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7" r:id="rId3"/>
  </p:sldMasterIdLst>
  <p:notesMasterIdLst>
    <p:notesMasterId r:id="rId7"/>
  </p:notesMasterIdLst>
  <p:sldIdLst>
    <p:sldId id="529" r:id="rId4"/>
    <p:sldId id="510" r:id="rId5"/>
    <p:sldId id="472" r:id="rId6"/>
    <p:sldId id="511" r:id="rId8"/>
    <p:sldId id="512" r:id="rId9"/>
    <p:sldId id="513" r:id="rId10"/>
    <p:sldId id="514" r:id="rId11"/>
    <p:sldId id="516" r:id="rId12"/>
    <p:sldId id="518" r:id="rId13"/>
    <p:sldId id="526" r:id="rId14"/>
    <p:sldId id="502" r:id="rId15"/>
    <p:sldId id="528" r:id="rId16"/>
    <p:sldId id="507" r:id="rId17"/>
    <p:sldId id="527" r:id="rId18"/>
    <p:sldId id="530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微软雅黑" panose="020B0503020204020204" pitchFamily="34" charset="-122"/>
      <p:regular r:id="rId3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596"/>
        <p:guide pos="28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font" Target="fonts/font8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35597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小数的认识 小数的意义及其与分数的关系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9.xml"/><Relationship Id="rId5" Type="http://schemas.openxmlformats.org/officeDocument/2006/relationships/slide" Target="slide15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23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microsoft.com/office/2007/relationships/hdphoto" Target="../media/image19.wdp"/><Relationship Id="rId5" Type="http://schemas.openxmlformats.org/officeDocument/2006/relationships/image" Target="../media/image18.png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5572" y="1435155"/>
            <a:ext cx="8182368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小数的意义及其与分数的关系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小数的认识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62176" y="123478"/>
            <a:ext cx="203232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395536" y="339502"/>
            <a:ext cx="66972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说一说下面的小数表示的意思。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811992" y="1707654"/>
            <a:ext cx="5928360" cy="120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、我跑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米用了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14.5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、你的体温是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37.8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℃，有点发烧。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390599" y="339502"/>
            <a:ext cx="842987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分别用分数和小数表示下面各图中的阴影部分。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2726" t="40818" r="38921" b="34490"/>
          <a:stretch>
            <a:fillRect/>
          </a:stretch>
        </p:blipFill>
        <p:spPr>
          <a:xfrm>
            <a:off x="1857322" y="915566"/>
            <a:ext cx="5306966" cy="192138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66528" y="2985373"/>
            <a:ext cx="9067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0018" y="3758168"/>
            <a:ext cx="9067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63728" y="2968863"/>
            <a:ext cx="9067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47218" y="3741658"/>
            <a:ext cx="9067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005693" y="2834878"/>
            <a:ext cx="795020" cy="822960"/>
            <a:chOff x="809" y="4509"/>
            <a:chExt cx="1252" cy="1296"/>
          </a:xfrm>
        </p:grpSpPr>
        <p:sp>
          <p:nvSpPr>
            <p:cNvPr id="7" name="文本框 6"/>
            <p:cNvSpPr txBox="1"/>
            <p:nvPr/>
          </p:nvSpPr>
          <p:spPr>
            <a:xfrm>
              <a:off x="809" y="4509"/>
              <a:ext cx="1252" cy="1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3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" name="直接连接符 7"/>
            <p:cNvCxnSpPr>
              <a:stCxn id="7" idx="1"/>
            </p:cNvCxnSpPr>
            <p:nvPr/>
          </p:nvCxnSpPr>
          <p:spPr>
            <a:xfrm>
              <a:off x="809" y="5157"/>
              <a:ext cx="95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5940152" y="2787774"/>
            <a:ext cx="2540000" cy="822960"/>
            <a:chOff x="5940152" y="2787774"/>
            <a:chExt cx="2540000" cy="82296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5953998" y="3246358"/>
              <a:ext cx="60579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5940152" y="2787774"/>
              <a:ext cx="2540000" cy="82296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18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100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005693" y="3762613"/>
            <a:ext cx="7448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38123" y="3747373"/>
            <a:ext cx="127063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339536" y="339502"/>
            <a:ext cx="86249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分别用分数和小数表示下面各图中的阴影部分。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7775" y="2824574"/>
            <a:ext cx="9067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61265" y="3597369"/>
            <a:ext cx="9067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32526" y="2808064"/>
            <a:ext cx="9067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16016" y="3580859"/>
            <a:ext cx="9067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416940" y="2674079"/>
            <a:ext cx="795020" cy="822960"/>
            <a:chOff x="809" y="4509"/>
            <a:chExt cx="1252" cy="1296"/>
          </a:xfrm>
        </p:grpSpPr>
        <p:sp>
          <p:nvSpPr>
            <p:cNvPr id="7" name="文本框 6"/>
            <p:cNvSpPr txBox="1"/>
            <p:nvPr/>
          </p:nvSpPr>
          <p:spPr>
            <a:xfrm>
              <a:off x="809" y="4509"/>
              <a:ext cx="1252" cy="1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7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" name="直接连接符 7"/>
            <p:cNvCxnSpPr>
              <a:stCxn id="7" idx="1"/>
            </p:cNvCxnSpPr>
            <p:nvPr/>
          </p:nvCxnSpPr>
          <p:spPr>
            <a:xfrm>
              <a:off x="809" y="5157"/>
              <a:ext cx="95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5652120" y="2643758"/>
            <a:ext cx="2540000" cy="822960"/>
            <a:chOff x="5580112" y="2643758"/>
            <a:chExt cx="2540000" cy="82296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5622796" y="3085559"/>
              <a:ext cx="60579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5580112" y="2643758"/>
              <a:ext cx="2540000" cy="82296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53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100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416940" y="3601814"/>
            <a:ext cx="7448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06921" y="3586574"/>
            <a:ext cx="127063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0.53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13441" t="33855" r="34896" b="23082"/>
          <a:stretch>
            <a:fillRect/>
          </a:stretch>
        </p:blipFill>
        <p:spPr>
          <a:xfrm>
            <a:off x="2440662" y="987574"/>
            <a:ext cx="3859530" cy="1809115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19217" y="2859782"/>
            <a:ext cx="6449127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、小数是由整数部分、小数点和小数部分组成的，小数点左边是整数部分，小数点右边是小数部分。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87624" y="1923678"/>
            <a:ext cx="6625346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4……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整数，像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等，都是小数。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475656" y="2211710"/>
            <a:ext cx="6146884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、把一个整体平均分成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份、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份、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份或几份可以用分母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1000……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分数来表示，也可以用小数来表示。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021015" y="1283026"/>
            <a:ext cx="2727449" cy="3016916"/>
            <a:chOff x="6021015" y="1050108"/>
            <a:chExt cx="2727449" cy="3016916"/>
          </a:xfrm>
        </p:grpSpPr>
        <p:pic>
          <p:nvPicPr>
            <p:cNvPr id="16" name="图片 15" descr="45"/>
            <p:cNvPicPr>
              <a:picLocks noChangeAspect="1"/>
            </p:cNvPicPr>
            <p:nvPr/>
          </p:nvPicPr>
          <p:blipFill>
            <a:blip r:embed="rId1"/>
            <a:srcRect l="17428" t="14986" r="22561" b="7438"/>
            <a:stretch>
              <a:fillRect/>
            </a:stretch>
          </p:blipFill>
          <p:spPr>
            <a:xfrm>
              <a:off x="7161874" y="2427734"/>
              <a:ext cx="1586590" cy="163929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6021015" y="1050108"/>
              <a:ext cx="2511425" cy="1449634"/>
              <a:chOff x="499722" y="1133894"/>
              <a:chExt cx="3351645" cy="1358034"/>
            </a:xfrm>
            <a:noFill/>
          </p:grpSpPr>
          <p:sp>
            <p:nvSpPr>
              <p:cNvPr id="3" name="云形标注 5"/>
              <p:cNvSpPr>
                <a:spLocks noChangeArrowheads="1"/>
              </p:cNvSpPr>
              <p:nvPr/>
            </p:nvSpPr>
            <p:spPr bwMode="auto">
              <a:xfrm>
                <a:off x="499722" y="1133894"/>
                <a:ext cx="3351645" cy="1358034"/>
              </a:xfrm>
              <a:prstGeom prst="cloudCallout">
                <a:avLst>
                  <a:gd name="adj1" fmla="val 18267"/>
                  <a:gd name="adj2" fmla="val 74172"/>
                </a:avLst>
              </a:prstGeom>
              <a:grpFill/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" name="矩形 4"/>
              <p:cNvSpPr>
                <a:spLocks noChangeArrowheads="1"/>
              </p:cNvSpPr>
              <p:nvPr/>
            </p:nvSpPr>
            <p:spPr bwMode="auto">
              <a:xfrm>
                <a:off x="818654" y="1210227"/>
                <a:ext cx="2936614" cy="1113607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我们日常生活中见到的这些是什么数呢？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0932" t="28070" r="25771" b="9269"/>
          <a:stretch>
            <a:fillRect/>
          </a:stretch>
        </p:blipFill>
        <p:spPr>
          <a:xfrm>
            <a:off x="499110" y="1082926"/>
            <a:ext cx="5377889" cy="350504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xtBox 56"/>
          <p:cNvSpPr txBox="1">
            <a:spLocks noChangeArrowheads="1"/>
          </p:cNvSpPr>
          <p:nvPr/>
        </p:nvSpPr>
        <p:spPr bwMode="auto">
          <a:xfrm>
            <a:off x="4352068" y="3468945"/>
            <a:ext cx="406680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买一瓶饮料和一个面包共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需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角，可以写成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5" name="TextBox 71"/>
          <p:cNvSpPr txBox="1">
            <a:spLocks noChangeArrowheads="1"/>
          </p:cNvSpPr>
          <p:nvPr/>
        </p:nvSpPr>
        <p:spPr bwMode="auto">
          <a:xfrm>
            <a:off x="827584" y="3468945"/>
            <a:ext cx="345247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一根跳绳的长是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厘米，可以写成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22186" t="48588" r="55906" b="29389"/>
          <a:stretch>
            <a:fillRect/>
          </a:stretch>
        </p:blipFill>
        <p:spPr>
          <a:xfrm>
            <a:off x="1979712" y="2139816"/>
            <a:ext cx="1656080" cy="9359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61261" t="43349" r="11590" b="34516"/>
          <a:stretch>
            <a:fillRect/>
          </a:stretch>
        </p:blipFill>
        <p:spPr>
          <a:xfrm>
            <a:off x="3872205" y="1851670"/>
            <a:ext cx="2499995" cy="11461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320788" y="2931790"/>
            <a:ext cx="683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64125" y="2931790"/>
            <a:ext cx="1108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1691680" y="918468"/>
            <a:ext cx="69310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人们在测量和计算时，得到的结果往往不是整数，常常用小数来表示。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683568" y="609531"/>
            <a:ext cx="770485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以前学过的数，像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都是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整数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现在要学的数，像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2.15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等，都是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83568" y="1779662"/>
            <a:ext cx="4830445" cy="2171065"/>
            <a:chOff x="3369" y="3406"/>
            <a:chExt cx="7607" cy="3419"/>
          </a:xfrm>
        </p:grpSpPr>
        <p:sp>
          <p:nvSpPr>
            <p:cNvPr id="10" name="文本框 9"/>
            <p:cNvSpPr txBox="1"/>
            <p:nvPr/>
          </p:nvSpPr>
          <p:spPr>
            <a:xfrm>
              <a:off x="3369" y="4016"/>
              <a:ext cx="7607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（整数部分）      （小数部分）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96" y="3406"/>
              <a:ext cx="969" cy="220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小数点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049" y="4935"/>
              <a:ext cx="6124" cy="1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2         .         15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3         .          8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0         .          8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" name="图片 19" descr="10"/>
          <p:cNvPicPr>
            <a:picLocks noChangeAspect="1"/>
          </p:cNvPicPr>
          <p:nvPr/>
        </p:nvPicPr>
        <p:blipFill>
          <a:blip r:embed="rId1"/>
          <a:srcRect l="7991" t="22490" r="7991" b="-66"/>
          <a:stretch>
            <a:fillRect/>
          </a:stretch>
        </p:blipFill>
        <p:spPr>
          <a:xfrm>
            <a:off x="6732240" y="3003798"/>
            <a:ext cx="1779270" cy="131318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9" name="AutoShape 27"/>
          <p:cNvSpPr>
            <a:spLocks noChangeArrowheads="1"/>
          </p:cNvSpPr>
          <p:nvPr/>
        </p:nvSpPr>
        <p:spPr bwMode="auto">
          <a:xfrm>
            <a:off x="5220072" y="2607806"/>
            <a:ext cx="2772000" cy="468000"/>
          </a:xfrm>
          <a:prstGeom prst="wedgeRoundRectCallout">
            <a:avLst>
              <a:gd name="adj1" fmla="val 37574"/>
              <a:gd name="adj2" fmla="val 100096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自己写出两个小数。</a:t>
            </a:r>
            <a:endParaRPr 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1"/>
          <p:cNvSpPr txBox="1">
            <a:spLocks noChangeArrowheads="1"/>
          </p:cNvSpPr>
          <p:nvPr/>
        </p:nvSpPr>
        <p:spPr bwMode="auto">
          <a:xfrm>
            <a:off x="395536" y="342404"/>
            <a:ext cx="837508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蜂鸟的体长和体重这两个小数的整数部分表示什么？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56"/>
          <p:cNvSpPr txBox="1">
            <a:spLocks noChangeArrowheads="1"/>
          </p:cNvSpPr>
          <p:nvPr/>
        </p:nvSpPr>
        <p:spPr bwMode="auto">
          <a:xfrm>
            <a:off x="1403648" y="1779662"/>
            <a:ext cx="648072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蜂鸟的体长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厘米中整数部分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“5”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厘米，体重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克中整数部分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“1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56"/>
          <p:cNvSpPr txBox="1">
            <a:spLocks noChangeArrowheads="1"/>
          </p:cNvSpPr>
          <p:nvPr/>
        </p:nvSpPr>
        <p:spPr bwMode="auto">
          <a:xfrm>
            <a:off x="2293274" y="402799"/>
            <a:ext cx="422294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小数与分数的关系。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15404" t="28687" r="18226" b="49861"/>
          <a:stretch>
            <a:fillRect/>
          </a:stretch>
        </p:blipFill>
        <p:spPr>
          <a:xfrm>
            <a:off x="1574879" y="987574"/>
            <a:ext cx="6021457" cy="1094611"/>
          </a:xfrm>
          <a:prstGeom prst="rect">
            <a:avLst/>
          </a:prstGeom>
        </p:spPr>
      </p:pic>
      <p:pic>
        <p:nvPicPr>
          <p:cNvPr id="9" name="图片 8" descr="39"/>
          <p:cNvPicPr>
            <a:picLocks noChangeAspect="1"/>
          </p:cNvPicPr>
          <p:nvPr/>
        </p:nvPicPr>
        <p:blipFill>
          <a:blip r:embed="rId2"/>
          <a:srcRect l="13431" t="8009" r="12490" b="3040"/>
          <a:stretch>
            <a:fillRect/>
          </a:stretch>
        </p:blipFill>
        <p:spPr>
          <a:xfrm>
            <a:off x="597526" y="3075806"/>
            <a:ext cx="1022146" cy="981044"/>
          </a:xfrm>
          <a:prstGeom prst="rect">
            <a:avLst/>
          </a:prstGeom>
        </p:spPr>
      </p:pic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1259632" y="2535798"/>
            <a:ext cx="2664000" cy="468000"/>
          </a:xfrm>
          <a:prstGeom prst="wedgeRoundRectCallout">
            <a:avLst>
              <a:gd name="adj1" fmla="val -39972"/>
              <a:gd name="adj2" fmla="val 110435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这支铅笔长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9.5cm</a:t>
            </a:r>
            <a:r>
              <a:rPr 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36320" y="2367528"/>
            <a:ext cx="2916000" cy="636270"/>
            <a:chOff x="4356100" y="1995686"/>
            <a:chExt cx="2916000" cy="636270"/>
          </a:xfrm>
        </p:grpSpPr>
        <p:sp>
          <p:nvSpPr>
            <p:cNvPr id="19" name="AutoShape 27"/>
            <p:cNvSpPr>
              <a:spLocks noChangeArrowheads="1"/>
            </p:cNvSpPr>
            <p:nvPr/>
          </p:nvSpPr>
          <p:spPr bwMode="auto">
            <a:xfrm>
              <a:off x="4356100" y="2067560"/>
              <a:ext cx="2916000" cy="504000"/>
            </a:xfrm>
            <a:prstGeom prst="wedgeRoundRectCallout">
              <a:avLst>
                <a:gd name="adj1" fmla="val 53320"/>
                <a:gd name="adj2" fmla="val 39395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这支铅笔长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9   cm</a:t>
              </a:r>
              <a:r>
                <a:rPr 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6237451" y="2350135"/>
              <a:ext cx="278765" cy="0"/>
            </a:xfrm>
            <a:prstGeom prst="line">
              <a:avLst/>
            </a:prstGeom>
            <a:ln w="381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6198359" y="1995686"/>
              <a:ext cx="153035" cy="365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219165" y="2266196"/>
              <a:ext cx="153035" cy="365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92280" y="2499742"/>
            <a:ext cx="1038501" cy="1488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6664" y="1131590"/>
            <a:ext cx="7411720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）把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米平均分成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份，每份是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1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分米是     米，还可以写成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米；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分米是     米，还可以写成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米；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分米是     米，还可以写成（   ）米。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6917" y="195486"/>
            <a:ext cx="34233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平均分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893139" y="2636540"/>
            <a:ext cx="714375" cy="579120"/>
            <a:chOff x="4530" y="5878"/>
            <a:chExt cx="1125" cy="912"/>
          </a:xfrm>
        </p:grpSpPr>
        <p:sp>
          <p:nvSpPr>
            <p:cNvPr id="13" name="文本框 12"/>
            <p:cNvSpPr txBox="1"/>
            <p:nvPr/>
          </p:nvSpPr>
          <p:spPr>
            <a:xfrm>
              <a:off x="4530" y="5878"/>
              <a:ext cx="1125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/>
                <a:t> (  5    )</a:t>
              </a:r>
              <a:endParaRPr lang="en-US" altLang="zh-CN" sz="1600" b="1"/>
            </a:p>
            <a:p>
              <a:r>
                <a:rPr lang="en-US" altLang="zh-CN" sz="1600" b="1">
                  <a:latin typeface="楷体" panose="02010609060101010101" pitchFamily="49" charset="-122"/>
                  <a:ea typeface="楷体" panose="02010609060101010101" pitchFamily="49" charset="-122"/>
                </a:rPr>
                <a:t>( 10 )</a:t>
              </a:r>
              <a:endParaRPr lang="en-US" altLang="zh-CN" sz="1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14"/>
            <p:cNvCxnSpPr>
              <a:stCxn id="13" idx="1"/>
              <a:endCxn id="13" idx="3"/>
            </p:cNvCxnSpPr>
            <p:nvPr/>
          </p:nvCxnSpPr>
          <p:spPr>
            <a:xfrm>
              <a:off x="4530" y="6334"/>
              <a:ext cx="1125" cy="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2876629" y="3194070"/>
            <a:ext cx="714375" cy="579120"/>
            <a:chOff x="4530" y="5878"/>
            <a:chExt cx="1125" cy="912"/>
          </a:xfrm>
        </p:grpSpPr>
        <p:sp>
          <p:nvSpPr>
            <p:cNvPr id="26" name="文本框 25"/>
            <p:cNvSpPr txBox="1"/>
            <p:nvPr/>
          </p:nvSpPr>
          <p:spPr>
            <a:xfrm>
              <a:off x="4530" y="5878"/>
              <a:ext cx="1125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/>
                <a:t> (      )</a:t>
              </a:r>
              <a:endParaRPr lang="en-US" altLang="zh-CN" sz="1600" b="1"/>
            </a:p>
            <a:p>
              <a:r>
                <a:rPr lang="en-US" altLang="zh-CN" sz="1600" b="1">
                  <a:latin typeface="楷体" panose="02010609060101010101" pitchFamily="49" charset="-122"/>
                  <a:ea typeface="楷体" panose="02010609060101010101" pitchFamily="49" charset="-122"/>
                </a:rPr>
                <a:t>(   )</a:t>
              </a:r>
              <a:endParaRPr lang="en-US" altLang="zh-CN" sz="1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7" name="直接连接符 26"/>
            <p:cNvCxnSpPr>
              <a:stCxn id="26" idx="1"/>
              <a:endCxn id="26" idx="3"/>
            </p:cNvCxnSpPr>
            <p:nvPr/>
          </p:nvCxnSpPr>
          <p:spPr>
            <a:xfrm>
              <a:off x="4530" y="6334"/>
              <a:ext cx="1125" cy="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2804874" y="1902480"/>
            <a:ext cx="714375" cy="579120"/>
            <a:chOff x="4530" y="5878"/>
            <a:chExt cx="1125" cy="912"/>
          </a:xfrm>
        </p:grpSpPr>
        <p:sp>
          <p:nvSpPr>
            <p:cNvPr id="29" name="文本框 28"/>
            <p:cNvSpPr txBox="1"/>
            <p:nvPr/>
          </p:nvSpPr>
          <p:spPr>
            <a:xfrm>
              <a:off x="4530" y="5878"/>
              <a:ext cx="1125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/>
                <a:t> (  1 )</a:t>
              </a:r>
              <a:endParaRPr lang="en-US" altLang="zh-CN" sz="1600" b="1" dirty="0"/>
            </a:p>
            <a:p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( 10 )</a:t>
              </a:r>
              <a:endPara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" name="直接连接符 29"/>
            <p:cNvCxnSpPr>
              <a:stCxn id="29" idx="1"/>
              <a:endCxn id="29" idx="3"/>
            </p:cNvCxnSpPr>
            <p:nvPr/>
          </p:nvCxnSpPr>
          <p:spPr>
            <a:xfrm>
              <a:off x="4530" y="6334"/>
              <a:ext cx="1125" cy="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3051889" y="3255030"/>
            <a:ext cx="5556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588224" y="3219822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480435" y="4457065"/>
            <a:ext cx="309880" cy="304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CN"/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rcRect l="28810" t="41139" r="13841" b="29113"/>
          <a:stretch>
            <a:fillRect/>
          </a:stretch>
        </p:blipFill>
        <p:spPr>
          <a:xfrm>
            <a:off x="2051720" y="1779662"/>
            <a:ext cx="4697625" cy="1369943"/>
          </a:xfrm>
          <a:prstGeom prst="rect">
            <a:avLst/>
          </a:prstGeom>
        </p:spPr>
      </p:pic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1091302" y="330791"/>
            <a:ext cx="68650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的分数与两位小数的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5495" y="897255"/>
            <a:ext cx="7411085" cy="1026160"/>
            <a:chOff x="1237" y="1413"/>
            <a:chExt cx="11671" cy="1616"/>
          </a:xfrm>
        </p:grpSpPr>
        <p:sp>
          <p:nvSpPr>
            <p:cNvPr id="10" name="TextBox 7"/>
            <p:cNvSpPr txBox="1"/>
            <p:nvPr/>
          </p:nvSpPr>
          <p:spPr>
            <a:xfrm>
              <a:off x="1237" y="1413"/>
              <a:ext cx="11671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(2)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米平均分成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份，每份是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厘米。可以写成      米，还可以写成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0.01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666" y="2117"/>
              <a:ext cx="1359" cy="912"/>
              <a:chOff x="-3164" y="5513"/>
              <a:chExt cx="1359" cy="912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-3164" y="5513"/>
                <a:ext cx="1359" cy="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/>
                  <a:t> (  1   )</a:t>
                </a:r>
                <a:endParaRPr lang="en-US" altLang="zh-CN" sz="1600" b="1" dirty="0"/>
              </a:p>
              <a:p>
                <a:r>
                  <a:rPr lang="en-US" altLang="zh-CN" sz="1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( 100 )</a:t>
                </a:r>
                <a:endPara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" name="直接连接符 17"/>
              <p:cNvCxnSpPr>
                <a:stCxn id="16" idx="1"/>
                <a:endCxn id="16" idx="3"/>
              </p:cNvCxnSpPr>
              <p:nvPr/>
            </p:nvCxnSpPr>
            <p:spPr>
              <a:xfrm>
                <a:off x="-3164" y="5969"/>
                <a:ext cx="1359" cy="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/>
          <p:cNvGrpSpPr/>
          <p:nvPr/>
        </p:nvGrpSpPr>
        <p:grpSpPr>
          <a:xfrm>
            <a:off x="4824675" y="3075806"/>
            <a:ext cx="3707765" cy="1135890"/>
            <a:chOff x="4752796" y="3178037"/>
            <a:chExt cx="3707765" cy="1135890"/>
          </a:xfrm>
        </p:grpSpPr>
        <p:grpSp>
          <p:nvGrpSpPr>
            <p:cNvPr id="44" name="组合 43"/>
            <p:cNvGrpSpPr/>
            <p:nvPr/>
          </p:nvGrpSpPr>
          <p:grpSpPr>
            <a:xfrm>
              <a:off x="4752796" y="3205852"/>
              <a:ext cx="3707765" cy="1108075"/>
              <a:chOff x="7027" y="4471"/>
              <a:chExt cx="5839" cy="1745"/>
            </a:xfrm>
          </p:grpSpPr>
          <p:pic>
            <p:nvPicPr>
              <p:cNvPr id="31" name="图片 30" descr="40"/>
              <p:cNvPicPr>
                <a:picLocks noChangeAspect="1"/>
              </p:cNvPicPr>
              <p:nvPr/>
            </p:nvPicPr>
            <p:blipFill>
              <a:blip r:embed="rId2"/>
              <a:srcRect l="11606" t="13000" r="15068" b="6000"/>
              <a:stretch>
                <a:fillRect/>
              </a:stretch>
            </p:blipFill>
            <p:spPr>
              <a:xfrm flipH="1">
                <a:off x="11172" y="4720"/>
                <a:ext cx="1694" cy="1496"/>
              </a:xfrm>
              <a:prstGeom prst="rect">
                <a:avLst/>
              </a:prstGeom>
            </p:spPr>
          </p:pic>
          <p:sp>
            <p:nvSpPr>
              <p:cNvPr id="32" name="AutoShape 27"/>
              <p:cNvSpPr>
                <a:spLocks noChangeArrowheads="1"/>
              </p:cNvSpPr>
              <p:nvPr/>
            </p:nvSpPr>
            <p:spPr bwMode="auto">
              <a:xfrm>
                <a:off x="7027" y="4471"/>
                <a:ext cx="4082" cy="1474"/>
              </a:xfrm>
              <a:prstGeom prst="wedgeRoundRectCallout">
                <a:avLst>
                  <a:gd name="adj1" fmla="val 57442"/>
                  <a:gd name="adj2" fmla="val 18124"/>
                  <a:gd name="adj3" fmla="val 16667"/>
                </a:avLst>
              </a:prstGeom>
              <a:no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25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厘米是     米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,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也可以也成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0.25</a:t>
                </a:r>
                <a:r>
                  <a:rPr 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。</a:t>
                </a:r>
                <a:endPara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6162516" y="3178037"/>
              <a:ext cx="713740" cy="579120"/>
              <a:chOff x="7746692" y="2067694"/>
              <a:chExt cx="713740" cy="579120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7746692" y="2067694"/>
                <a:ext cx="713740" cy="579120"/>
                <a:chOff x="4530" y="5878"/>
                <a:chExt cx="1124" cy="912"/>
              </a:xfrm>
            </p:grpSpPr>
            <p:sp>
              <p:nvSpPr>
                <p:cNvPr id="41" name="文本框 40"/>
                <p:cNvSpPr txBox="1"/>
                <p:nvPr/>
              </p:nvSpPr>
              <p:spPr>
                <a:xfrm>
                  <a:off x="4530" y="5878"/>
                  <a:ext cx="1125" cy="91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 dirty="0"/>
                    <a:t> (      )</a:t>
                  </a:r>
                  <a:endParaRPr lang="en-US" altLang="zh-CN" sz="1600" dirty="0"/>
                </a:p>
                <a:p>
                  <a:r>
                    <a:rPr lang="en-US" altLang="zh-CN" sz="16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(   )</a:t>
                  </a:r>
                  <a:endParaRPr lang="en-US" altLang="zh-CN" sz="1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42" name="直接连接符 41"/>
                <p:cNvCxnSpPr>
                  <a:stCxn id="41" idx="1"/>
                  <a:endCxn id="41" idx="3"/>
                </p:cNvCxnSpPr>
                <p:nvPr/>
              </p:nvCxnSpPr>
              <p:spPr>
                <a:xfrm>
                  <a:off x="4530" y="6334"/>
                  <a:ext cx="1125" cy="0"/>
                </a:xfrm>
                <a:prstGeom prst="line">
                  <a:avLst/>
                </a:prstGeom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" name="文本框 42"/>
              <p:cNvSpPr txBox="1"/>
              <p:nvPr/>
            </p:nvSpPr>
            <p:spPr>
              <a:xfrm>
                <a:off x="7870507" y="2124989"/>
                <a:ext cx="555625" cy="518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25</a:t>
                </a:r>
                <a:endParaRPr lang="en-US" altLang="zh-CN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100</a:t>
                </a:r>
                <a:endParaRPr lang="en-US" altLang="zh-CN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47" name="文本框 46"/>
          <p:cNvSpPr txBox="1"/>
          <p:nvPr/>
        </p:nvSpPr>
        <p:spPr>
          <a:xfrm>
            <a:off x="1530125" y="4011910"/>
            <a:ext cx="61382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的分数可以写成两位小数。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9576" y="3003798"/>
            <a:ext cx="3645224" cy="1224184"/>
            <a:chOff x="469576" y="3219822"/>
            <a:chExt cx="3645224" cy="1224184"/>
          </a:xfrm>
        </p:grpSpPr>
        <p:grpSp>
          <p:nvGrpSpPr>
            <p:cNvPr id="3" name="组合 2"/>
            <p:cNvGrpSpPr/>
            <p:nvPr/>
          </p:nvGrpSpPr>
          <p:grpSpPr>
            <a:xfrm>
              <a:off x="1547664" y="3219822"/>
              <a:ext cx="2567136" cy="936008"/>
              <a:chOff x="1547664" y="3363838"/>
              <a:chExt cx="2567136" cy="936008"/>
            </a:xfrm>
          </p:grpSpPr>
          <p:sp>
            <p:nvSpPr>
              <p:cNvPr id="30" name="AutoShape 27"/>
              <p:cNvSpPr>
                <a:spLocks noChangeArrowheads="1"/>
              </p:cNvSpPr>
              <p:nvPr/>
            </p:nvSpPr>
            <p:spPr bwMode="auto">
              <a:xfrm>
                <a:off x="1547664" y="3435846"/>
                <a:ext cx="2567136" cy="864000"/>
              </a:xfrm>
              <a:prstGeom prst="wedgeRoundRectCallout">
                <a:avLst>
                  <a:gd name="adj1" fmla="val -59767"/>
                  <a:gd name="adj2" fmla="val 30438"/>
                  <a:gd name="adj3" fmla="val 16667"/>
                </a:avLst>
              </a:prstGeom>
              <a:no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en-US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r>
                  <a:rPr lang="zh-CN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厘米是     米，也可以写成</a:t>
                </a:r>
                <a:r>
                  <a:rPr lang="en-US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0.09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米</a:t>
                </a:r>
                <a:r>
                  <a:rPr 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2474030" y="3363838"/>
                <a:ext cx="657810" cy="579120"/>
                <a:chOff x="4530" y="5878"/>
                <a:chExt cx="1125" cy="912"/>
              </a:xfrm>
            </p:grpSpPr>
            <p:sp>
              <p:nvSpPr>
                <p:cNvPr id="37" name="文本框 36"/>
                <p:cNvSpPr txBox="1"/>
                <p:nvPr/>
              </p:nvSpPr>
              <p:spPr>
                <a:xfrm>
                  <a:off x="4530" y="5878"/>
                  <a:ext cx="1125" cy="91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/>
                    <a:t> (      )</a:t>
                  </a:r>
                  <a:endParaRPr lang="en-US" altLang="zh-CN" sz="1600"/>
                </a:p>
                <a:p>
                  <a:r>
                    <a:rPr lang="en-US" altLang="zh-CN" sz="160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(   )</a:t>
                  </a:r>
                  <a:endParaRPr lang="en-US" altLang="zh-CN" sz="16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38" name="直接连接符 37"/>
                <p:cNvCxnSpPr>
                  <a:stCxn id="37" idx="1"/>
                  <a:endCxn id="37" idx="3"/>
                </p:cNvCxnSpPr>
                <p:nvPr/>
              </p:nvCxnSpPr>
              <p:spPr>
                <a:xfrm>
                  <a:off x="4530" y="6334"/>
                  <a:ext cx="1125" cy="0"/>
                </a:xfrm>
                <a:prstGeom prst="line">
                  <a:avLst/>
                </a:prstGeom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9" name="文本框 38"/>
              <p:cNvSpPr txBox="1"/>
              <p:nvPr/>
            </p:nvSpPr>
            <p:spPr>
              <a:xfrm>
                <a:off x="2576215" y="3421742"/>
                <a:ext cx="555625" cy="518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9</a:t>
                </a:r>
                <a:endParaRPr lang="en-US" altLang="zh-CN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100</a:t>
                </a:r>
                <a:endParaRPr lang="en-US" altLang="zh-CN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5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69576" y="3507854"/>
              <a:ext cx="934072" cy="9361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98604" y="843558"/>
            <a:ext cx="15131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004619" y="1347614"/>
            <a:ext cx="740822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、人们在测量和计算时，得到的结果往往不是整数，常常用（    ）来表示。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1004620" y="2098935"/>
            <a:ext cx="7099545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、像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4......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都是（    ），像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2.8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10.023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都是（    ）。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971600" y="2891023"/>
            <a:ext cx="7099545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、小数由（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）部门和（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）部分组成，中间用（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）隔开。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1000847" y="3657328"/>
            <a:ext cx="7099545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、小华的身高是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厘米，也就是（    ）米。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971600" y="4089376"/>
            <a:ext cx="7099545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19.308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是（   ）位小数。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609877" y="2112389"/>
            <a:ext cx="10503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70138" y="2472429"/>
            <a:ext cx="1145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602402" y="3262213"/>
            <a:ext cx="1673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小数点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99028" y="3622253"/>
            <a:ext cx="1325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1.35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30837" y="4054301"/>
            <a:ext cx="74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648882" y="2902173"/>
            <a:ext cx="12750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759994" y="2859782"/>
            <a:ext cx="1252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249973" y="1707654"/>
            <a:ext cx="1097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1321</Words>
  <Application>WPS 演示</Application>
  <PresentationFormat>全屏显示(16:9)</PresentationFormat>
  <Paragraphs>230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等线</vt:lpstr>
      <vt:lpstr>楷体</vt:lpstr>
      <vt:lpstr>幼圆</vt:lpstr>
      <vt:lpstr>Calibri</vt:lpstr>
      <vt:lpstr>Times New Roman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29</cp:revision>
  <dcterms:created xsi:type="dcterms:W3CDTF">2017-03-17T02:28:00Z</dcterms:created>
  <dcterms:modified xsi:type="dcterms:W3CDTF">2021-02-25T00:51:34Z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