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5" r:id="rId3"/>
  </p:sldMasterIdLst>
  <p:notesMasterIdLst>
    <p:notesMasterId r:id="rId28"/>
  </p:notesMasterIdLst>
  <p:sldIdLst>
    <p:sldId id="379" r:id="rId4"/>
    <p:sldId id="312" r:id="rId5"/>
    <p:sldId id="321" r:id="rId6"/>
    <p:sldId id="364" r:id="rId7"/>
    <p:sldId id="365" r:id="rId8"/>
    <p:sldId id="370" r:id="rId9"/>
    <p:sldId id="368" r:id="rId10"/>
    <p:sldId id="363" r:id="rId11"/>
    <p:sldId id="366" r:id="rId12"/>
    <p:sldId id="367" r:id="rId13"/>
    <p:sldId id="376" r:id="rId14"/>
    <p:sldId id="377" r:id="rId15"/>
    <p:sldId id="355" r:id="rId16"/>
    <p:sldId id="359" r:id="rId17"/>
    <p:sldId id="358" r:id="rId18"/>
    <p:sldId id="360" r:id="rId19"/>
    <p:sldId id="357" r:id="rId20"/>
    <p:sldId id="369" r:id="rId21"/>
    <p:sldId id="371" r:id="rId22"/>
    <p:sldId id="374" r:id="rId23"/>
    <p:sldId id="372" r:id="rId24"/>
    <p:sldId id="378" r:id="rId25"/>
    <p:sldId id="375" r:id="rId26"/>
    <p:sldId id="380" r:id="rId2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B762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image" Target="../media/image2.png"/><Relationship Id="rId47" Type="http://schemas.openxmlformats.org/officeDocument/2006/relationships/image" Target="../media/image1.png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整理与评价 小数、分数的认识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2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8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5.png"/><Relationship Id="rId10" Type="http://schemas.openxmlformats.org/officeDocument/2006/relationships/slide" Target="slide1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8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1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8.xml"/><Relationship Id="rId7" Type="http://schemas.openxmlformats.org/officeDocument/2006/relationships/image" Target="../media/image40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7.bin"/><Relationship Id="rId3" Type="http://schemas.openxmlformats.org/officeDocument/2006/relationships/oleObject" Target="../embeddings/oleObject6.bin"/><Relationship Id="rId2" Type="http://schemas.openxmlformats.org/officeDocument/2006/relationships/image" Target="../media/image38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7.xml"/><Relationship Id="rId10" Type="http://schemas.openxmlformats.org/officeDocument/2006/relationships/slide" Target="slide1.xml"/><Relationship Id="rId1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wmf"/><Relationship Id="rId8" Type="http://schemas.openxmlformats.org/officeDocument/2006/relationships/oleObject" Target="../embeddings/oleObject14.bin"/><Relationship Id="rId7" Type="http://schemas.openxmlformats.org/officeDocument/2006/relationships/oleObject" Target="../embeddings/oleObject13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Relationship Id="rId3" Type="http://schemas.openxmlformats.org/officeDocument/2006/relationships/oleObject" Target="../embeddings/oleObject10.bin"/><Relationship Id="rId2" Type="http://schemas.openxmlformats.org/officeDocument/2006/relationships/image" Target="../media/image41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7.xml"/><Relationship Id="rId12" Type="http://schemas.openxmlformats.org/officeDocument/2006/relationships/slide" Target="slide1.xml"/><Relationship Id="rId11" Type="http://schemas.openxmlformats.org/officeDocument/2006/relationships/image" Target="../media/image7.png"/><Relationship Id="rId10" Type="http://schemas.openxmlformats.org/officeDocument/2006/relationships/slide" Target="slide18.xml"/><Relationship Id="rId1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png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6" Type="http://schemas.openxmlformats.org/officeDocument/2006/relationships/slideLayout" Target="../slideLayouts/slideLayout7.xml"/><Relationship Id="rId15" Type="http://schemas.openxmlformats.org/officeDocument/2006/relationships/slide" Target="slide1.xml"/><Relationship Id="rId14" Type="http://schemas.openxmlformats.org/officeDocument/2006/relationships/image" Target="../media/image7.png"/><Relationship Id="rId13" Type="http://schemas.openxmlformats.org/officeDocument/2006/relationships/slide" Target="slide18.xml"/><Relationship Id="rId12" Type="http://schemas.openxmlformats.org/officeDocument/2006/relationships/image" Target="../media/image55.png"/><Relationship Id="rId11" Type="http://schemas.openxmlformats.org/officeDocument/2006/relationships/image" Target="../media/image54.png"/><Relationship Id="rId10" Type="http://schemas.openxmlformats.org/officeDocument/2006/relationships/image" Target="../media/image53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8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8.xml"/><Relationship Id="rId7" Type="http://schemas.openxmlformats.org/officeDocument/2006/relationships/image" Target="../media/image11.png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slide" Target="slide1.xml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8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5.png"/><Relationship Id="rId13" Type="http://schemas.openxmlformats.org/officeDocument/2006/relationships/slide" Target="slide1.xml"/><Relationship Id="rId12" Type="http://schemas.openxmlformats.org/officeDocument/2006/relationships/image" Target="../media/image7.png"/><Relationship Id="rId11" Type="http://schemas.openxmlformats.org/officeDocument/2006/relationships/slide" Target="slide18.xml"/><Relationship Id="rId10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34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小数、分数的认识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2849949" y="438046"/>
            <a:ext cx="35345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的基本性质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2390757" y="1237029"/>
            <a:ext cx="5701524" cy="932149"/>
          </a:xfrm>
          <a:prstGeom prst="wedgeRoundRectCallout">
            <a:avLst>
              <a:gd name="adj1" fmla="val -58886"/>
              <a:gd name="adj2" fmla="val -160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小数的基本性质：在小数的末尾添上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或者去掉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，小数的大小不变。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 rot="5400000">
            <a:off x="5210028" y="2394149"/>
            <a:ext cx="751537" cy="1360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170697" y="2815688"/>
            <a:ext cx="2825338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solidFill>
                  <a:srgbClr val="00B762"/>
                </a:solidFill>
                <a:latin typeface="+mn-lt"/>
                <a:ea typeface="楷体" panose="02010609060101010101" pitchFamily="49" charset="-122"/>
              </a:rPr>
              <a:t>小数的基本性质是分数的基本性质的特殊情况。</a:t>
            </a:r>
            <a:endParaRPr lang="zh-CN" altLang="en-US" sz="2100" b="1" dirty="0">
              <a:solidFill>
                <a:srgbClr val="00B762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503623" y="2464559"/>
                <a:ext cx="443591" cy="770644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3623" y="2464559"/>
                <a:ext cx="443591" cy="770644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2849111" y="2635745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9111" y="2635745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r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3646992" y="2660802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6992" y="2660802"/>
                <a:ext cx="350023" cy="438581"/>
              </a:xfrm>
              <a:prstGeom prst="rect">
                <a:avLst/>
              </a:prstGeom>
              <a:blipFill rotWithShape="1">
                <a:blip r:embed="rId3"/>
                <a:stretch>
                  <a:fillRect r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3092259" y="2476283"/>
                <a:ext cx="642288" cy="770644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𝟓𝟎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2259" y="2476283"/>
                <a:ext cx="642288" cy="77064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960363" y="2491736"/>
                <a:ext cx="636381" cy="770644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𝟓𝟎𝟎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363" y="2491736"/>
                <a:ext cx="636381" cy="770644"/>
              </a:xfrm>
              <a:prstGeom prst="rect">
                <a:avLst/>
              </a:prstGeom>
              <a:blipFill rotWithShape="1">
                <a:blip r:embed="rId5"/>
                <a:stretch>
                  <a:fillRect r="-25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1" name="右箭头 30"/>
          <p:cNvSpPr/>
          <p:nvPr/>
        </p:nvSpPr>
        <p:spPr>
          <a:xfrm rot="5400000">
            <a:off x="2569910" y="3412747"/>
            <a:ext cx="375770" cy="136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右箭头 31"/>
          <p:cNvSpPr/>
          <p:nvPr/>
        </p:nvSpPr>
        <p:spPr>
          <a:xfrm rot="5400000">
            <a:off x="3225518" y="3417657"/>
            <a:ext cx="375770" cy="136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右箭头 32"/>
          <p:cNvSpPr/>
          <p:nvPr/>
        </p:nvSpPr>
        <p:spPr>
          <a:xfrm rot="5400000">
            <a:off x="4191436" y="3410095"/>
            <a:ext cx="375770" cy="136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82843" y="3619865"/>
            <a:ext cx="60497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74809" y="3629324"/>
            <a:ext cx="76046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30114" y="3655731"/>
            <a:ext cx="915956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864172" y="3618696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172" y="3618696"/>
                <a:ext cx="350023" cy="438581"/>
              </a:xfrm>
              <a:prstGeom prst="rect">
                <a:avLst/>
              </a:prstGeom>
              <a:blipFill rotWithShape="1">
                <a:blip r:embed="rId6"/>
                <a:stretch>
                  <a:fillRect r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3742402" y="3630737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402" y="3630737"/>
                <a:ext cx="350023" cy="438581"/>
              </a:xfrm>
              <a:prstGeom prst="rect">
                <a:avLst/>
              </a:prstGeom>
              <a:blipFill rotWithShape="1">
                <a:blip r:embed="rId7"/>
                <a:stretch>
                  <a:fillRect r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926" y="125575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3334288" y="418222"/>
            <a:ext cx="267912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小数的加减法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03513" y="1517502"/>
            <a:ext cx="748937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相同数位对齐，从低位算起。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x-none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做加法时，哪位相加满十，要向前一位进一。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做减法时，被减数哪一位不够减要向前一位退一当作十来减，前一位退了一，就少了一。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3345174" y="352904"/>
            <a:ext cx="267912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小数的加减法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27309" y="1158264"/>
            <a:ext cx="8000999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用竖式计算小数加法时应该注意什么？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相同数位要对齐（也就是小数点对齐）。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从低位向高位加起（从右向左计算）。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本位满十向前一位进一。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当小数部分位数不同时，可以根据需要在末尾添“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后在计算。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8"/>
          <p:cNvSpPr>
            <a:spLocks noChangeArrowheads="1"/>
          </p:cNvSpPr>
          <p:nvPr/>
        </p:nvSpPr>
        <p:spPr bwMode="auto">
          <a:xfrm>
            <a:off x="887577" y="963424"/>
            <a:ext cx="7691584" cy="273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32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写一写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，读一读。</a:t>
            </a:r>
            <a:endParaRPr lang="zh-CN" altLang="en-US" sz="32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一个数十位上是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，个位上是最大的一位数，十分位和百分位上都是最小的自然数，千分位上是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，这个数是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 latinLnBrk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2)52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个一和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52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个百分之一组成的数是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　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  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　　    　　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3517712" y="2300371"/>
            <a:ext cx="12715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29.006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6871710" y="2744204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52.52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1659222" y="3164146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五十二点五二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459218" y="314684"/>
            <a:ext cx="845879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lvl="0" defTabSz="91440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小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玉、小丽、小青、小文四个小朋友称体重，结果分别是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36.4 kg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、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40.8 kg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、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36.6 kg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、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40 kg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。已知小玉比小丽重，但比小青轻，小文比小丽轻。你知道这四个小朋友的体重各是多少吗？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035854" y="2246526"/>
            <a:ext cx="588895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36.4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36.6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40.8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小文：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36.4 kg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　小丽：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36.6 kg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小玉：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40 kg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　小青：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40.8 kg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8"/>
          <p:cNvSpPr>
            <a:spLocks noChangeArrowheads="1"/>
          </p:cNvSpPr>
          <p:nvPr/>
        </p:nvSpPr>
        <p:spPr bwMode="auto">
          <a:xfrm>
            <a:off x="972229" y="886021"/>
            <a:ext cx="798512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93700" indent="-393700" defTabSz="914400" latinLnBrk="1">
              <a:lnSpc>
                <a:spcPct val="150000"/>
              </a:lnSpc>
              <a:tabLst>
                <a:tab pos="2603500" algn="l"/>
              </a:tabLst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1)0.60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0.320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127000" defTabSz="914400" latinLnBrk="1">
              <a:lnSpc>
                <a:spcPct val="150000"/>
              </a:lnSpc>
              <a:tabLst>
                <a:tab pos="26035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0.900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0.080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127000" defTabSz="914400" latinLnBrk="1">
              <a:lnSpc>
                <a:spcPct val="150000"/>
              </a:lnSpc>
              <a:tabLst>
                <a:tab pos="2603500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3.500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50.070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3937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(2)0.700 m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	3.740 kg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1270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5.080 t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	4.00 </a:t>
            </a:r>
            <a:r>
              <a:rPr lang="en-US" altLang="zh-CN" sz="2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93700" indent="-127000" defTabSz="914400" latinLnBrk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40.740 m</a:t>
            </a:r>
            <a:r>
              <a:rPr lang="en-US" altLang="zh-CN" sz="2400" b="1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	15.0740 km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409147" y="978082"/>
            <a:ext cx="569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0.6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20572" y="1011420"/>
            <a:ext cx="723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0.32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409147" y="1587682"/>
            <a:ext cx="569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0.9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920572" y="1516245"/>
            <a:ext cx="723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0.08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409147" y="2163945"/>
            <a:ext cx="569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3.5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82484" y="2092507"/>
            <a:ext cx="877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50.07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077484" y="2595745"/>
            <a:ext cx="90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0.7 m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6714447" y="2595745"/>
            <a:ext cx="1125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3.74 kg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3077484" y="3172007"/>
            <a:ext cx="90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5.08 t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6855734" y="3172007"/>
            <a:ext cx="8435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 dm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3067959" y="3686357"/>
            <a:ext cx="1236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40.74m</a:t>
            </a:r>
            <a:r>
              <a:rPr kumimoji="0" lang="en-US" altLang="zh-CN" sz="2400" b="1" i="0" u="none" strike="noStrike" kern="0" cap="none" spc="0" normalizeH="0" baseline="30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</a:t>
            </a:r>
            <a:endParaRPr kumimoji="0" lang="zh-CN" altLang="en-US" sz="2400" b="1" i="0" u="none" strike="noStrike" kern="0" cap="none" spc="0" normalizeH="0" baseline="3000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704922" y="3686357"/>
            <a:ext cx="1458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15.074km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66655" y="314863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latinLnBrk="1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化简下面各小数。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36"/>
          <p:cNvSpPr txBox="1">
            <a:spLocks noChangeArrowheads="1"/>
          </p:cNvSpPr>
          <p:nvPr/>
        </p:nvSpPr>
        <p:spPr bwMode="auto">
          <a:xfrm>
            <a:off x="349546" y="298318"/>
            <a:ext cx="7463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下面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的几只手套，哪只和哪只是一副？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2" name="文本框 6"/>
          <p:cNvSpPr txBox="1">
            <a:spLocks noChangeArrowheads="1"/>
          </p:cNvSpPr>
          <p:nvPr/>
        </p:nvSpPr>
        <p:spPr bwMode="auto">
          <a:xfrm>
            <a:off x="1545792" y="1631312"/>
            <a:ext cx="74722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              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0.38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0.213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2"/>
          <p:cNvSpPr txBox="1">
            <a:spLocks noChangeArrowheads="1"/>
          </p:cNvSpPr>
          <p:nvPr/>
        </p:nvSpPr>
        <p:spPr bwMode="auto">
          <a:xfrm>
            <a:off x="2640104" y="2802887"/>
            <a:ext cx="287337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0.059  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0.125  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>
            <a:endCxn id="40" idx="0"/>
          </p:cNvCxnSpPr>
          <p:nvPr/>
        </p:nvCxnSpPr>
        <p:spPr>
          <a:xfrm>
            <a:off x="1827304" y="2029774"/>
            <a:ext cx="100013" cy="59372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35" name="直接连接符 34"/>
          <p:cNvCxnSpPr>
            <a:endCxn id="33" idx="0"/>
          </p:cNvCxnSpPr>
          <p:nvPr/>
        </p:nvCxnSpPr>
        <p:spPr>
          <a:xfrm>
            <a:off x="3011579" y="2242499"/>
            <a:ext cx="1065213" cy="5603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36" name="直接连接符 35"/>
          <p:cNvCxnSpPr>
            <a:endCxn id="33" idx="0"/>
          </p:cNvCxnSpPr>
          <p:nvPr/>
        </p:nvCxnSpPr>
        <p:spPr>
          <a:xfrm>
            <a:off x="4287929" y="2018662"/>
            <a:ext cx="2081213" cy="78422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37" name="直接连接符 36"/>
          <p:cNvCxnSpPr>
            <a:endCxn id="33" idx="0"/>
          </p:cNvCxnSpPr>
          <p:nvPr/>
        </p:nvCxnSpPr>
        <p:spPr>
          <a:xfrm flipV="1">
            <a:off x="3046504" y="2128199"/>
            <a:ext cx="2236788" cy="70802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38" name="直接连接符 37"/>
          <p:cNvCxnSpPr>
            <a:endCxn id="33" idx="0"/>
          </p:cNvCxnSpPr>
          <p:nvPr/>
        </p:nvCxnSpPr>
        <p:spPr>
          <a:xfrm flipV="1">
            <a:off x="5284879" y="2029774"/>
            <a:ext cx="1385888" cy="67627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468" y="1631629"/>
            <a:ext cx="552450" cy="600075"/>
          </a:xfrm>
          <a:prstGeom prst="rect">
            <a:avLst/>
          </a:prstGeom>
          <a:effectLst>
            <a:innerShdw blurRad="1270000" dist="2540000">
              <a:srgbClr val="FF0000"/>
            </a:inn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074" y="2623499"/>
            <a:ext cx="323850" cy="600075"/>
          </a:xfrm>
          <a:prstGeom prst="rect">
            <a:avLst/>
          </a:prstGeom>
          <a:effectLst>
            <a:innerShdw blurRad="1270000" dist="2540000">
              <a:srgbClr val="FF0000"/>
            </a:inn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018" y="1491929"/>
            <a:ext cx="552450" cy="600075"/>
          </a:xfrm>
          <a:prstGeom prst="rect">
            <a:avLst/>
          </a:prstGeom>
          <a:effectLst>
            <a:innerShdw blurRad="1270000" dist="2540000">
              <a:srgbClr val="FF0000"/>
            </a:inn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2469" y="2699064"/>
            <a:ext cx="552450" cy="600075"/>
          </a:xfrm>
          <a:prstGeom prst="rect">
            <a:avLst/>
          </a:prstGeom>
          <a:effectLst>
            <a:innerShdw blurRad="1270000" dist="2540000">
              <a:srgbClr val="FF0000"/>
            </a:inn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459" y="2706048"/>
            <a:ext cx="438150" cy="600076"/>
          </a:xfrm>
          <a:prstGeom prst="rect">
            <a:avLst/>
          </a:prstGeom>
          <a:effectLst>
            <a:innerShdw blurRad="1270000" dist="2387600">
              <a:srgbClr val="FF0000"/>
            </a:innerShdw>
          </a:effectLst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212421" y="3695190"/>
          <a:ext cx="935037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" r:id="rId1" imgW="355600" imgH="292100" progId="Equation.DSMT4">
                  <p:embed/>
                </p:oleObj>
              </mc:Choice>
              <mc:Fallback>
                <p:oleObj name="" r:id="rId1" imgW="355600" imgH="292100" progId="Equation.DSMT4">
                  <p:embed/>
                  <p:pic>
                    <p:nvPicPr>
                      <p:cNvPr id="0" name="图片 2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2421" y="3695190"/>
                        <a:ext cx="935037" cy="70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375388" y="2520613"/>
          <a:ext cx="935037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" r:id="rId3" imgW="355600" imgH="292100" progId="Equation.DSMT4">
                  <p:embed/>
                </p:oleObj>
              </mc:Choice>
              <mc:Fallback>
                <p:oleObj name="" r:id="rId3" imgW="355600" imgH="292100" progId="Equation.DSMT4">
                  <p:embed/>
                  <p:pic>
                    <p:nvPicPr>
                      <p:cNvPr id="0" name="图片 2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5388" y="2520613"/>
                        <a:ext cx="935037" cy="70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595778" y="915768"/>
            <a:ext cx="8167222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latinLnBrk="1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妈妈买回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个桃子，小丽把这些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桃子的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奶奶。单位“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份，送给奶奶的占其中的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latinLnBrk="1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，送给奶奶的桃子有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latinLnBrk="1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张饼平均分成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份，每份是这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张饼的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latinLnBrk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一盒巧克力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块，小明吃了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小明吃了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块，还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没吃，是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414306" y="839566"/>
          <a:ext cx="2476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" r:id="rId4" imgW="165100" imgH="443865" progId="Equation.DSMT4">
                  <p:embed/>
                </p:oleObj>
              </mc:Choice>
              <mc:Fallback>
                <p:oleObj name="" r:id="rId4" imgW="165100" imgH="443865" progId="Equation.DSMT4">
                  <p:embed/>
                  <p:pic>
                    <p:nvPicPr>
                      <p:cNvPr id="0" name="图片 2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4306" y="839566"/>
                        <a:ext cx="247650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53338" y="3092110"/>
          <a:ext cx="24765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3" name="" r:id="rId6" imgW="165100" imgH="443865" progId="Equation.DSMT4">
                  <p:embed/>
                </p:oleObj>
              </mc:Choice>
              <mc:Fallback>
                <p:oleObj name="" r:id="rId6" imgW="165100" imgH="443865" progId="Equation.DSMT4">
                  <p:embed/>
                  <p:pic>
                    <p:nvPicPr>
                      <p:cNvPr id="0" name="图片 2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3338" y="3092110"/>
                        <a:ext cx="247650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4862611" y="3794322"/>
            <a:ext cx="55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4046522" y="1356524"/>
            <a:ext cx="1632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个桃子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2484563" y="397254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7667488" y="245076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698234" y="1334752"/>
            <a:ext cx="1632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个桃子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2484563" y="361603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7928294" y="3034993"/>
            <a:ext cx="3674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658189" y="276962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7429915" y="1775311"/>
            <a:ext cx="3674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4525269" y="2192675"/>
            <a:ext cx="55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430305" y="1749112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79868" y="34752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latinLnBrk="1"/>
            <a:r>
              <a:rPr lang="zh-CN" altLang="en-US" sz="3200" b="1" dirty="0">
                <a:solidFill>
                  <a:srgbClr val="000000"/>
                </a:solidFill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355135" y="354683"/>
            <a:ext cx="77866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0" hangingPunct="0"/>
            <a:r>
              <a:rPr lang="zh-CN" altLang="en-US" sz="32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在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Times New Roman" panose="02020603050405020304" pitchFamily="18" charset="0"/>
              </a:rPr>
              <a:t>括号里填上合适的数。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14"/>
          <p:cNvGrpSpPr/>
          <p:nvPr/>
        </p:nvGrpSpPr>
        <p:grpSpPr bwMode="auto">
          <a:xfrm>
            <a:off x="904867" y="2481482"/>
            <a:ext cx="7467600" cy="1200329"/>
            <a:chOff x="687831" y="3479356"/>
            <a:chExt cx="7055739" cy="1200508"/>
          </a:xfrm>
        </p:grpSpPr>
        <p:sp>
          <p:nvSpPr>
            <p:cNvPr id="10" name="TextBox 36"/>
            <p:cNvSpPr txBox="1">
              <a:spLocks noChangeArrowheads="1"/>
            </p:cNvSpPr>
            <p:nvPr/>
          </p:nvSpPr>
          <p:spPr bwMode="auto">
            <a:xfrm>
              <a:off x="687831" y="3479356"/>
              <a:ext cx="7055739" cy="1200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73050" indent="-2730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273050" marR="0" lvl="0" indent="-273050" defTabSz="91440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(3)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一个班有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38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名学生。其中男生有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20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名，占全班人数的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；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女生有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(  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)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名，占全班人数的 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。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1" name="对象 16"/>
            <p:cNvGraphicFramePr>
              <a:graphicFrameLocks noChangeAspect="1"/>
            </p:cNvGraphicFramePr>
            <p:nvPr/>
          </p:nvGraphicFramePr>
          <p:xfrm>
            <a:off x="1332096" y="4079520"/>
            <a:ext cx="579481" cy="54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8" name="" r:id="rId1" imgW="520700" imgH="482600" progId="Equation.DSMT4">
                    <p:embed/>
                  </p:oleObj>
                </mc:Choice>
                <mc:Fallback>
                  <p:oleObj name="" r:id="rId1" imgW="520700" imgH="482600" progId="Equation.DSMT4">
                    <p:embed/>
                    <p:pic>
                      <p:nvPicPr>
                        <p:cNvPr id="0" name="图片 31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2096" y="4079520"/>
                          <a:ext cx="579481" cy="54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24"/>
            <p:cNvGraphicFramePr>
              <a:graphicFrameLocks noChangeAspect="1"/>
            </p:cNvGraphicFramePr>
            <p:nvPr/>
          </p:nvGraphicFramePr>
          <p:xfrm>
            <a:off x="6483151" y="4079520"/>
            <a:ext cx="579481" cy="54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9" name="" r:id="rId3" imgW="520700" imgH="482600" progId="Equation.DSMT4">
                    <p:embed/>
                  </p:oleObj>
                </mc:Choice>
                <mc:Fallback>
                  <p:oleObj name="" r:id="rId3" imgW="520700" imgH="482600" progId="Equation.DSMT4">
                    <p:embed/>
                    <p:pic>
                      <p:nvPicPr>
                        <p:cNvPr id="0" name="图片 31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83151" y="4079520"/>
                          <a:ext cx="579481" cy="54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2"/>
          <p:cNvGrpSpPr/>
          <p:nvPr/>
        </p:nvGrpSpPr>
        <p:grpSpPr bwMode="auto">
          <a:xfrm>
            <a:off x="904867" y="1144808"/>
            <a:ext cx="7212013" cy="646331"/>
            <a:chOff x="1210436" y="2599176"/>
            <a:chExt cx="7211188" cy="646550"/>
          </a:xfrm>
        </p:grpSpPr>
        <p:sp>
          <p:nvSpPr>
            <p:cNvPr id="14" name="TextBox 36"/>
            <p:cNvSpPr txBox="1">
              <a:spLocks noChangeArrowheads="1"/>
            </p:cNvSpPr>
            <p:nvPr/>
          </p:nvSpPr>
          <p:spPr bwMode="auto">
            <a:xfrm>
              <a:off x="1210436" y="2599176"/>
              <a:ext cx="7211188" cy="6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73050" indent="-2730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273050" marR="0" lvl="0" indent="-273050" defTabSz="91440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(1)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一筐苹果，吃了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还剩下这框苹果的 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。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5" name="对象 20"/>
            <p:cNvGraphicFramePr>
              <a:graphicFrameLocks noChangeAspect="1"/>
            </p:cNvGraphicFramePr>
            <p:nvPr/>
          </p:nvGraphicFramePr>
          <p:xfrm>
            <a:off x="6886543" y="2644896"/>
            <a:ext cx="579482" cy="54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0" name="" r:id="rId4" imgW="520700" imgH="482600" progId="Equation.DSMT4">
                    <p:embed/>
                  </p:oleObj>
                </mc:Choice>
                <mc:Fallback>
                  <p:oleObj name="" r:id="rId4" imgW="520700" imgH="482600" progId="Equation.DSMT4">
                    <p:embed/>
                    <p:pic>
                      <p:nvPicPr>
                        <p:cNvPr id="0" name="图片 31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86543" y="2644896"/>
                          <a:ext cx="579482" cy="54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21"/>
            <p:cNvGraphicFramePr>
              <a:graphicFrameLocks noChangeAspect="1"/>
            </p:cNvGraphicFramePr>
            <p:nvPr/>
          </p:nvGraphicFramePr>
          <p:xfrm>
            <a:off x="3854089" y="2652341"/>
            <a:ext cx="200256" cy="54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1" name="" r:id="rId5" imgW="165100" imgH="443865" progId="Equation.DSMT4">
                    <p:embed/>
                  </p:oleObj>
                </mc:Choice>
                <mc:Fallback>
                  <p:oleObj name="" r:id="rId5" imgW="165100" imgH="443865" progId="Equation.DSMT4">
                    <p:embed/>
                    <p:pic>
                      <p:nvPicPr>
                        <p:cNvPr id="0" name="图片 31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4089" y="2652341"/>
                          <a:ext cx="200256" cy="54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"/>
          <p:cNvGrpSpPr/>
          <p:nvPr/>
        </p:nvGrpSpPr>
        <p:grpSpPr bwMode="auto">
          <a:xfrm>
            <a:off x="904867" y="1813144"/>
            <a:ext cx="7934325" cy="646331"/>
            <a:chOff x="1210436" y="3260813"/>
            <a:chExt cx="7933564" cy="646549"/>
          </a:xfrm>
        </p:grpSpPr>
        <p:grpSp>
          <p:nvGrpSpPr>
            <p:cNvPr id="18" name="组合 9"/>
            <p:cNvGrpSpPr/>
            <p:nvPr/>
          </p:nvGrpSpPr>
          <p:grpSpPr bwMode="auto">
            <a:xfrm>
              <a:off x="1210436" y="3260813"/>
              <a:ext cx="7933564" cy="646549"/>
              <a:chOff x="687831" y="3479356"/>
              <a:chExt cx="7933564" cy="646549"/>
            </a:xfrm>
          </p:grpSpPr>
          <p:sp>
            <p:nvSpPr>
              <p:cNvPr id="20" name="TextBox 36"/>
              <p:cNvSpPr txBox="1">
                <a:spLocks noChangeArrowheads="1"/>
              </p:cNvSpPr>
              <p:nvPr/>
            </p:nvSpPr>
            <p:spPr bwMode="auto">
              <a:xfrm>
                <a:off x="687831" y="3479356"/>
                <a:ext cx="7933564" cy="646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73050" indent="-2730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73050" marR="0" lvl="0" indent="-273050" defTabSz="914400" eaLnBrk="0" fontAlgn="auto" latinLnBrk="0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(2)1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千克苹果，吃了一些，还剩  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千克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，吃了    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千克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。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graphicFrame>
            <p:nvGraphicFramePr>
              <p:cNvPr id="21" name="对象 12"/>
              <p:cNvGraphicFramePr>
                <a:graphicFrameLocks noChangeAspect="1"/>
              </p:cNvGraphicFramePr>
              <p:nvPr/>
            </p:nvGraphicFramePr>
            <p:xfrm>
              <a:off x="6970490" y="3553171"/>
              <a:ext cx="579482" cy="54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2" name="" r:id="rId7" imgW="520700" imgH="482600" progId="Equation.DSMT4">
                      <p:embed/>
                    </p:oleObj>
                  </mc:Choice>
                  <mc:Fallback>
                    <p:oleObj name="" r:id="rId7" imgW="520700" imgH="482600" progId="Equation.DSMT4">
                      <p:embed/>
                      <p:pic>
                        <p:nvPicPr>
                          <p:cNvPr id="0" name="图片 316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970490" y="3553171"/>
                            <a:ext cx="579482" cy="540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9" name="对象 22"/>
            <p:cNvGraphicFramePr>
              <a:graphicFrameLocks noChangeAspect="1"/>
            </p:cNvGraphicFramePr>
            <p:nvPr/>
          </p:nvGraphicFramePr>
          <p:xfrm>
            <a:off x="5599113" y="3331337"/>
            <a:ext cx="292100" cy="539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3" name="" r:id="rId8" imgW="241300" imgH="444500" progId="Equation.DSMT4">
                    <p:embed/>
                  </p:oleObj>
                </mc:Choice>
                <mc:Fallback>
                  <p:oleObj name="" r:id="rId8" imgW="241300" imgH="444500" progId="Equation.DSMT4">
                    <p:embed/>
                    <p:pic>
                      <p:nvPicPr>
                        <p:cNvPr id="0" name="图片 31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99113" y="3331337"/>
                          <a:ext cx="292100" cy="539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6472230" y="935257"/>
            <a:ext cx="7477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6472230" y="1333719"/>
            <a:ext cx="7477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7108817" y="1624232"/>
            <a:ext cx="747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7108817" y="2022694"/>
            <a:ext cx="747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504942" y="2818032"/>
            <a:ext cx="747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504942" y="3216494"/>
            <a:ext cx="747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3403592" y="3057744"/>
            <a:ext cx="747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6930348" y="2818032"/>
            <a:ext cx="7477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6930348" y="3216494"/>
            <a:ext cx="7477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82782" y="323581"/>
            <a:ext cx="7332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用直线上的点表示下面各数。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5183165" y="844597"/>
                <a:ext cx="1285783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165" y="844597"/>
                <a:ext cx="1285783" cy="793872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2202372" y="874934"/>
                <a:ext cx="1285783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2372" y="874934"/>
                <a:ext cx="1285783" cy="78380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3743732" y="878166"/>
                <a:ext cx="1285783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732" y="878166"/>
                <a:ext cx="1285783" cy="78380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6724525" y="822016"/>
                <a:ext cx="1285783" cy="786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4525" y="822016"/>
                <a:ext cx="1285783" cy="78636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cxnSp>
        <p:nvCxnSpPr>
          <p:cNvPr id="38" name="直接箭头连接符 37"/>
          <p:cNvCxnSpPr/>
          <p:nvPr/>
        </p:nvCxnSpPr>
        <p:spPr>
          <a:xfrm>
            <a:off x="625975" y="1878684"/>
            <a:ext cx="7617420" cy="0"/>
          </a:xfrm>
          <a:prstGeom prst="straightConnector1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9" name="直接连接符 38"/>
          <p:cNvCxnSpPr/>
          <p:nvPr/>
        </p:nvCxnSpPr>
        <p:spPr>
          <a:xfrm flipV="1">
            <a:off x="1952132" y="1650084"/>
            <a:ext cx="0" cy="2286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0" name="直接连接符 39"/>
          <p:cNvCxnSpPr/>
          <p:nvPr/>
        </p:nvCxnSpPr>
        <p:spPr>
          <a:xfrm flipV="1">
            <a:off x="2694958" y="1650084"/>
            <a:ext cx="0" cy="2667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1" name="直接连接符 40"/>
          <p:cNvCxnSpPr/>
          <p:nvPr/>
        </p:nvCxnSpPr>
        <p:spPr>
          <a:xfrm flipV="1">
            <a:off x="3482435" y="1631034"/>
            <a:ext cx="0" cy="2667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2" name="直接连接符 41"/>
          <p:cNvCxnSpPr/>
          <p:nvPr/>
        </p:nvCxnSpPr>
        <p:spPr>
          <a:xfrm flipV="1">
            <a:off x="4259506" y="1631034"/>
            <a:ext cx="0" cy="2667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3" name="直接连接符 42"/>
          <p:cNvCxnSpPr/>
          <p:nvPr/>
        </p:nvCxnSpPr>
        <p:spPr>
          <a:xfrm flipV="1">
            <a:off x="5056931" y="1631034"/>
            <a:ext cx="0" cy="2667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4" name="直接连接符 43"/>
          <p:cNvCxnSpPr/>
          <p:nvPr/>
        </p:nvCxnSpPr>
        <p:spPr>
          <a:xfrm flipV="1">
            <a:off x="5895482" y="1669134"/>
            <a:ext cx="0" cy="2286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5" name="直接连接符 44"/>
          <p:cNvCxnSpPr/>
          <p:nvPr/>
        </p:nvCxnSpPr>
        <p:spPr>
          <a:xfrm flipV="1">
            <a:off x="6733558" y="1631034"/>
            <a:ext cx="0" cy="2667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6" name="直接连接符 45"/>
          <p:cNvCxnSpPr/>
          <p:nvPr/>
        </p:nvCxnSpPr>
        <p:spPr>
          <a:xfrm flipV="1">
            <a:off x="7559135" y="1631034"/>
            <a:ext cx="0" cy="2667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cxnSp>
        <p:nvCxnSpPr>
          <p:cNvPr id="47" name="直接连接符 46"/>
          <p:cNvCxnSpPr/>
          <p:nvPr/>
        </p:nvCxnSpPr>
        <p:spPr>
          <a:xfrm flipV="1">
            <a:off x="1222112" y="1650084"/>
            <a:ext cx="0" cy="228600"/>
          </a:xfrm>
          <a:prstGeom prst="line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none"/>
          </a:ln>
          <a:effectLst/>
        </p:spPr>
      </p:cxnSp>
      <p:sp>
        <p:nvSpPr>
          <p:cNvPr id="48" name="椭圆 47"/>
          <p:cNvSpPr/>
          <p:nvPr/>
        </p:nvSpPr>
        <p:spPr>
          <a:xfrm>
            <a:off x="4146781" y="1783434"/>
            <a:ext cx="241027" cy="241088"/>
          </a:xfrm>
          <a:prstGeom prst="ellipse">
            <a:avLst/>
          </a:prstGeom>
          <a:solidFill>
            <a:srgbClr val="F63A3A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794018" y="1783434"/>
            <a:ext cx="241027" cy="241088"/>
          </a:xfrm>
          <a:prstGeom prst="ellipse">
            <a:avLst/>
          </a:prstGeom>
          <a:solidFill>
            <a:srgbClr val="F63A3A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936417" y="1783434"/>
            <a:ext cx="241027" cy="241088"/>
          </a:xfrm>
          <a:prstGeom prst="ellipse">
            <a:avLst/>
          </a:prstGeom>
          <a:solidFill>
            <a:srgbClr val="F63A3A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361921" y="1783434"/>
            <a:ext cx="241027" cy="241088"/>
          </a:xfrm>
          <a:prstGeom prst="ellipse">
            <a:avLst/>
          </a:prstGeom>
          <a:solidFill>
            <a:srgbClr val="F63A3A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3631584" y="2043572"/>
                <a:ext cx="1285783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1584" y="2043572"/>
                <a:ext cx="1285783" cy="78380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5271639" y="2072032"/>
                <a:ext cx="1285783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1639" y="2072032"/>
                <a:ext cx="1285783" cy="78380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Box 53"/>
              <p:cNvSpPr txBox="1"/>
              <p:nvPr/>
            </p:nvSpPr>
            <p:spPr>
              <a:xfrm>
                <a:off x="4425907" y="2072032"/>
                <a:ext cx="1285783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5907" y="2072032"/>
                <a:ext cx="1285783" cy="79387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Box 54"/>
              <p:cNvSpPr txBox="1"/>
              <p:nvPr/>
            </p:nvSpPr>
            <p:spPr>
              <a:xfrm>
                <a:off x="2839542" y="2072032"/>
                <a:ext cx="1285783" cy="786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/>
                              <a:ea typeface="微软雅黑" panose="020B0503020204020204" pitchFamily="34" charset="-122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42" y="2072032"/>
                <a:ext cx="1285783" cy="78636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6" name="TextBox 18"/>
          <p:cNvSpPr txBox="1"/>
          <p:nvPr/>
        </p:nvSpPr>
        <p:spPr>
          <a:xfrm>
            <a:off x="590126" y="2901384"/>
            <a:ext cx="733204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思考：这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条线段一共被分成了几份？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19"/>
              <p:cNvSpPr txBox="1"/>
              <p:nvPr/>
            </p:nvSpPr>
            <p:spPr>
              <a:xfrm>
                <a:off x="491641" y="3406085"/>
                <a:ext cx="8426371" cy="625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这条线总共被分成了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份，其中每一小段都是该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线段的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𝟖</m:t>
                        </m:r>
                      </m:den>
                    </m:f>
                    <m:r>
                      <m:rPr>
                        <m:nor/>
                      </m:rPr>
                      <a:rPr lang="zh-CN" altLang="en-US" sz="24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rPr>
                      <m:t>。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7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41" y="3406085"/>
                <a:ext cx="8426371" cy="625941"/>
              </a:xfrm>
              <a:prstGeom prst="rect">
                <a:avLst/>
              </a:prstGeom>
              <a:blipFill rotWithShape="1">
                <a:blip r:embed="rId9"/>
                <a:stretch>
                  <a:fillRect l="-1158" b="-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46"/>
              <p:cNvSpPr txBox="1"/>
              <p:nvPr/>
            </p:nvSpPr>
            <p:spPr>
              <a:xfrm>
                <a:off x="631646" y="4024788"/>
                <a:ext cx="2363546" cy="624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𝟐</m:t>
                        </m:r>
                      </m:den>
                    </m:f>
                    <m:r>
                      <a:rPr lang="en-US" altLang="zh-CN" sz="2400" b="1" i="0" smtClean="0">
                        <a:solidFill>
                          <a:srgbClr val="FF0000"/>
                        </a:solidFill>
                        <a:latin typeface="Cambria Math"/>
                        <a:ea typeface="微软雅黑" panose="020B0503020204020204" pitchFamily="34" charset="-122"/>
                      </a:rPr>
                      <m:t>=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线段一半</a:t>
                </a:r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8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46" y="4024788"/>
                <a:ext cx="2363546" cy="624082"/>
              </a:xfrm>
              <a:prstGeom prst="rect">
                <a:avLst/>
              </a:prstGeom>
              <a:blipFill rotWithShape="1">
                <a:blip r:embed="rId10"/>
                <a:stretch>
                  <a:fillRect b="-3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47"/>
              <p:cNvSpPr txBox="1"/>
              <p:nvPr/>
            </p:nvSpPr>
            <p:spPr>
              <a:xfrm>
                <a:off x="2861314" y="4028820"/>
                <a:ext cx="5739619" cy="624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𝟒</m:t>
                        </m:r>
                      </m:den>
                    </m:f>
                    <m:r>
                      <a:rPr lang="en-US" altLang="zh-CN" sz="2400" b="1" i="0" smtClean="0">
                        <a:solidFill>
                          <a:srgbClr val="FF0000"/>
                        </a:solidFill>
                        <a:latin typeface="Cambria Math"/>
                        <a:ea typeface="微软雅黑" panose="020B0503020204020204" pitchFamily="34" charset="-122"/>
                      </a:rPr>
                      <m:t>=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将这条线段平均分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4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份，取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3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份。</a:t>
                </a:r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9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1314" y="4028820"/>
                <a:ext cx="5739619" cy="624082"/>
              </a:xfrm>
              <a:prstGeom prst="rect">
                <a:avLst/>
              </a:prstGeom>
              <a:blipFill rotWithShape="1">
                <a:blip r:embed="rId11"/>
                <a:stretch>
                  <a:fillRect b="-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/>
              <p:cNvSpPr txBox="1"/>
              <p:nvPr/>
            </p:nvSpPr>
            <p:spPr>
              <a:xfrm>
                <a:off x="593386" y="1920320"/>
                <a:ext cx="12857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/>
                          <a:ea typeface="微软雅黑" panose="020B0503020204020204" pitchFamily="34" charset="-122"/>
                        </a:rPr>
                        <m:t>𝟎</m:t>
                      </m:r>
                    </m:oMath>
                  </m:oMathPara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86" y="1920320"/>
                <a:ext cx="1285783" cy="4616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7823" y="1093434"/>
            <a:ext cx="4885014" cy="2558226"/>
            <a:chOff x="207823" y="1093434"/>
            <a:chExt cx="4885014" cy="2558226"/>
          </a:xfrm>
        </p:grpSpPr>
        <p:pic>
          <p:nvPicPr>
            <p:cNvPr id="74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823" y="2125279"/>
              <a:ext cx="1290638" cy="152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5" name="组合 4"/>
            <p:cNvGrpSpPr/>
            <p:nvPr/>
          </p:nvGrpSpPr>
          <p:grpSpPr bwMode="auto">
            <a:xfrm>
              <a:off x="1088572" y="1093434"/>
              <a:ext cx="4004265" cy="1144603"/>
              <a:chOff x="1809321" y="1091504"/>
              <a:chExt cx="3742047" cy="948361"/>
            </a:xfrm>
            <a:noFill/>
          </p:grpSpPr>
          <p:sp>
            <p:nvSpPr>
              <p:cNvPr id="80" name="云形标注 82"/>
              <p:cNvSpPr>
                <a:spLocks noChangeArrowheads="1"/>
              </p:cNvSpPr>
              <p:nvPr/>
            </p:nvSpPr>
            <p:spPr bwMode="auto">
              <a:xfrm>
                <a:off x="1809321" y="1091504"/>
                <a:ext cx="3522409" cy="948361"/>
              </a:xfrm>
              <a:prstGeom prst="cloudCallout">
                <a:avLst>
                  <a:gd name="adj1" fmla="val -49055"/>
                  <a:gd name="adj2" fmla="val 78542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2033378" y="1185102"/>
                <a:ext cx="3517990" cy="6885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你知道分数的意义和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性质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要掌握哪些知识点吗？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41" y="1195514"/>
            <a:ext cx="7109282" cy="329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92837" y="1259122"/>
            <a:ext cx="3626620" cy="2706819"/>
            <a:chOff x="5092837" y="1259122"/>
            <a:chExt cx="3626620" cy="2706819"/>
          </a:xfrm>
        </p:grpSpPr>
        <p:grpSp>
          <p:nvGrpSpPr>
            <p:cNvPr id="68" name="组合 4"/>
            <p:cNvGrpSpPr/>
            <p:nvPr/>
          </p:nvGrpSpPr>
          <p:grpSpPr bwMode="auto">
            <a:xfrm>
              <a:off x="5092837" y="1259122"/>
              <a:ext cx="3626619" cy="1203815"/>
              <a:chOff x="2366021" y="1091503"/>
              <a:chExt cx="3589665" cy="997420"/>
            </a:xfrm>
            <a:noFill/>
          </p:grpSpPr>
          <p:sp>
            <p:nvSpPr>
              <p:cNvPr id="70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3"/>
                <a:ext cx="3392837" cy="997420"/>
              </a:xfrm>
              <a:prstGeom prst="cloudCallout">
                <a:avLst>
                  <a:gd name="adj1" fmla="val 40276"/>
                  <a:gd name="adj2" fmla="val 73638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4"/>
              <p:cNvSpPr>
                <a:spLocks noChangeArrowheads="1"/>
              </p:cNvSpPr>
              <p:nvPr/>
            </p:nvSpPr>
            <p:spPr bwMode="auto">
              <a:xfrm>
                <a:off x="2540625" y="1250913"/>
                <a:ext cx="3415061" cy="6885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你还知道小数的认识要重点记住什么吗？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52635" y="2437110"/>
              <a:ext cx="1066822" cy="152883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875534" y="1414539"/>
            <a:ext cx="2751825" cy="1678520"/>
            <a:chOff x="1514593" y="2709839"/>
            <a:chExt cx="2846385" cy="1849402"/>
          </a:xfrm>
        </p:grpSpPr>
        <p:sp>
          <p:nvSpPr>
            <p:cNvPr id="61" name="文本框 572446"/>
            <p:cNvSpPr txBox="1">
              <a:spLocks noChangeArrowheads="1"/>
            </p:cNvSpPr>
            <p:nvPr/>
          </p:nvSpPr>
          <p:spPr bwMode="auto">
            <a:xfrm>
              <a:off x="2947273" y="4095395"/>
              <a:ext cx="797311" cy="4638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30dm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2" name="组合 572461"/>
            <p:cNvGrpSpPr/>
            <p:nvPr/>
          </p:nvGrpSpPr>
          <p:grpSpPr bwMode="auto">
            <a:xfrm>
              <a:off x="1514593" y="2709839"/>
              <a:ext cx="2846385" cy="1685925"/>
              <a:chOff x="593" y="512"/>
              <a:chExt cx="1793" cy="1062"/>
            </a:xfrm>
          </p:grpSpPr>
          <p:sp>
            <p:nvSpPr>
              <p:cNvPr id="63" name="矩形 572445"/>
              <p:cNvSpPr>
                <a:spLocks noChangeArrowheads="1"/>
              </p:cNvSpPr>
              <p:nvPr/>
            </p:nvSpPr>
            <p:spPr bwMode="auto">
              <a:xfrm>
                <a:off x="1033" y="512"/>
                <a:ext cx="1353" cy="878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ysClr val="windowText" lastClr="000000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ctr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4" name="直接箭头连接符 572448"/>
              <p:cNvCxnSpPr>
                <a:cxnSpLocks noChangeShapeType="1"/>
              </p:cNvCxnSpPr>
              <p:nvPr/>
            </p:nvCxnSpPr>
            <p:spPr bwMode="auto">
              <a:xfrm>
                <a:off x="1033" y="1419"/>
                <a:ext cx="0" cy="155"/>
              </a:xfrm>
              <a:prstGeom prst="straightConnector1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</a:ln>
            </p:spPr>
          </p:cxnSp>
          <p:cxnSp>
            <p:nvCxnSpPr>
              <p:cNvPr id="65" name="直接箭头连接符 572449"/>
              <p:cNvCxnSpPr>
                <a:cxnSpLocks noChangeShapeType="1"/>
              </p:cNvCxnSpPr>
              <p:nvPr/>
            </p:nvCxnSpPr>
            <p:spPr bwMode="auto">
              <a:xfrm>
                <a:off x="2386" y="1410"/>
                <a:ext cx="0" cy="155"/>
              </a:xfrm>
              <a:prstGeom prst="straightConnector1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</a:ln>
            </p:spPr>
          </p:cxnSp>
          <p:sp>
            <p:nvSpPr>
              <p:cNvPr id="66" name="直接连接符 572450"/>
              <p:cNvSpPr>
                <a:spLocks noChangeShapeType="1"/>
              </p:cNvSpPr>
              <p:nvPr/>
            </p:nvSpPr>
            <p:spPr bwMode="auto">
              <a:xfrm flipH="1">
                <a:off x="1051" y="1509"/>
                <a:ext cx="384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直接连接符 572451"/>
              <p:cNvSpPr>
                <a:spLocks noChangeShapeType="1"/>
              </p:cNvSpPr>
              <p:nvPr/>
            </p:nvSpPr>
            <p:spPr bwMode="auto">
              <a:xfrm flipV="1">
                <a:off x="2040" y="1509"/>
                <a:ext cx="339" cy="1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文本框 572447"/>
              <p:cNvSpPr txBox="1">
                <a:spLocks noChangeArrowheads="1"/>
              </p:cNvSpPr>
              <p:nvPr/>
            </p:nvSpPr>
            <p:spPr bwMode="auto">
              <a:xfrm>
                <a:off x="684" y="692"/>
                <a:ext cx="401" cy="2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文本框 572452"/>
              <p:cNvSpPr txBox="1">
                <a:spLocks noChangeArrowheads="1"/>
              </p:cNvSpPr>
              <p:nvPr/>
            </p:nvSpPr>
            <p:spPr bwMode="auto">
              <a:xfrm>
                <a:off x="593" y="855"/>
                <a:ext cx="483" cy="2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 dm</a:t>
                </a:r>
                <a:endPara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直接连接符 572454"/>
              <p:cNvSpPr>
                <a:spLocks noChangeShapeType="1"/>
              </p:cNvSpPr>
              <p:nvPr/>
            </p:nvSpPr>
            <p:spPr bwMode="auto">
              <a:xfrm flipH="1">
                <a:off x="803" y="512"/>
                <a:ext cx="193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直接连接符 572455"/>
              <p:cNvSpPr>
                <a:spLocks noChangeShapeType="1"/>
              </p:cNvSpPr>
              <p:nvPr/>
            </p:nvSpPr>
            <p:spPr bwMode="auto">
              <a:xfrm flipH="1">
                <a:off x="803" y="1381"/>
                <a:ext cx="193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直接连接符 572456"/>
              <p:cNvSpPr>
                <a:spLocks noChangeShapeType="1"/>
              </p:cNvSpPr>
              <p:nvPr/>
            </p:nvSpPr>
            <p:spPr bwMode="auto">
              <a:xfrm flipV="1">
                <a:off x="896" y="512"/>
                <a:ext cx="0" cy="229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直接连接符 572457"/>
              <p:cNvSpPr>
                <a:spLocks noChangeShapeType="1"/>
              </p:cNvSpPr>
              <p:nvPr/>
            </p:nvSpPr>
            <p:spPr bwMode="auto">
              <a:xfrm>
                <a:off x="895" y="1079"/>
                <a:ext cx="0" cy="31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5" name="文本框 572458"/>
          <p:cNvSpPr txBox="1">
            <a:spLocks noChangeArrowheads="1"/>
          </p:cNvSpPr>
          <p:nvPr/>
        </p:nvSpPr>
        <p:spPr bwMode="auto">
          <a:xfrm>
            <a:off x="397152" y="337879"/>
            <a:ext cx="8396967" cy="15718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厨房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要铺正方形的地砖，需选边长为多少分米的方砖，才能铺得既整齐又节约？（地砖的边长要求整数分米）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57609" y="2250104"/>
            <a:ext cx="583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的因数有：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57611" y="2751411"/>
            <a:ext cx="667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的因数有：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46724" y="3230477"/>
            <a:ext cx="8505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，所以正方形地砖的最大边长是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6dm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367623" y="3730396"/>
            <a:ext cx="54517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：选边长为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分米的方砖。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"/>
          <p:cNvSpPr txBox="1">
            <a:spLocks noChangeArrowheads="1"/>
          </p:cNvSpPr>
          <p:nvPr/>
        </p:nvSpPr>
        <p:spPr bwMode="auto">
          <a:xfrm>
            <a:off x="2582538" y="1391513"/>
            <a:ext cx="2272495" cy="267765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分别除以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的公因数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再分别除以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的公因数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cxnSp>
        <p:nvCxnSpPr>
          <p:cNvPr id="61" name="直接连接符 7"/>
          <p:cNvCxnSpPr>
            <a:cxnSpLocks noChangeShapeType="1"/>
          </p:cNvCxnSpPr>
          <p:nvPr/>
        </p:nvCxnSpPr>
        <p:spPr bwMode="auto">
          <a:xfrm>
            <a:off x="654829" y="2239325"/>
            <a:ext cx="9144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cxnSp>
        <p:nvCxnSpPr>
          <p:cNvPr id="62" name="直接连接符 8"/>
          <p:cNvCxnSpPr>
            <a:cxnSpLocks noChangeShapeType="1"/>
          </p:cNvCxnSpPr>
          <p:nvPr/>
        </p:nvCxnSpPr>
        <p:spPr bwMode="auto">
          <a:xfrm>
            <a:off x="654829" y="2670884"/>
            <a:ext cx="9144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sp>
        <p:nvSpPr>
          <p:cNvPr id="63" name="TextBox 9"/>
          <p:cNvSpPr txBox="1">
            <a:spLocks noChangeArrowheads="1"/>
          </p:cNvSpPr>
          <p:nvPr/>
        </p:nvSpPr>
        <p:spPr bwMode="auto">
          <a:xfrm>
            <a:off x="912621" y="1853781"/>
            <a:ext cx="508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4" name="TextBox 10"/>
          <p:cNvSpPr txBox="1">
            <a:spLocks noChangeArrowheads="1"/>
          </p:cNvSpPr>
          <p:nvPr/>
        </p:nvSpPr>
        <p:spPr bwMode="auto">
          <a:xfrm>
            <a:off x="926269" y="3005869"/>
            <a:ext cx="508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9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66" name="直接连接符 12"/>
          <p:cNvCxnSpPr>
            <a:cxnSpLocks noChangeShapeType="1"/>
          </p:cNvCxnSpPr>
          <p:nvPr/>
        </p:nvCxnSpPr>
        <p:spPr bwMode="auto">
          <a:xfrm>
            <a:off x="654829" y="1843661"/>
            <a:ext cx="9144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cxnSp>
        <p:nvCxnSpPr>
          <p:cNvPr id="67" name="直接连接符 13"/>
          <p:cNvCxnSpPr>
            <a:cxnSpLocks noChangeShapeType="1"/>
          </p:cNvCxnSpPr>
          <p:nvPr/>
        </p:nvCxnSpPr>
        <p:spPr bwMode="auto">
          <a:xfrm>
            <a:off x="654829" y="3023045"/>
            <a:ext cx="9144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sp>
        <p:nvSpPr>
          <p:cNvPr id="68" name="TextBox 14"/>
          <p:cNvSpPr txBox="1">
            <a:spLocks noChangeArrowheads="1"/>
          </p:cNvSpPr>
          <p:nvPr/>
        </p:nvSpPr>
        <p:spPr bwMode="auto">
          <a:xfrm>
            <a:off x="926267" y="1444128"/>
            <a:ext cx="508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9" name="TextBox 15"/>
          <p:cNvSpPr txBox="1">
            <a:spLocks noChangeArrowheads="1"/>
          </p:cNvSpPr>
          <p:nvPr/>
        </p:nvSpPr>
        <p:spPr bwMode="auto">
          <a:xfrm>
            <a:off x="912621" y="3345970"/>
            <a:ext cx="508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0" name="TextBox 16"/>
          <p:cNvSpPr txBox="1">
            <a:spLocks noChangeArrowheads="1"/>
          </p:cNvSpPr>
          <p:nvPr/>
        </p:nvSpPr>
        <p:spPr bwMode="auto">
          <a:xfrm>
            <a:off x="1670829" y="2379378"/>
            <a:ext cx="508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+mn-lt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1" name="Group 14"/>
          <p:cNvGrpSpPr/>
          <p:nvPr/>
        </p:nvGrpSpPr>
        <p:grpSpPr bwMode="auto">
          <a:xfrm>
            <a:off x="686579" y="2234560"/>
            <a:ext cx="1406140" cy="926659"/>
            <a:chOff x="0" y="279"/>
            <a:chExt cx="1660" cy="1457"/>
          </a:xfrm>
        </p:grpSpPr>
        <p:sp>
          <p:nvSpPr>
            <p:cNvPr id="72" name="Text Box 15"/>
            <p:cNvSpPr txBox="1">
              <a:spLocks noChangeArrowheads="1"/>
            </p:cNvSpPr>
            <p:nvPr/>
          </p:nvSpPr>
          <p:spPr bwMode="auto">
            <a:xfrm>
              <a:off x="164" y="279"/>
              <a:ext cx="1496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12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73" name="Text Box 16"/>
            <p:cNvSpPr txBox="1">
              <a:spLocks noChangeArrowheads="1"/>
            </p:cNvSpPr>
            <p:nvPr/>
          </p:nvSpPr>
          <p:spPr bwMode="auto">
            <a:xfrm>
              <a:off x="167" y="913"/>
              <a:ext cx="646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18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75" name="Line 17"/>
            <p:cNvSpPr>
              <a:spLocks noChangeShapeType="1"/>
            </p:cNvSpPr>
            <p:nvPr/>
          </p:nvSpPr>
          <p:spPr bwMode="auto">
            <a:xfrm>
              <a:off x="0" y="941"/>
              <a:ext cx="1234" cy="0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18"/>
          <p:cNvGrpSpPr/>
          <p:nvPr/>
        </p:nvGrpSpPr>
        <p:grpSpPr bwMode="auto">
          <a:xfrm>
            <a:off x="2013488" y="2189456"/>
            <a:ext cx="590822" cy="903125"/>
            <a:chOff x="0" y="251"/>
            <a:chExt cx="1634" cy="1420"/>
          </a:xfrm>
        </p:grpSpPr>
        <p:sp>
          <p:nvSpPr>
            <p:cNvPr id="77" name="Text Box 19"/>
            <p:cNvSpPr txBox="1">
              <a:spLocks noChangeArrowheads="1"/>
            </p:cNvSpPr>
            <p:nvPr/>
          </p:nvSpPr>
          <p:spPr bwMode="auto">
            <a:xfrm>
              <a:off x="138" y="251"/>
              <a:ext cx="1496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78" name="Text Box 20"/>
            <p:cNvSpPr txBox="1">
              <a:spLocks noChangeArrowheads="1"/>
            </p:cNvSpPr>
            <p:nvPr/>
          </p:nvSpPr>
          <p:spPr bwMode="auto">
            <a:xfrm>
              <a:off x="102" y="848"/>
              <a:ext cx="1012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79" name="Line 21"/>
            <p:cNvSpPr>
              <a:spLocks noChangeShapeType="1"/>
            </p:cNvSpPr>
            <p:nvPr/>
          </p:nvSpPr>
          <p:spPr bwMode="auto">
            <a:xfrm>
              <a:off x="0" y="941"/>
              <a:ext cx="1234" cy="0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80" name="TextBox 3"/>
          <p:cNvSpPr txBox="1">
            <a:spLocks noChangeArrowheads="1"/>
          </p:cNvSpPr>
          <p:nvPr/>
        </p:nvSpPr>
        <p:spPr bwMode="auto">
          <a:xfrm>
            <a:off x="6884931" y="1648708"/>
            <a:ext cx="2008701" cy="181588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也可以直接除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以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最大公因数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81" name="直接连接符 5"/>
          <p:cNvCxnSpPr>
            <a:cxnSpLocks noChangeShapeType="1"/>
          </p:cNvCxnSpPr>
          <p:nvPr/>
        </p:nvCxnSpPr>
        <p:spPr bwMode="auto">
          <a:xfrm>
            <a:off x="5060118" y="1995428"/>
            <a:ext cx="687387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sp>
        <p:nvSpPr>
          <p:cNvPr id="82" name="TextBox 6"/>
          <p:cNvSpPr txBox="1">
            <a:spLocks noChangeArrowheads="1"/>
          </p:cNvSpPr>
          <p:nvPr/>
        </p:nvSpPr>
        <p:spPr bwMode="auto">
          <a:xfrm>
            <a:off x="5258247" y="1607702"/>
            <a:ext cx="381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83" name="直接连接符 7"/>
          <p:cNvCxnSpPr>
            <a:cxnSpLocks noChangeShapeType="1"/>
          </p:cNvCxnSpPr>
          <p:nvPr/>
        </p:nvCxnSpPr>
        <p:spPr bwMode="auto">
          <a:xfrm>
            <a:off x="5087414" y="2527263"/>
            <a:ext cx="6858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sp>
        <p:nvSpPr>
          <p:cNvPr id="84" name="TextBox 8"/>
          <p:cNvSpPr txBox="1">
            <a:spLocks noChangeArrowheads="1"/>
          </p:cNvSpPr>
          <p:nvPr/>
        </p:nvSpPr>
        <p:spPr bwMode="auto">
          <a:xfrm>
            <a:off x="5266493" y="2892102"/>
            <a:ext cx="381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5" name="TextBox 9"/>
          <p:cNvSpPr txBox="1">
            <a:spLocks noChangeArrowheads="1"/>
          </p:cNvSpPr>
          <p:nvPr/>
        </p:nvSpPr>
        <p:spPr bwMode="auto">
          <a:xfrm>
            <a:off x="5822118" y="2177990"/>
            <a:ext cx="381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altLang="zh-CN" sz="2800" b="1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6" name="Group 10"/>
          <p:cNvGrpSpPr/>
          <p:nvPr/>
        </p:nvGrpSpPr>
        <p:grpSpPr bwMode="auto">
          <a:xfrm>
            <a:off x="5091868" y="1991397"/>
            <a:ext cx="1005518" cy="1007646"/>
            <a:chOff x="0" y="215"/>
            <a:chExt cx="1584" cy="1586"/>
          </a:xfrm>
        </p:grpSpPr>
        <p:sp>
          <p:nvSpPr>
            <p:cNvPr id="88" name="Text Box 11"/>
            <p:cNvSpPr txBox="1">
              <a:spLocks noChangeArrowheads="1"/>
            </p:cNvSpPr>
            <p:nvPr/>
          </p:nvSpPr>
          <p:spPr bwMode="auto">
            <a:xfrm>
              <a:off x="88" y="215"/>
              <a:ext cx="1496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12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89" name="Text Box 12"/>
            <p:cNvSpPr txBox="1">
              <a:spLocks noChangeArrowheads="1"/>
            </p:cNvSpPr>
            <p:nvPr/>
          </p:nvSpPr>
          <p:spPr bwMode="auto">
            <a:xfrm>
              <a:off x="103" y="977"/>
              <a:ext cx="862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18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90" name="Line 13"/>
            <p:cNvSpPr>
              <a:spLocks noChangeShapeType="1"/>
            </p:cNvSpPr>
            <p:nvPr/>
          </p:nvSpPr>
          <p:spPr bwMode="auto">
            <a:xfrm>
              <a:off x="0" y="941"/>
              <a:ext cx="1234" cy="0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Group 14"/>
          <p:cNvGrpSpPr/>
          <p:nvPr/>
        </p:nvGrpSpPr>
        <p:grpSpPr bwMode="auto">
          <a:xfrm>
            <a:off x="6192028" y="1991421"/>
            <a:ext cx="671512" cy="939666"/>
            <a:chOff x="0" y="258"/>
            <a:chExt cx="1563" cy="1479"/>
          </a:xfrm>
        </p:grpSpPr>
        <p:sp>
          <p:nvSpPr>
            <p:cNvPr id="92" name="Text Box 15"/>
            <p:cNvSpPr txBox="1">
              <a:spLocks noChangeArrowheads="1"/>
            </p:cNvSpPr>
            <p:nvPr/>
          </p:nvSpPr>
          <p:spPr bwMode="auto">
            <a:xfrm>
              <a:off x="67" y="258"/>
              <a:ext cx="1496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95" name="Text Box 16"/>
            <p:cNvSpPr txBox="1">
              <a:spLocks noChangeArrowheads="1"/>
            </p:cNvSpPr>
            <p:nvPr/>
          </p:nvSpPr>
          <p:spPr bwMode="auto">
            <a:xfrm>
              <a:off x="103" y="913"/>
              <a:ext cx="851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96" name="Line 17"/>
            <p:cNvSpPr>
              <a:spLocks noChangeShapeType="1"/>
            </p:cNvSpPr>
            <p:nvPr/>
          </p:nvSpPr>
          <p:spPr bwMode="auto">
            <a:xfrm>
              <a:off x="0" y="941"/>
              <a:ext cx="1234" cy="0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97" name="TextBox 36"/>
          <p:cNvSpPr txBox="1">
            <a:spLocks noChangeArrowheads="1"/>
          </p:cNvSpPr>
          <p:nvPr/>
        </p:nvSpPr>
        <p:spPr bwMode="auto">
          <a:xfrm>
            <a:off x="357450" y="400315"/>
            <a:ext cx="73898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把        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约成最简分数，并与大家交流。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8" name="Group 10"/>
          <p:cNvGrpSpPr/>
          <p:nvPr/>
        </p:nvGrpSpPr>
        <p:grpSpPr bwMode="auto">
          <a:xfrm>
            <a:off x="930842" y="225553"/>
            <a:ext cx="731868" cy="1054770"/>
            <a:chOff x="0" y="452"/>
            <a:chExt cx="1361" cy="1082"/>
          </a:xfrm>
        </p:grpSpPr>
        <p:sp>
          <p:nvSpPr>
            <p:cNvPr id="99" name="Text Box 11"/>
            <p:cNvSpPr txBox="1">
              <a:spLocks noChangeArrowheads="1"/>
            </p:cNvSpPr>
            <p:nvPr/>
          </p:nvSpPr>
          <p:spPr bwMode="auto">
            <a:xfrm>
              <a:off x="131" y="452"/>
              <a:ext cx="1230" cy="6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12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00" name="Text Box 12"/>
            <p:cNvSpPr txBox="1">
              <a:spLocks noChangeArrowheads="1"/>
            </p:cNvSpPr>
            <p:nvPr/>
          </p:nvSpPr>
          <p:spPr bwMode="auto">
            <a:xfrm>
              <a:off x="131" y="876"/>
              <a:ext cx="1017" cy="6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18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01" name="Line 13"/>
            <p:cNvSpPr>
              <a:spLocks noChangeShapeType="1"/>
            </p:cNvSpPr>
            <p:nvPr/>
          </p:nvSpPr>
          <p:spPr bwMode="auto">
            <a:xfrm>
              <a:off x="0" y="941"/>
              <a:ext cx="1234" cy="0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utoUpdateAnimBg="0"/>
      <p:bldP spid="64" grpId="0" autoUpdateAnimBg="0"/>
      <p:bldP spid="68" grpId="0" autoUpdateAnimBg="0"/>
      <p:bldP spid="69" grpId="0" autoUpdateAnimBg="0"/>
      <p:bldP spid="70" grpId="0" autoUpdateAnimBg="0"/>
      <p:bldP spid="80" grpId="0" autoUpdateAnimBg="0"/>
      <p:bldP spid="82" grpId="0" autoUpdateAnimBg="0"/>
      <p:bldP spid="84" grpId="0" autoUpdateAnimBg="0"/>
      <p:bldP spid="8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943683" y="1150243"/>
            <a:ext cx="31686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12.4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24.36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　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>
            <a:off x="4901347" y="1088654"/>
            <a:ext cx="31686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7.81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3.735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Group 40"/>
          <p:cNvGrpSpPr/>
          <p:nvPr/>
        </p:nvGrpSpPr>
        <p:grpSpPr bwMode="auto">
          <a:xfrm>
            <a:off x="4639092" y="1864623"/>
            <a:ext cx="2908300" cy="1220787"/>
            <a:chOff x="2893" y="2079"/>
            <a:chExt cx="1832" cy="769"/>
          </a:xfrm>
        </p:grpSpPr>
        <p:sp>
          <p:nvSpPr>
            <p:cNvPr id="49" name="Text Box 9"/>
            <p:cNvSpPr txBox="1">
              <a:spLocks noChangeArrowheads="1"/>
            </p:cNvSpPr>
            <p:nvPr/>
          </p:nvSpPr>
          <p:spPr bwMode="auto">
            <a:xfrm>
              <a:off x="3287" y="2079"/>
              <a:ext cx="1362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7 . 8 1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10"/>
            <p:cNvSpPr txBox="1">
              <a:spLocks noChangeArrowheads="1"/>
            </p:cNvSpPr>
            <p:nvPr/>
          </p:nvSpPr>
          <p:spPr bwMode="auto">
            <a:xfrm>
              <a:off x="2957" y="2477"/>
              <a:ext cx="409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11"/>
            <p:cNvSpPr txBox="1">
              <a:spLocks noChangeArrowheads="1"/>
            </p:cNvSpPr>
            <p:nvPr/>
          </p:nvSpPr>
          <p:spPr bwMode="auto">
            <a:xfrm>
              <a:off x="3287" y="2478"/>
              <a:ext cx="1438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3 . 7 3 5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12"/>
            <p:cNvSpPr>
              <a:spLocks noChangeShapeType="1"/>
            </p:cNvSpPr>
            <p:nvPr/>
          </p:nvSpPr>
          <p:spPr bwMode="auto">
            <a:xfrm>
              <a:off x="2893" y="2844"/>
              <a:ext cx="1756" cy="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Group 39"/>
          <p:cNvGrpSpPr/>
          <p:nvPr/>
        </p:nvGrpSpPr>
        <p:grpSpPr bwMode="auto">
          <a:xfrm>
            <a:off x="943392" y="1863036"/>
            <a:ext cx="3100388" cy="1216024"/>
            <a:chOff x="609" y="2069"/>
            <a:chExt cx="1953" cy="766"/>
          </a:xfrm>
        </p:grpSpPr>
        <p:sp>
          <p:nvSpPr>
            <p:cNvPr id="54" name="Text Box 28"/>
            <p:cNvSpPr txBox="1">
              <a:spLocks noChangeArrowheads="1"/>
            </p:cNvSpPr>
            <p:nvPr/>
          </p:nvSpPr>
          <p:spPr bwMode="auto">
            <a:xfrm>
              <a:off x="1019" y="2069"/>
              <a:ext cx="1362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1 2 . 4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 Box 29"/>
            <p:cNvSpPr txBox="1">
              <a:spLocks noChangeArrowheads="1"/>
            </p:cNvSpPr>
            <p:nvPr/>
          </p:nvSpPr>
          <p:spPr bwMode="auto">
            <a:xfrm>
              <a:off x="700" y="2477"/>
              <a:ext cx="409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30"/>
            <p:cNvSpPr txBox="1">
              <a:spLocks noChangeArrowheads="1"/>
            </p:cNvSpPr>
            <p:nvPr/>
          </p:nvSpPr>
          <p:spPr bwMode="auto">
            <a:xfrm>
              <a:off x="1019" y="2468"/>
              <a:ext cx="1543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2 4 . 3 6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31"/>
            <p:cNvSpPr>
              <a:spLocks noChangeShapeType="1"/>
            </p:cNvSpPr>
            <p:nvPr/>
          </p:nvSpPr>
          <p:spPr bwMode="auto">
            <a:xfrm>
              <a:off x="609" y="2830"/>
              <a:ext cx="1728" cy="5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Text Box 43"/>
          <p:cNvSpPr txBox="1">
            <a:spLocks noChangeArrowheads="1"/>
          </p:cNvSpPr>
          <p:nvPr/>
        </p:nvSpPr>
        <p:spPr bwMode="auto">
          <a:xfrm>
            <a:off x="1077952" y="3770699"/>
            <a:ext cx="6843877" cy="523220"/>
          </a:xfrm>
          <a:prstGeom prst="rect">
            <a:avLst/>
          </a:prstGeom>
          <a:solidFill>
            <a:srgbClr val="FFC000"/>
          </a:solidFill>
          <a:ln w="9525">
            <a:solidFill>
              <a:srgbClr val="CC99FF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数位上没有数可以添“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后再进行计算。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44"/>
          <p:cNvSpPr txBox="1">
            <a:spLocks noChangeArrowheads="1"/>
          </p:cNvSpPr>
          <p:nvPr/>
        </p:nvSpPr>
        <p:spPr bwMode="auto">
          <a:xfrm>
            <a:off x="6673398" y="1864481"/>
            <a:ext cx="985856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 Box 45"/>
          <p:cNvSpPr txBox="1">
            <a:spLocks noChangeArrowheads="1"/>
          </p:cNvSpPr>
          <p:nvPr/>
        </p:nvSpPr>
        <p:spPr bwMode="auto">
          <a:xfrm>
            <a:off x="3009430" y="1862718"/>
            <a:ext cx="43180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91585" y="370206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用竖式计算下列各</a:t>
            </a:r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题。</a:t>
            </a:r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4" name="Text Box 30"/>
          <p:cNvSpPr txBox="1">
            <a:spLocks noChangeArrowheads="1"/>
          </p:cNvSpPr>
          <p:nvPr/>
        </p:nvSpPr>
        <p:spPr bwMode="auto">
          <a:xfrm>
            <a:off x="1576999" y="3150507"/>
            <a:ext cx="2449509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Text Box 30"/>
          <p:cNvSpPr txBox="1">
            <a:spLocks noChangeArrowheads="1"/>
          </p:cNvSpPr>
          <p:nvPr/>
        </p:nvSpPr>
        <p:spPr bwMode="auto">
          <a:xfrm>
            <a:off x="3400834" y="1150243"/>
            <a:ext cx="1571636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36.76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Text Box 30"/>
          <p:cNvSpPr txBox="1">
            <a:spLocks noChangeArrowheads="1"/>
          </p:cNvSpPr>
          <p:nvPr/>
        </p:nvSpPr>
        <p:spPr bwMode="auto">
          <a:xfrm>
            <a:off x="7298809" y="1119749"/>
            <a:ext cx="1571636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4.075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Text Box 30"/>
          <p:cNvSpPr txBox="1">
            <a:spLocks noChangeArrowheads="1"/>
          </p:cNvSpPr>
          <p:nvPr/>
        </p:nvSpPr>
        <p:spPr bwMode="auto">
          <a:xfrm>
            <a:off x="5261215" y="3079069"/>
            <a:ext cx="2449509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0 7 5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59" grpId="0" bldLvl="0" animBg="1"/>
      <p:bldP spid="102" grpId="0" bldLvl="0" animBg="1"/>
      <p:bldP spid="104" grpId="0" bldLvl="0" animBg="1"/>
      <p:bldP spid="105" grpId="0" bldLvl="0" animBg="1"/>
      <p:bldP spid="106" grpId="0" bldLvl="0" animBg="1"/>
      <p:bldP spid="10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20"/>
          <p:cNvSpPr txBox="1"/>
          <p:nvPr/>
        </p:nvSpPr>
        <p:spPr>
          <a:xfrm>
            <a:off x="402766" y="286026"/>
            <a:ext cx="842554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一袋重物从高处落下，经过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秒落地。已知第一秒下落的距离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米，以后每秒下落的距离比前一秒多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9.8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秒。你能求出这袋重物下落前距地面有多少米吗？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1102716" y="1677556"/>
            <a:ext cx="705802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已知第一秒下落的距离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4.9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米，每秒下落的距离比前一秒多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9.8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秒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8" name="文本框 3"/>
          <p:cNvSpPr txBox="1"/>
          <p:nvPr/>
        </p:nvSpPr>
        <p:spPr>
          <a:xfrm>
            <a:off x="1081450" y="2412856"/>
            <a:ext cx="38430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第一秒下落的距离：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4.9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9" name="文本框 4"/>
          <p:cNvSpPr txBox="1"/>
          <p:nvPr/>
        </p:nvSpPr>
        <p:spPr>
          <a:xfrm>
            <a:off x="1070817" y="2794784"/>
            <a:ext cx="54737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第二秒下落的距离：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4.9+9.8=14.7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0" name="文本框 6"/>
          <p:cNvSpPr txBox="1"/>
          <p:nvPr/>
        </p:nvSpPr>
        <p:spPr>
          <a:xfrm>
            <a:off x="1060184" y="3183917"/>
            <a:ext cx="54737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第三秒下落的距离：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14.7+9.8=24.5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1" name="文本框 7"/>
          <p:cNvSpPr txBox="1"/>
          <p:nvPr/>
        </p:nvSpPr>
        <p:spPr>
          <a:xfrm>
            <a:off x="1049551" y="3581784"/>
            <a:ext cx="54737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第四秒下落的距离：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24.5+9.8=34.3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1070817" y="3966361"/>
            <a:ext cx="687641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总下落的距离：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4.9+14.7+24.5+34.3=78.4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7" grpId="2"/>
      <p:bldP spid="48" grpId="0"/>
      <p:bldP spid="48" grpId="1"/>
      <p:bldP spid="48" grpId="2"/>
      <p:bldP spid="49" grpId="0"/>
      <p:bldP spid="49" grpId="1"/>
      <p:bldP spid="49" grpId="2"/>
      <p:bldP spid="50" grpId="0"/>
      <p:bldP spid="50" grpId="1"/>
      <p:bldP spid="50" grpId="2"/>
      <p:bldP spid="51" grpId="0"/>
      <p:bldP spid="51" grpId="1"/>
      <p:bldP spid="51" grpId="2"/>
      <p:bldP spid="52" grpId="0"/>
      <p:bldP spid="52" grpId="1"/>
      <p:bldP spid="52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468880" y="1325101"/>
            <a:ext cx="4695488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页“整理与评价”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15"/>
          <p:cNvSpPr txBox="1">
            <a:spLocks noChangeArrowheads="1"/>
          </p:cNvSpPr>
          <p:nvPr/>
        </p:nvSpPr>
        <p:spPr bwMode="auto">
          <a:xfrm>
            <a:off x="818921" y="1022488"/>
            <a:ext cx="123847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15"/>
          <p:cNvSpPr txBox="1">
            <a:spLocks noChangeArrowheads="1"/>
          </p:cNvSpPr>
          <p:nvPr/>
        </p:nvSpPr>
        <p:spPr bwMode="auto">
          <a:xfrm>
            <a:off x="1794652" y="900792"/>
            <a:ext cx="7112473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B762"/>
                </a:solidFill>
                <a:latin typeface="+mn-lt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>
                <a:solidFill>
                  <a:srgbClr val="00B762"/>
                </a:solidFill>
                <a:latin typeface="+mn-lt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solidFill>
                  <a:srgbClr val="00B762"/>
                </a:solidFill>
                <a:latin typeface="+mn-lt"/>
                <a:ea typeface="楷体" panose="02010609060101010101" pitchFamily="49" charset="-122"/>
              </a:rPr>
              <a:t>平均分成若干份，表示这样一份或几份的数。</a:t>
            </a:r>
            <a:endParaRPr lang="zh-CN" altLang="en-US" sz="2800" b="1" dirty="0">
              <a:solidFill>
                <a:srgbClr val="00B76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8" name="右箭头 77"/>
          <p:cNvSpPr/>
          <p:nvPr/>
        </p:nvSpPr>
        <p:spPr>
          <a:xfrm rot="5400000">
            <a:off x="8153868" y="1323617"/>
            <a:ext cx="258288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15"/>
          <p:cNvSpPr txBox="1">
            <a:spLocks noChangeArrowheads="1"/>
          </p:cNvSpPr>
          <p:nvPr/>
        </p:nvSpPr>
        <p:spPr bwMode="auto">
          <a:xfrm>
            <a:off x="7574220" y="1487188"/>
            <a:ext cx="1478266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分数单位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1090605" y="1868035"/>
            <a:ext cx="7149885" cy="230832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个桃子看成单位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“1”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平均分成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份，其中的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份就可以用   表示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份就是用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表示。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我们就可以说    是    的分数单位。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07935" y="2495685"/>
          <a:ext cx="306105" cy="943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" r:id="rId1" imgW="152400" imgH="393700" progId="Equation.3">
                  <p:embed/>
                </p:oleObj>
              </mc:Choice>
              <mc:Fallback>
                <p:oleObj name="" r:id="rId1" imgW="152400" imgH="393700" progId="Equation.3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7935" y="2495685"/>
                        <a:ext cx="306105" cy="9432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98326" y="3290628"/>
          <a:ext cx="288722" cy="885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" r:id="rId3" imgW="152400" imgH="393700" progId="Equation.3">
                  <p:embed/>
                </p:oleObj>
              </mc:Choice>
              <mc:Fallback>
                <p:oleObj name="" r:id="rId3" imgW="152400" imgH="393700" progId="Equation.3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8326" y="3290628"/>
                        <a:ext cx="288722" cy="8857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078878" y="3295703"/>
          <a:ext cx="284248" cy="878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" r:id="rId5" imgW="152400" imgH="393700" progId="Equation.3">
                  <p:embed/>
                </p:oleObj>
              </mc:Choice>
              <mc:Fallback>
                <p:oleObj name="" r:id="rId5" imgW="152400" imgH="393700" progId="Equation.3">
                  <p:embed/>
                  <p:pic>
                    <p:nvPicPr>
                      <p:cNvPr id="0" name="对象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8878" y="3295703"/>
                        <a:ext cx="284248" cy="878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798274" y="2608626"/>
          <a:ext cx="267562" cy="827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" r:id="rId6" imgW="152400" imgH="393700" progId="Equation.3">
                  <p:embed/>
                </p:oleObj>
              </mc:Choice>
              <mc:Fallback>
                <p:oleObj name="" r:id="rId6" imgW="152400" imgH="393700" progId="Equation.3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8274" y="2608626"/>
                        <a:ext cx="267562" cy="827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928963" y="1575179"/>
          <a:ext cx="7440171" cy="2093415"/>
        </p:xfrm>
        <a:graphic>
          <a:graphicData uri="http://schemas.openxmlformats.org/drawingml/2006/table">
            <a:tbl>
              <a:tblPr firstRow="1" bandRow="1"/>
              <a:tblGrid>
                <a:gridCol w="1009682"/>
                <a:gridCol w="1095499"/>
                <a:gridCol w="1042060"/>
                <a:gridCol w="1344881"/>
                <a:gridCol w="1015340"/>
                <a:gridCol w="1932709"/>
              </a:tblGrid>
              <a:tr h="641879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联    系</a:t>
                      </a:r>
                      <a:endParaRPr lang="zh-CN" altLang="en-US" sz="2800" b="1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    同</a:t>
                      </a:r>
                      <a:endParaRPr lang="zh-CN" altLang="en-US" sz="2800" b="1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657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879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2687957" y="489078"/>
            <a:ext cx="415583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分数与除法的关系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1084589" y="2362040"/>
            <a:ext cx="8681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1084589" y="3102959"/>
            <a:ext cx="9389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6683858" y="2413691"/>
            <a:ext cx="148902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是一种数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6603094" y="3163898"/>
            <a:ext cx="156979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是一种运算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155110" y="2391919"/>
            <a:ext cx="74466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2028897" y="3146503"/>
            <a:ext cx="99154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3067134" y="2392770"/>
            <a:ext cx="9464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3198285" y="3146503"/>
            <a:ext cx="73754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除号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4114372" y="2252909"/>
            <a:ext cx="1284377" cy="71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1" lang="en-US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不能为</a:t>
            </a:r>
            <a:r>
              <a:rPr kumimoji="1" lang="en-US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endParaRPr kumimoji="1" lang="en-US" altLang="zh-CN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4065561" y="2984921"/>
            <a:ext cx="1359989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1" lang="en-US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不能为</a:t>
            </a:r>
            <a:r>
              <a:rPr kumimoji="1" lang="en-US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endParaRPr kumimoji="1" lang="en-US" altLang="zh-CN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5385241" y="2405584"/>
            <a:ext cx="108486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分数值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759398" y="3155409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kumimoji="1" lang="zh-CN" altLang="en-US" sz="21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1091071" y="837427"/>
            <a:ext cx="1042528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5"/>
              <p:cNvSpPr txBox="1">
                <a:spLocks noChangeArrowheads="1"/>
              </p:cNvSpPr>
              <p:nvPr/>
            </p:nvSpPr>
            <p:spPr bwMode="auto">
              <a:xfrm>
                <a:off x="2091232" y="755325"/>
                <a:ext cx="6826779" cy="709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  <a:ea typeface="+mn-ea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  <a:ea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  <a:ea typeface="+mn-ea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B762"/>
                    </a:solidFill>
                    <a:latin typeface="楷体" pitchFamily="49" charset="-122"/>
                    <a:ea typeface="楷体" pitchFamily="49" charset="-122"/>
                  </a:rPr>
                  <a:t>=0.1  </a:t>
                </a:r>
                <a:r>
                  <a:rPr lang="en-US" altLang="zh-CN" sz="2400" b="1" dirty="0" smtClean="0">
                    <a:solidFill>
                      <a:srgbClr val="00B762"/>
                    </a:solidFill>
                    <a:latin typeface="楷体" pitchFamily="49" charset="-122"/>
                    <a:ea typeface="楷体" pitchFamily="49" charset="-122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B762"/>
                    </a:solidFill>
                    <a:latin typeface="楷体" pitchFamily="49" charset="-122"/>
                    <a:ea typeface="楷体" pitchFamily="49" charset="-122"/>
                  </a:rPr>
                  <a:t>=0.01   </a:t>
                </a:r>
                <a:r>
                  <a:rPr lang="en-US" altLang="zh-CN" sz="2400" b="1" dirty="0" smtClean="0">
                    <a:solidFill>
                      <a:srgbClr val="00B762"/>
                    </a:solidFill>
                    <a:latin typeface="楷体" pitchFamily="49" charset="-122"/>
                    <a:ea typeface="楷体" pitchFamily="49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00B762"/>
                            </a:solidFill>
                            <a:latin typeface="Cambria Math"/>
                          </a:rPr>
                          <m:t>𝟏𝟎𝟎𝟎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B762"/>
                    </a:solidFill>
                    <a:latin typeface="楷体" pitchFamily="49" charset="-122"/>
                    <a:ea typeface="楷体" pitchFamily="49" charset="-122"/>
                  </a:rPr>
                  <a:t>=0.001  ……</a:t>
                </a:r>
                <a:endParaRPr lang="zh-CN" altLang="en-US" sz="2400" b="1" dirty="0">
                  <a:solidFill>
                    <a:srgbClr val="00B762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1232" y="755325"/>
                <a:ext cx="6826779" cy="709425"/>
              </a:xfrm>
              <a:prstGeom prst="rect">
                <a:avLst/>
              </a:prstGeom>
              <a:blipFill rotWithShape="1">
                <a:blip r:embed="rId1"/>
                <a:stretch>
                  <a:fillRect b="-17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3631210" y="2409308"/>
            <a:ext cx="327384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3 . 1 4 1 5 9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4079008" y="2354430"/>
            <a:ext cx="0" cy="313247"/>
          </a:xfrm>
          <a:prstGeom prst="straightConnector1">
            <a:avLst/>
          </a:prstGeom>
          <a:ln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658586" y="1834158"/>
            <a:ext cx="1765184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 flipV="1">
            <a:off x="3812006" y="3011648"/>
            <a:ext cx="0" cy="323101"/>
          </a:xfrm>
          <a:prstGeom prst="straightConnector1">
            <a:avLst/>
          </a:prstGeom>
          <a:ln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3183637" y="3354703"/>
            <a:ext cx="215447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（个十百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4" grpId="0"/>
      <p:bldP spid="46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1251876" y="624284"/>
            <a:ext cx="7399430" cy="17173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一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、小数的读法：</a:t>
            </a:r>
            <a:endParaRPr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先读整数部分，整数部分按照整数的读法；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小数点读作“点”；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小数部分要依次读出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每一个数位上的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1" name="文本框 1"/>
          <p:cNvSpPr txBox="1"/>
          <p:nvPr/>
        </p:nvSpPr>
        <p:spPr>
          <a:xfrm>
            <a:off x="1255005" y="2407838"/>
            <a:ext cx="7235873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 latinLnBrk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   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、小数的写法：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marL="0" indent="0" algn="l" latinLnBrk="0"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小数的时候，整数部分按照整数的写法来写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algn="l" latinLnBrk="0"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小数点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写在个位的右下角，小数部分顺次写出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           一个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数位上的数字。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utoUpdateAnimBg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417960" y="372727"/>
            <a:ext cx="447160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直线上的点表示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1130810" y="3152802"/>
            <a:ext cx="6717788" cy="139304"/>
            <a:chOff x="1404228" y="3490150"/>
            <a:chExt cx="6612566" cy="188150"/>
          </a:xfrm>
        </p:grpSpPr>
        <p:grpSp>
          <p:nvGrpSpPr>
            <p:cNvPr id="17" name="组合 9"/>
            <p:cNvGrpSpPr/>
            <p:nvPr/>
          </p:nvGrpSpPr>
          <p:grpSpPr bwMode="auto">
            <a:xfrm>
              <a:off x="1404228" y="3490150"/>
              <a:ext cx="6612566" cy="186267"/>
              <a:chOff x="1601244" y="3251200"/>
              <a:chExt cx="6612566" cy="186267"/>
            </a:xfrm>
          </p:grpSpPr>
          <p:cxnSp>
            <p:nvCxnSpPr>
              <p:cNvPr id="29" name="直接箭头连接符 28"/>
              <p:cNvCxnSpPr/>
              <p:nvPr/>
            </p:nvCxnSpPr>
            <p:spPr>
              <a:xfrm>
                <a:off x="1601244" y="3437755"/>
                <a:ext cx="6612566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4706689" y="3251200"/>
                <a:ext cx="0" cy="18655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直接连接符 17"/>
            <p:cNvCxnSpPr/>
            <p:nvPr/>
          </p:nvCxnSpPr>
          <p:spPr>
            <a:xfrm flipV="1">
              <a:off x="5085991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652781" y="3491744"/>
              <a:ext cx="0" cy="1865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211635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762550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7326165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3925417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3333224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739443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147249" y="3490150"/>
              <a:ext cx="0" cy="186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/>
          <p:nvPr/>
        </p:nvSpPr>
        <p:spPr>
          <a:xfrm>
            <a:off x="4248301" y="3239385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buFontTx/>
              <a:buNone/>
              <a:defRPr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4127087" y="3292826"/>
            <a:ext cx="38933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00B7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B76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AutoShape 27"/>
              <p:cNvSpPr>
                <a:spLocks noChangeArrowheads="1"/>
              </p:cNvSpPr>
              <p:nvPr/>
            </p:nvSpPr>
            <p:spPr bwMode="auto">
              <a:xfrm>
                <a:off x="2089693" y="1110119"/>
                <a:ext cx="5650054" cy="742412"/>
              </a:xfrm>
              <a:prstGeom prst="wedgeRoundRectCallout">
                <a:avLst>
                  <a:gd name="adj1" fmla="val -55304"/>
                  <a:gd name="adj2" fmla="val 52792"/>
                  <a:gd name="adj3" fmla="val 16667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请你在直线上表示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0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/>
                            <a:ea typeface="+mn-ea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latin typeface="Cambria Math"/>
                            <a:ea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/>
                            <a:ea typeface="+mn-ea"/>
                          </a:rPr>
                          <m:t>𝟐</m:t>
                        </m:r>
                      </m:den>
                    </m:f>
                    <m:r>
                      <a:rPr lang="zh-CN" altLang="en-US" sz="2800" b="1" i="1" dirty="0">
                        <a:latin typeface="Cambria Math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，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，</a:t>
                </a:r>
                <a:r>
                  <a:rPr lang="en-US" altLang="zh-CN" sz="2800" b="1" dirty="0" smtClean="0">
                    <a:latin typeface="楷体" pitchFamily="49" charset="-122"/>
                    <a:ea typeface="楷体" pitchFamily="49" charset="-122"/>
                  </a:rPr>
                  <a:t>3.5</a:t>
                </a:r>
                <a:r>
                  <a:rPr lang="zh-CN" altLang="en-US" sz="2800" b="1" dirty="0" smtClean="0">
                    <a:latin typeface="楷体" pitchFamily="49" charset="-122"/>
                    <a:ea typeface="楷体" pitchFamily="49" charset="-122"/>
                  </a:rPr>
                  <a:t>。</a:t>
                </a:r>
                <a:endParaRPr lang="zh-CN" altLang="en-US" sz="28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89693" y="1110119"/>
                <a:ext cx="5650054" cy="742412"/>
              </a:xfrm>
              <a:prstGeom prst="wedgeRoundRectCallout">
                <a:avLst>
                  <a:gd name="adj1" fmla="val -55304"/>
                  <a:gd name="adj2" fmla="val 52792"/>
                  <a:gd name="adj3" fmla="val 16667"/>
                </a:avLst>
              </a:prstGeom>
              <a:blipFill rotWithShape="1">
                <a:blip r:embed="rId1"/>
                <a:stretch>
                  <a:fillRect r="-1118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8" name="椭圆 37"/>
          <p:cNvSpPr/>
          <p:nvPr/>
        </p:nvSpPr>
        <p:spPr>
          <a:xfrm>
            <a:off x="4538310" y="3234510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buFontTx/>
              <a:buNone/>
              <a:defRPr/>
            </a:pPr>
            <a:endParaRPr lang="zh-CN" altLang="en-US" b="1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12"/>
              <p:cNvSpPr txBox="1">
                <a:spLocks noChangeArrowheads="1"/>
              </p:cNvSpPr>
              <p:nvPr/>
            </p:nvSpPr>
            <p:spPr bwMode="auto">
              <a:xfrm>
                <a:off x="4403244" y="3208781"/>
                <a:ext cx="389335" cy="760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solidFill>
                                <a:srgbClr val="00B762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000" b="1" i="1" dirty="0">
                              <a:solidFill>
                                <a:srgbClr val="00B762"/>
                              </a:solidFill>
                              <a:latin typeface="Cambria Math"/>
                              <a:ea typeface="+mn-ea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dirty="0">
                              <a:solidFill>
                                <a:srgbClr val="00B762"/>
                              </a:solidFill>
                              <a:latin typeface="Cambria Math"/>
                              <a:ea typeface="+mn-ea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B762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9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3244" y="3208781"/>
                <a:ext cx="389335" cy="76065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40" name="椭圆 39"/>
          <p:cNvSpPr/>
          <p:nvPr/>
        </p:nvSpPr>
        <p:spPr>
          <a:xfrm>
            <a:off x="4830236" y="3243752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buFontTx/>
              <a:buNone/>
              <a:defRPr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41" name="TextBox 12"/>
          <p:cNvSpPr txBox="1">
            <a:spLocks noChangeArrowheads="1"/>
          </p:cNvSpPr>
          <p:nvPr/>
        </p:nvSpPr>
        <p:spPr bwMode="auto">
          <a:xfrm>
            <a:off x="4726275" y="3288567"/>
            <a:ext cx="38933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00B7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00B76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60130" y="3237396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buFontTx/>
              <a:buNone/>
              <a:defRPr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6014715" y="3282211"/>
            <a:ext cx="64041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00B7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endParaRPr lang="zh-CN" altLang="en-US" sz="2400" b="1" dirty="0">
              <a:solidFill>
                <a:srgbClr val="00B76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38" y="140815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5" grpId="0" animBg="1"/>
      <p:bldP spid="38" grpId="0" animBg="1"/>
      <p:bldP spid="39" grpId="0"/>
      <p:bldP spid="40" grpId="0" animBg="1"/>
      <p:bldP spid="41" grpId="0"/>
      <p:bldP spid="42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2880626" y="352779"/>
            <a:ext cx="377397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单位和数位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Group 3"/>
          <p:cNvGraphicFramePr>
            <a:graphicFrameLocks noGrp="1"/>
          </p:cNvGraphicFramePr>
          <p:nvPr/>
        </p:nvGraphicFramePr>
        <p:xfrm>
          <a:off x="1809569" y="1520932"/>
          <a:ext cx="6138869" cy="2262175"/>
        </p:xfrm>
        <a:graphic>
          <a:graphicData uri="http://schemas.openxmlformats.org/drawingml/2006/table">
            <a:tbl>
              <a:tblPr/>
              <a:tblGrid>
                <a:gridCol w="291704"/>
                <a:gridCol w="290513"/>
                <a:gridCol w="291703"/>
                <a:gridCol w="291704"/>
                <a:gridCol w="291703"/>
                <a:gridCol w="291704"/>
                <a:gridCol w="291703"/>
                <a:gridCol w="291704"/>
                <a:gridCol w="291703"/>
                <a:gridCol w="291704"/>
                <a:gridCol w="291703"/>
                <a:gridCol w="291704"/>
                <a:gridCol w="291703"/>
                <a:gridCol w="413147"/>
                <a:gridCol w="477440"/>
                <a:gridCol w="291704"/>
                <a:gridCol w="291703"/>
                <a:gridCol w="291704"/>
                <a:gridCol w="291703"/>
                <a:gridCol w="290513"/>
              </a:tblGrid>
              <a:tr h="30551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/>
                </a:tc>
                <a:tc rowSpan="2" hMerge="1">
                  <a:tcPr/>
                </a:tc>
                <a:tc rowSpan="2" hMerge="1">
                  <a:tcPr/>
                </a:tc>
                <a:tc rowSpan="2" hMerge="1">
                  <a:tcPr/>
                </a:tc>
              </a:tr>
              <a:tr h="334562">
                <a:tc vMerge="1"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vMerge="1">
                  <a:tcPr/>
                </a:tc>
                <a:tc vMerge="1" gridSpan="5">
                  <a:tcPr/>
                </a:tc>
                <a:tc vMerge="1" hMerge="1">
                  <a:tcPr/>
                </a:tc>
                <a:tc vMerge="1" hMerge="1">
                  <a:tcPr/>
                </a:tc>
                <a:tc vMerge="1" hMerge="1">
                  <a:tcPr/>
                </a:tc>
                <a:tc vMerge="1" hMerge="1">
                  <a:tcPr/>
                </a:tc>
              </a:tr>
              <a:tr h="68976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22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圆角矩形 21"/>
          <p:cNvSpPr/>
          <p:nvPr/>
        </p:nvSpPr>
        <p:spPr>
          <a:xfrm>
            <a:off x="3833048" y="1071549"/>
            <a:ext cx="2173430" cy="37800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ea typeface="楷体" panose="02010609060101010101" pitchFamily="49" charset="-122"/>
              </a:rPr>
              <a:t>数位顺序表</a:t>
            </a:r>
            <a:endParaRPr lang="zh-CN" altLang="en-US" sz="28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1518466" y="1956092"/>
            <a:ext cx="1107000" cy="13600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195943" y="1741138"/>
            <a:ext cx="140425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DF0048"/>
                </a:solidFill>
                <a:latin typeface="+mn-lt"/>
                <a:ea typeface="楷体" panose="02010609060101010101" pitchFamily="49" charset="-122"/>
              </a:rPr>
              <a:t>数的分级</a:t>
            </a:r>
            <a:endParaRPr lang="zh-CN" altLang="en-US" sz="2400" b="1" dirty="0">
              <a:solidFill>
                <a:srgbClr val="DF004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" name="下弧形箭头 26"/>
          <p:cNvSpPr/>
          <p:nvPr/>
        </p:nvSpPr>
        <p:spPr>
          <a:xfrm flipH="1">
            <a:off x="5478530" y="3664522"/>
            <a:ext cx="408660" cy="222667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下弧形箭头 28"/>
          <p:cNvSpPr/>
          <p:nvPr/>
        </p:nvSpPr>
        <p:spPr>
          <a:xfrm flipH="1">
            <a:off x="2548575" y="3666049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下弧形箭头 30"/>
          <p:cNvSpPr/>
          <p:nvPr/>
        </p:nvSpPr>
        <p:spPr>
          <a:xfrm flipH="1">
            <a:off x="2830518" y="3664529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下弧形箭头 31"/>
          <p:cNvSpPr/>
          <p:nvPr/>
        </p:nvSpPr>
        <p:spPr>
          <a:xfrm flipH="1">
            <a:off x="3127042" y="3664521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下弧形箭头 32"/>
          <p:cNvSpPr/>
          <p:nvPr/>
        </p:nvSpPr>
        <p:spPr>
          <a:xfrm flipH="1">
            <a:off x="3400078" y="3651207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下弧形箭头 33"/>
          <p:cNvSpPr/>
          <p:nvPr/>
        </p:nvSpPr>
        <p:spPr>
          <a:xfrm flipH="1">
            <a:off x="3708693" y="3651207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下弧形箭头 34"/>
          <p:cNvSpPr/>
          <p:nvPr/>
        </p:nvSpPr>
        <p:spPr>
          <a:xfrm flipH="1">
            <a:off x="4017355" y="365570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下弧形箭头 35"/>
          <p:cNvSpPr/>
          <p:nvPr/>
        </p:nvSpPr>
        <p:spPr>
          <a:xfrm flipH="1">
            <a:off x="4299297" y="365570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下弧形箭头 36"/>
          <p:cNvSpPr/>
          <p:nvPr/>
        </p:nvSpPr>
        <p:spPr>
          <a:xfrm flipH="1">
            <a:off x="4579492" y="3651207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下弧形箭头 37"/>
          <p:cNvSpPr/>
          <p:nvPr/>
        </p:nvSpPr>
        <p:spPr>
          <a:xfrm flipH="1">
            <a:off x="4861434" y="365570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下弧形箭头 38"/>
          <p:cNvSpPr/>
          <p:nvPr/>
        </p:nvSpPr>
        <p:spPr>
          <a:xfrm flipH="1">
            <a:off x="5163021" y="365570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5"/>
          <p:cNvSpPr txBox="1">
            <a:spLocks noChangeArrowheads="1"/>
          </p:cNvSpPr>
          <p:nvPr/>
        </p:nvSpPr>
        <p:spPr bwMode="auto">
          <a:xfrm>
            <a:off x="5493791" y="3852802"/>
            <a:ext cx="518819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5143096" y="3851642"/>
            <a:ext cx="523667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5"/>
          <p:cNvSpPr txBox="1">
            <a:spLocks noChangeArrowheads="1"/>
          </p:cNvSpPr>
          <p:nvPr/>
        </p:nvSpPr>
        <p:spPr bwMode="auto">
          <a:xfrm>
            <a:off x="4793541" y="3849598"/>
            <a:ext cx="571614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4469843" y="3848438"/>
            <a:ext cx="535225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4148731" y="3851555"/>
            <a:ext cx="536948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3833660" y="3850394"/>
            <a:ext cx="559641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3506545" y="3849598"/>
            <a:ext cx="540118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5"/>
          <p:cNvSpPr txBox="1">
            <a:spLocks noChangeArrowheads="1"/>
          </p:cNvSpPr>
          <p:nvPr/>
        </p:nvSpPr>
        <p:spPr bwMode="auto">
          <a:xfrm>
            <a:off x="3096588" y="3857064"/>
            <a:ext cx="597073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 smtClean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右箭头 47"/>
          <p:cNvSpPr/>
          <p:nvPr/>
        </p:nvSpPr>
        <p:spPr>
          <a:xfrm flipH="1">
            <a:off x="3060640" y="4150422"/>
            <a:ext cx="3217205" cy="162000"/>
          </a:xfrm>
          <a:prstGeom prst="rightArrow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849086" y="4042422"/>
            <a:ext cx="2100322" cy="378000"/>
          </a:xfrm>
          <a:prstGeom prst="roundRect">
            <a:avLst/>
          </a:prstGeom>
          <a:solidFill>
            <a:srgbClr val="FFC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ea typeface="楷体" panose="02010609060101010101" pitchFamily="49" charset="-122"/>
              </a:rPr>
              <a:t>十进制计数法</a:t>
            </a:r>
            <a:endParaRPr lang="zh-CN" altLang="en-US" sz="24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561734" y="1532652"/>
            <a:ext cx="1129484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600" b="1" dirty="0">
                <a:latin typeface="+mn-lt"/>
                <a:ea typeface="楷体" panose="02010609060101010101" pitchFamily="49" charset="-122"/>
              </a:rPr>
              <a:t>整数部分</a:t>
            </a:r>
            <a:endParaRPr lang="zh-CN" altLang="en-US" sz="1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641484" y="1700825"/>
            <a:ext cx="1021905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600" b="1" dirty="0">
                <a:latin typeface="+mn-lt"/>
                <a:ea typeface="楷体" panose="02010609060101010101" pitchFamily="49" charset="-122"/>
              </a:rPr>
              <a:t>小数部分</a:t>
            </a:r>
            <a:endParaRPr lang="zh-CN" altLang="en-US" sz="1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080558" y="1522798"/>
            <a:ext cx="325791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400" b="1" dirty="0">
                <a:latin typeface="+mn-lt"/>
                <a:ea typeface="楷体" panose="02010609060101010101" pitchFamily="49" charset="-122"/>
              </a:rPr>
              <a:t>小</a:t>
            </a:r>
            <a:endParaRPr lang="en-US" altLang="zh-CN" sz="14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400" b="1" dirty="0">
                <a:latin typeface="+mn-lt"/>
                <a:ea typeface="楷体" panose="02010609060101010101" pitchFamily="49" charset="-122"/>
              </a:rPr>
              <a:t>数</a:t>
            </a:r>
            <a:endParaRPr lang="en-US" altLang="zh-CN" sz="14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400" b="1" dirty="0">
                <a:latin typeface="+mn-lt"/>
                <a:ea typeface="楷体" panose="02010609060101010101" pitchFamily="49" charset="-122"/>
              </a:rPr>
              <a:t>点</a:t>
            </a:r>
            <a:endParaRPr lang="zh-CN" altLang="en-US" sz="1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930611" y="1868348"/>
            <a:ext cx="869089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600" b="1" dirty="0">
                <a:latin typeface="+mn-lt"/>
                <a:ea typeface="楷体" panose="02010609060101010101" pitchFamily="49" charset="-122"/>
              </a:rPr>
              <a:t>个    级</a:t>
            </a:r>
            <a:endParaRPr lang="zh-CN" altLang="en-US" sz="1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79976" y="1868348"/>
            <a:ext cx="869089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600" b="1" dirty="0">
                <a:latin typeface="+mn-lt"/>
                <a:ea typeface="楷体" panose="02010609060101010101" pitchFamily="49" charset="-122"/>
              </a:rPr>
              <a:t>万    级</a:t>
            </a:r>
            <a:endParaRPr lang="zh-CN" altLang="en-US" sz="1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587016" y="1868348"/>
            <a:ext cx="869089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600" b="1" dirty="0">
                <a:latin typeface="+mn-lt"/>
                <a:ea typeface="楷体" panose="02010609060101010101" pitchFamily="49" charset="-122"/>
              </a:rPr>
              <a:t>亿    级</a:t>
            </a:r>
            <a:endParaRPr lang="zh-CN" altLang="en-US" sz="1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129332" y="1877255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+mn-lt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118544" y="2365628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+mn-lt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18544" y="3149399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+mn-lt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775320" y="2273295"/>
            <a:ext cx="35401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400" b="1" dirty="0">
                <a:latin typeface="+mn-lt"/>
                <a:ea typeface="楷体" panose="02010609060101010101" pitchFamily="49" charset="-122"/>
              </a:rPr>
              <a:t>数</a:t>
            </a:r>
            <a:endParaRPr lang="en-US" altLang="zh-CN" sz="14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4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754562" y="2899118"/>
            <a:ext cx="392582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计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数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单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658137" y="2275532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个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10539" y="2275505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024019" y="2275478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722433" y="2275821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444956" y="2266144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142659" y="2192709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49381" y="2204571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545049" y="2204544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270181" y="2285043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974891" y="2195209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402637" y="2204571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696888" y="2202892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317722" y="3128315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509749" y="3012535"/>
            <a:ext cx="579901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一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（个）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022538" y="3137903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738764" y="3147152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434568" y="3137474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141177" y="3046228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856806" y="3040277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561380" y="3049157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268699" y="3129655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973410" y="3039822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392249" y="3049183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686501" y="3047504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104452" y="2662102"/>
            <a:ext cx="27800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·</a:t>
            </a:r>
            <a:endParaRPr lang="zh-CN" altLang="en-US" sz="3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376879" y="2897815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085589" y="2899118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794300" y="2897815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503010" y="2899118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372100" y="2203994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080810" y="2205298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6789519" y="2201299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498229" y="2202603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+mn-lt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+mn-lt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674305" y="2362969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+mn-lt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674305" y="3146740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+mn-lt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1" name="图片 10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/>
      <p:bldP spid="27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8" grpId="0"/>
      <p:bldP spid="89" grpId="0"/>
      <p:bldP spid="90" grpId="0"/>
      <p:bldP spid="91" grpId="0"/>
      <p:bldP spid="92" grpId="0"/>
      <p:bldP spid="95" grpId="0"/>
      <p:bldP spid="96" grpId="0"/>
      <p:bldP spid="97" grpId="0"/>
      <p:bldP spid="98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824060" y="352923"/>
            <a:ext cx="387065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的基本性质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904521" y="1095535"/>
            <a:ext cx="6641982" cy="850939"/>
          </a:xfrm>
          <a:prstGeom prst="wedgeRoundRectCallout">
            <a:avLst>
              <a:gd name="adj1" fmla="val -53976"/>
              <a:gd name="adj2" fmla="val 1779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分数的基本性质：分数的分子和分母同时乘或者除以相同的数（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2255334" y="2560313"/>
                <a:ext cx="455493" cy="76314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5334" y="2560313"/>
                <a:ext cx="455493" cy="763142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9" name="右箭头 18"/>
          <p:cNvSpPr/>
          <p:nvPr/>
        </p:nvSpPr>
        <p:spPr>
          <a:xfrm rot="5400000">
            <a:off x="6446846" y="2202029"/>
            <a:ext cx="751537" cy="1360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5582072" y="2553204"/>
            <a:ext cx="27725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B7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分数的基本性质是约分和通分的依据。</a:t>
            </a:r>
            <a:endParaRPr lang="zh-CN" altLang="en-US" sz="2400" b="1" dirty="0">
              <a:solidFill>
                <a:srgbClr val="00B76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679879" y="2750726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9879" y="2750726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r="-3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976464" y="2572047"/>
                <a:ext cx="837207" cy="76314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𝟔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÷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𝟏𝟎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÷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464" y="2572047"/>
                <a:ext cx="837207" cy="763142"/>
              </a:xfrm>
              <a:prstGeom prst="rect">
                <a:avLst/>
              </a:prstGeom>
              <a:blipFill rotWithShape="1">
                <a:blip r:embed="rId3"/>
                <a:stretch>
                  <a:fillRect r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926489" y="2767130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6489" y="2767130"/>
                <a:ext cx="350023" cy="438581"/>
              </a:xfrm>
              <a:prstGeom prst="rect">
                <a:avLst/>
              </a:prstGeom>
              <a:blipFill rotWithShape="1">
                <a:blip r:embed="rId4"/>
                <a:stretch>
                  <a:fillRect r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170499" y="2587037"/>
                <a:ext cx="443591" cy="76314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499" y="2587037"/>
                <a:ext cx="443591" cy="76314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2398470" y="3522115"/>
                <a:ext cx="443591" cy="76314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8470" y="3522115"/>
                <a:ext cx="443591" cy="76314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675955" y="3693301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5955" y="3693301"/>
                <a:ext cx="350023" cy="438581"/>
              </a:xfrm>
              <a:prstGeom prst="rect">
                <a:avLst/>
              </a:prstGeom>
              <a:blipFill rotWithShape="1">
                <a:blip r:embed="rId7"/>
                <a:stretch>
                  <a:fillRect r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976464" y="3532246"/>
                <a:ext cx="837207" cy="76314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𝟑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×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𝟓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×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464" y="3532246"/>
                <a:ext cx="837207" cy="76314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751328" y="3713933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328" y="3713933"/>
                <a:ext cx="350023" cy="438581"/>
              </a:xfrm>
              <a:prstGeom prst="rect">
                <a:avLst/>
              </a:prstGeom>
              <a:blipFill rotWithShape="1">
                <a:blip r:embed="rId9"/>
                <a:stretch>
                  <a:fillRect r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3995338" y="3533839"/>
                <a:ext cx="443591" cy="76314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  <a:ea typeface="+mn-ea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338" y="3533839"/>
                <a:ext cx="443591" cy="76314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72" y="120253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2826</Words>
  <Application>WPS 演示</Application>
  <PresentationFormat>全屏显示(16:9)</PresentationFormat>
  <Paragraphs>690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24</vt:i4>
      </vt:variant>
    </vt:vector>
  </HeadingPairs>
  <TitlesOfParts>
    <vt:vector size="55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楷体_GB2312</vt:lpstr>
      <vt:lpstr>新宋体</vt:lpstr>
      <vt:lpstr>微软雅黑</vt:lpstr>
      <vt:lpstr>Times New Roman</vt:lpstr>
      <vt:lpstr>Arial Unicode MS</vt:lpstr>
      <vt:lpstr>Calibri</vt:lpstr>
      <vt:lpstr>Office 主题</vt:lpstr>
      <vt:lpstr>2_自定义设计方案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830</cp:revision>
  <dcterms:created xsi:type="dcterms:W3CDTF">2016-06-05T01:28:00Z</dcterms:created>
  <dcterms:modified xsi:type="dcterms:W3CDTF">2021-01-30T08:06:30Z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