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5" r:id="rId4"/>
    <p:sldId id="510" r:id="rId5"/>
    <p:sldId id="472" r:id="rId6"/>
    <p:sldId id="530" r:id="rId8"/>
    <p:sldId id="531" r:id="rId9"/>
    <p:sldId id="532" r:id="rId10"/>
    <p:sldId id="533" r:id="rId11"/>
    <p:sldId id="534" r:id="rId12"/>
    <p:sldId id="523" r:id="rId13"/>
    <p:sldId id="514" r:id="rId14"/>
    <p:sldId id="518" r:id="rId15"/>
    <p:sldId id="528" r:id="rId16"/>
    <p:sldId id="507" r:id="rId17"/>
    <p:sldId id="536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乘法的简便运算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2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5" y="1435155"/>
            <a:ext cx="608564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乘法的简便运算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三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位数乘两位数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6262" y="483518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202802" y="1551634"/>
            <a:ext cx="2071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99×57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763688" y="2033112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100-1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×57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763688" y="2517208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100×57-57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1763688" y="3055089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5700-57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763688" y="3560698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5643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2"/>
          <p:cNvSpPr txBox="1">
            <a:spLocks noChangeArrowheads="1"/>
          </p:cNvSpPr>
          <p:nvPr/>
        </p:nvSpPr>
        <p:spPr bwMode="auto">
          <a:xfrm>
            <a:off x="1691680" y="699542"/>
            <a:ext cx="595620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用乘法的简便运算计算下列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各式。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58" name="TextBox 34"/>
          <p:cNvSpPr txBox="1">
            <a:spLocks noChangeArrowheads="1"/>
          </p:cNvSpPr>
          <p:nvPr/>
        </p:nvSpPr>
        <p:spPr bwMode="auto">
          <a:xfrm>
            <a:off x="5230161" y="1548899"/>
            <a:ext cx="20716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201×28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41"/>
          <p:cNvSpPr txBox="1">
            <a:spLocks noChangeArrowheads="1"/>
          </p:cNvSpPr>
          <p:nvPr/>
        </p:nvSpPr>
        <p:spPr bwMode="auto">
          <a:xfrm>
            <a:off x="4860032" y="2073409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200+1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42"/>
          <p:cNvSpPr txBox="1">
            <a:spLocks noChangeArrowheads="1"/>
          </p:cNvSpPr>
          <p:nvPr/>
        </p:nvSpPr>
        <p:spPr bwMode="auto">
          <a:xfrm>
            <a:off x="4860032" y="2548538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×28+28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43"/>
          <p:cNvSpPr txBox="1">
            <a:spLocks noChangeArrowheads="1"/>
          </p:cNvSpPr>
          <p:nvPr/>
        </p:nvSpPr>
        <p:spPr bwMode="auto">
          <a:xfrm>
            <a:off x="4860032" y="3064906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2800+28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44"/>
          <p:cNvSpPr txBox="1">
            <a:spLocks noChangeArrowheads="1"/>
          </p:cNvSpPr>
          <p:nvPr/>
        </p:nvSpPr>
        <p:spPr bwMode="auto">
          <a:xfrm>
            <a:off x="4860032" y="3538241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2828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63" grpId="0"/>
      <p:bldP spid="67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2471" y="342404"/>
            <a:ext cx="8393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公司要买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个公文包，每个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元，一共要花多少钱？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1" descr="C:\Users\Administrator\AppData\Roaming\Tencent\Users\804105537\QQ\WinTemp\RichOle\57D7QK[8MO4GLC81LJVUULF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22779" y="843558"/>
            <a:ext cx="3041292" cy="178732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555776" y="1707654"/>
            <a:ext cx="26440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25 ×28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×4 ×7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100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700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1720" y="3610131"/>
            <a:ext cx="3915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答：一共要花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3"/>
          <p:cNvSpPr txBox="1">
            <a:spLocks noChangeArrowheads="1"/>
          </p:cNvSpPr>
          <p:nvPr/>
        </p:nvSpPr>
        <p:spPr bwMode="auto">
          <a:xfrm>
            <a:off x="827584" y="843558"/>
            <a:ext cx="792133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颗人造地球卫星，平均每分钟飞行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千米。这颗卫星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分钟飞行多少千米？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898586" y="1909157"/>
            <a:ext cx="45653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480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×21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480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20+1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480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20+480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9600+480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（千米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43608" y="4064754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答：这颗卫星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分钟飞行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6136" y="1861618"/>
            <a:ext cx="2963067" cy="2222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572307" y="2211710"/>
            <a:ext cx="6528085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乘法简便运算常用的两种方法：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扩数和缩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拆数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635646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7"/>
          <p:cNvSpPr txBox="1"/>
          <p:nvPr/>
        </p:nvSpPr>
        <p:spPr>
          <a:xfrm>
            <a:off x="827584" y="771550"/>
            <a:ext cx="5483469" cy="746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用简便方法计算下面各题。</a:t>
            </a:r>
            <a:endParaRPr lang="en-US" altLang="zh-CN" sz="3200" b="1" dirty="0">
              <a:ea typeface="楷体" panose="02010609060101010101" pitchFamily="49" charset="-122"/>
            </a:endParaRPr>
          </a:p>
        </p:txBody>
      </p:sp>
      <p:sp>
        <p:nvSpPr>
          <p:cNvPr id="31" name="文本框 26"/>
          <p:cNvSpPr txBox="1"/>
          <p:nvPr/>
        </p:nvSpPr>
        <p:spPr>
          <a:xfrm>
            <a:off x="1331640" y="3015992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25+46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×4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24×99+24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20"/>
          <p:cNvSpPr txBox="1"/>
          <p:nvPr/>
        </p:nvSpPr>
        <p:spPr>
          <a:xfrm>
            <a:off x="1691680" y="1731461"/>
            <a:ext cx="21608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37+63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=9×100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21"/>
          <p:cNvSpPr txBox="1"/>
          <p:nvPr/>
        </p:nvSpPr>
        <p:spPr>
          <a:xfrm>
            <a:off x="4499992" y="1731461"/>
            <a:ext cx="28579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46+54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=100×13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23"/>
          <p:cNvSpPr txBox="1"/>
          <p:nvPr/>
        </p:nvSpPr>
        <p:spPr>
          <a:xfrm>
            <a:off x="1642035" y="3419003"/>
            <a:ext cx="28579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=25×4+46×4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=100+184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=284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24"/>
          <p:cNvSpPr txBox="1"/>
          <p:nvPr/>
        </p:nvSpPr>
        <p:spPr>
          <a:xfrm>
            <a:off x="4499992" y="3419003"/>
            <a:ext cx="31066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99+1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=24×100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11894" y="1419622"/>
            <a:ext cx="5612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9×37+9×63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46×13+54×13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19672" y="987574"/>
            <a:ext cx="6982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学校组织高年级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名师生去春游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1" descr="C:\Users\Administrator\AppData\Roaming\Tencent\Users\804105537\QQ\WinTemp\RichOle\F(]K5`B9M)VAY~EIN20JVQ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3043" y="1532963"/>
            <a:ext cx="4889437" cy="2046899"/>
          </a:xfrm>
          <a:prstGeom prst="rect">
            <a:avLst/>
          </a:prstGeom>
          <a:noFill/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79512" y="2067694"/>
            <a:ext cx="4167883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平均没人的费用是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算一算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：师生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春游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7784" y="3723878"/>
            <a:ext cx="5152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102×25=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69611" y="627534"/>
            <a:ext cx="5152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102×25=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323528" y="1287468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方法一：列竖式计算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600" y="1851670"/>
            <a:ext cx="1800200" cy="2151964"/>
          </a:xfrm>
          <a:prstGeom prst="rect">
            <a:avLst/>
          </a:prstGeom>
        </p:spPr>
      </p:pic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4427984" y="2067694"/>
            <a:ext cx="4000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100×12=2500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4452515" y="2624594"/>
            <a:ext cx="30718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25×2=50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0"/>
          <p:cNvSpPr txBox="1">
            <a:spLocks noChangeArrowheads="1"/>
          </p:cNvSpPr>
          <p:nvPr/>
        </p:nvSpPr>
        <p:spPr bwMode="auto">
          <a:xfrm>
            <a:off x="4475848" y="3147814"/>
            <a:ext cx="42726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2500+50=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0"/>
          <p:cNvSpPr txBox="1"/>
          <p:nvPr/>
        </p:nvSpPr>
        <p:spPr>
          <a:xfrm>
            <a:off x="4486599" y="1287468"/>
            <a:ext cx="3109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方法二：口算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355976" y="627534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2550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  <p:bldP spid="26" grpId="0"/>
      <p:bldP spid="27" grpId="0"/>
      <p:bldP spid="2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198530" y="1029965"/>
            <a:ext cx="199758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102×25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509815" y="1491630"/>
            <a:ext cx="374547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100+2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518783" y="1894061"/>
            <a:ext cx="374547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100×25+2×25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446775" y="2355726"/>
            <a:ext cx="374547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37269" y="2859782"/>
            <a:ext cx="6127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答：师生这次春游共需要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969448" y="483518"/>
            <a:ext cx="5159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方法三：应用乘法分配律计算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9672" y="3363838"/>
            <a:ext cx="6383425" cy="1382892"/>
            <a:chOff x="1619672" y="3363838"/>
            <a:chExt cx="6383425" cy="1382892"/>
          </a:xfrm>
        </p:grpSpPr>
        <p:sp>
          <p:nvSpPr>
            <p:cNvPr id="37" name="圆角矩形标注 36"/>
            <p:cNvSpPr/>
            <p:nvPr/>
          </p:nvSpPr>
          <p:spPr>
            <a:xfrm>
              <a:off x="2483768" y="3543926"/>
              <a:ext cx="5519329" cy="612000"/>
            </a:xfrm>
            <a:prstGeom prst="wedgeRoundRectCallout">
              <a:avLst>
                <a:gd name="adj1" fmla="val -55643"/>
                <a:gd name="adj2" fmla="val -33395"/>
                <a:gd name="adj3" fmla="val 16667"/>
              </a:avLst>
            </a:prstGeom>
            <a:solidFill>
              <a:schemeClr val="bg1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楷体" panose="02010609060101010101" pitchFamily="49" charset="-122"/>
                </a:rPr>
                <a:t>比较这三种方法，哪种方法简便？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3363838"/>
              <a:ext cx="964985" cy="138289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2483768" y="3507854"/>
            <a:ext cx="6024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 ×25=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）（元）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7"/>
          <p:cNvSpPr txBox="1"/>
          <p:nvPr/>
        </p:nvSpPr>
        <p:spPr>
          <a:xfrm>
            <a:off x="251520" y="339502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学校组织高年级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名师生去春游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人中，有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位老师，学生只有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人。这些学生应交多少钱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51737" y="1779662"/>
            <a:ext cx="6144599" cy="1582166"/>
            <a:chOff x="1451737" y="2751886"/>
            <a:chExt cx="6144599" cy="1582166"/>
          </a:xfrm>
        </p:grpSpPr>
        <p:sp>
          <p:nvSpPr>
            <p:cNvPr id="28" name="TextBox 27"/>
            <p:cNvSpPr txBox="1"/>
            <p:nvPr/>
          </p:nvSpPr>
          <p:spPr>
            <a:xfrm flipH="1">
              <a:off x="2988336" y="2788006"/>
              <a:ext cx="4608000" cy="1044000"/>
            </a:xfrm>
            <a:prstGeom prst="wedgeRoundRectCallout">
              <a:avLst>
                <a:gd name="adj1" fmla="val 58701"/>
                <a:gd name="adj2" fmla="val -5561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可以先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算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人应交多少钱，</a:t>
              </a: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再减去多算的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的钱。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1737" y="2751886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411760" y="546815"/>
            <a:ext cx="6024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 ×25=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）（元）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248698" y="1328450"/>
            <a:ext cx="1714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25×98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872333" y="1688490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100-2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872333" y="2048530"/>
            <a:ext cx="35718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25×100-25×2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872333" y="2912626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872333" y="2480578"/>
            <a:ext cx="35718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2500-50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1595" y="2948582"/>
            <a:ext cx="6192653" cy="1783408"/>
            <a:chOff x="611595" y="2948582"/>
            <a:chExt cx="6192653" cy="1783408"/>
          </a:xfrm>
        </p:grpSpPr>
        <p:pic>
          <p:nvPicPr>
            <p:cNvPr id="3074" name="Picture 2" descr="E:\课件专用人物图\73.jp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11595" y="2948582"/>
              <a:ext cx="2232213" cy="1783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27"/>
            <p:cNvSpPr txBox="1"/>
            <p:nvPr/>
          </p:nvSpPr>
          <p:spPr>
            <a:xfrm>
              <a:off x="2525955" y="3507854"/>
              <a:ext cx="4278293" cy="578882"/>
            </a:xfrm>
            <a:prstGeom prst="wedgeRoundRectCallout">
              <a:avLst>
                <a:gd name="adj1" fmla="val -58920"/>
                <a:gd name="adj2" fmla="val -19088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利用乘法分配律这样列式。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499992" y="608370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2450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7"/>
          <p:cNvSpPr txBox="1"/>
          <p:nvPr/>
        </p:nvSpPr>
        <p:spPr>
          <a:xfrm>
            <a:off x="251519" y="339502"/>
            <a:ext cx="85426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春游的学生中，有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名是五年级的学生，五年级的学生应交多少钱？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506250" y="2416270"/>
            <a:ext cx="1714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25×36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131840" y="2912626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4×9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131840" y="3344674"/>
            <a:ext cx="35718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25×4×9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131840" y="3776722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27629" y="1347614"/>
            <a:ext cx="5980675" cy="1582166"/>
            <a:chOff x="875673" y="1419622"/>
            <a:chExt cx="5980675" cy="1582166"/>
          </a:xfrm>
        </p:grpSpPr>
        <p:sp>
          <p:nvSpPr>
            <p:cNvPr id="28" name="TextBox 27"/>
            <p:cNvSpPr txBox="1"/>
            <p:nvPr/>
          </p:nvSpPr>
          <p:spPr>
            <a:xfrm flipH="1">
              <a:off x="2104348" y="1471464"/>
              <a:ext cx="4752000" cy="919401"/>
            </a:xfrm>
            <a:prstGeom prst="wedgeRoundRectCallout">
              <a:avLst>
                <a:gd name="adj1" fmla="val 60364"/>
                <a:gd name="adj2" fmla="val -7830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lvl="0" defTabSz="914400">
                <a:defRPr/>
              </a:pP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 ×36=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）（元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等于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，把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改写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成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4×9……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673" y="1419622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562485" y="483518"/>
            <a:ext cx="82579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简便运算常用的两种方法：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扩数和缩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会遇到例如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101,102…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类与整百整千十分接近的数字，这时我们把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数分成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100+1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100+2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100-3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100-2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再与另一个因数进行乘法分配律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拆数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2×5=10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4×25=100,8×125=1000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，看到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拆另一个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1249</Words>
  <Application>WPS 演示</Application>
  <PresentationFormat>全屏显示(16:9)</PresentationFormat>
  <Paragraphs>205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微软雅黑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2021-01-30T09:10:26Z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