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702" r:id="rId3"/>
  </p:sldMasterIdLst>
  <p:notesMasterIdLst>
    <p:notesMasterId r:id="rId22"/>
  </p:notesMasterIdLst>
  <p:sldIdLst>
    <p:sldId id="380" r:id="rId4"/>
    <p:sldId id="312" r:id="rId5"/>
    <p:sldId id="321" r:id="rId6"/>
    <p:sldId id="370" r:id="rId7"/>
    <p:sldId id="364" r:id="rId8"/>
    <p:sldId id="378" r:id="rId9"/>
    <p:sldId id="375" r:id="rId10"/>
    <p:sldId id="355" r:id="rId11"/>
    <p:sldId id="371" r:id="rId12"/>
    <p:sldId id="359" r:id="rId13"/>
    <p:sldId id="358" r:id="rId14"/>
    <p:sldId id="373" r:id="rId15"/>
    <p:sldId id="360" r:id="rId16"/>
    <p:sldId id="357" r:id="rId17"/>
    <p:sldId id="369" r:id="rId18"/>
    <p:sldId id="377" r:id="rId19"/>
    <p:sldId id="379" r:id="rId20"/>
    <p:sldId id="381" r:id="rId21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1pPr>
    <a:lvl2pPr marL="3429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2pPr>
    <a:lvl3pPr marL="685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3pPr>
    <a:lvl4pPr marL="10287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4pPr>
    <a:lvl5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9900"/>
    <a:srgbClr val="00B762"/>
    <a:srgbClr val="DF0048"/>
    <a:srgbClr val="FF5E55"/>
    <a:srgbClr val="D8D8D8"/>
    <a:srgbClr val="FAEF9B"/>
    <a:srgbClr val="8BB408"/>
    <a:srgbClr val="AFADAE"/>
    <a:srgbClr val="3857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75DCB02-9BB8-47FD-8907-85C794F793BA}" styleName="主题样式 1 - 强调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78" autoAdjust="0"/>
    <p:restoredTop sz="94660"/>
  </p:normalViewPr>
  <p:slideViewPr>
    <p:cSldViewPr snapToGrid="0">
      <p:cViewPr>
        <p:scale>
          <a:sx n="70" d="100"/>
          <a:sy n="70" d="100"/>
        </p:scale>
        <p:origin x="-672" y="-82"/>
      </p:cViewPr>
      <p:guideLst>
        <p:guide orient="horz" pos="1637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等线"/>
                <a:cs typeface="等线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等线"/>
                <a:cs typeface="等线"/>
              </a:defRPr>
            </a:lvl1pPr>
          </a:lstStyle>
          <a:p>
            <a:pPr>
              <a:defRPr/>
            </a:pPr>
            <a:fld id="{18F5DA94-CC9C-4364-A56B-1AE775DF1557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等线"/>
                <a:cs typeface="等线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等线"/>
                <a:cs typeface="等线"/>
              </a:defRPr>
            </a:lvl1pPr>
          </a:lstStyle>
          <a:p>
            <a:pPr>
              <a:defRPr/>
            </a:pPr>
            <a:fld id="{9463D334-CB4C-4C43-8F83-DCFBC246C34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6" Type="http://schemas.openxmlformats.org/officeDocument/2006/relationships/theme" Target="../theme/theme1.xml"/><Relationship Id="rId55" Type="http://schemas.openxmlformats.org/officeDocument/2006/relationships/image" Target="../media/image2.png"/><Relationship Id="rId54" Type="http://schemas.openxmlformats.org/officeDocument/2006/relationships/image" Target="../media/image1.png"/><Relationship Id="rId53" Type="http://schemas.openxmlformats.org/officeDocument/2006/relationships/slideLayout" Target="../slideLayouts/slideLayout53.xml"/><Relationship Id="rId52" Type="http://schemas.openxmlformats.org/officeDocument/2006/relationships/slideLayout" Target="../slideLayouts/slideLayout52.xml"/><Relationship Id="rId51" Type="http://schemas.openxmlformats.org/officeDocument/2006/relationships/slideLayout" Target="../slideLayouts/slideLayout51.xml"/><Relationship Id="rId50" Type="http://schemas.openxmlformats.org/officeDocument/2006/relationships/slideLayout" Target="../slideLayouts/slideLayout50.xml"/><Relationship Id="rId5" Type="http://schemas.openxmlformats.org/officeDocument/2006/relationships/slideLayout" Target="../slideLayouts/slideLayout5.xml"/><Relationship Id="rId49" Type="http://schemas.openxmlformats.org/officeDocument/2006/relationships/slideLayout" Target="../slideLayouts/slideLayout49.xml"/><Relationship Id="rId48" Type="http://schemas.openxmlformats.org/officeDocument/2006/relationships/slideLayout" Target="../slideLayouts/slideLayout48.xml"/><Relationship Id="rId47" Type="http://schemas.openxmlformats.org/officeDocument/2006/relationships/slideLayout" Target="../slideLayouts/slideLayout47.xml"/><Relationship Id="rId46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45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2.xml"/><Relationship Id="rId8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0.xml"/><Relationship Id="rId6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7.xml"/><Relationship Id="rId3" Type="http://schemas.openxmlformats.org/officeDocument/2006/relationships/slideLayout" Target="../slideLayouts/slideLayout56.xml"/><Relationship Id="rId28" Type="http://schemas.openxmlformats.org/officeDocument/2006/relationships/theme" Target="../theme/theme2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78.xml"/><Relationship Id="rId24" Type="http://schemas.openxmlformats.org/officeDocument/2006/relationships/slideLayout" Target="../slideLayouts/slideLayout77.xml"/><Relationship Id="rId23" Type="http://schemas.openxmlformats.org/officeDocument/2006/relationships/slideLayout" Target="../slideLayouts/slideLayout76.xml"/><Relationship Id="rId22" Type="http://schemas.openxmlformats.org/officeDocument/2006/relationships/slideLayout" Target="../slideLayouts/slideLayout75.xml"/><Relationship Id="rId21" Type="http://schemas.openxmlformats.org/officeDocument/2006/relationships/slideLayout" Target="../slideLayouts/slideLayout74.xml"/><Relationship Id="rId20" Type="http://schemas.openxmlformats.org/officeDocument/2006/relationships/slideLayout" Target="../slideLayouts/slideLayout73.xml"/><Relationship Id="rId2" Type="http://schemas.openxmlformats.org/officeDocument/2006/relationships/slideLayout" Target="../slideLayouts/slideLayout55.xml"/><Relationship Id="rId19" Type="http://schemas.openxmlformats.org/officeDocument/2006/relationships/slideLayout" Target="../slideLayouts/slideLayout72.xml"/><Relationship Id="rId18" Type="http://schemas.openxmlformats.org/officeDocument/2006/relationships/slideLayout" Target="../slideLayouts/slideLayout71.xml"/><Relationship Id="rId17" Type="http://schemas.openxmlformats.org/officeDocument/2006/relationships/slideLayout" Target="../slideLayouts/slideLayout70.xml"/><Relationship Id="rId16" Type="http://schemas.openxmlformats.org/officeDocument/2006/relationships/slideLayout" Target="../slideLayouts/slideLayout69.xml"/><Relationship Id="rId15" Type="http://schemas.openxmlformats.org/officeDocument/2006/relationships/slideLayout" Target="../slideLayouts/slideLayout68.xml"/><Relationship Id="rId14" Type="http://schemas.openxmlformats.org/officeDocument/2006/relationships/slideLayout" Target="../slideLayouts/slideLayout67.xml"/><Relationship Id="rId13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3.xml"/><Relationship Id="rId1" Type="http://schemas.openxmlformats.org/officeDocument/2006/relationships/slideLayout" Target="../slideLayouts/slideLayout5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5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45720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87502"/>
            <a:ext cx="41044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整理与评价 复式条形统计图、探索乐园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  <p:sldLayoutId id="2147483716" r:id="rId14"/>
    <p:sldLayoutId id="2147483717" r:id="rId15"/>
    <p:sldLayoutId id="2147483718" r:id="rId16"/>
    <p:sldLayoutId id="2147483719" r:id="rId17"/>
    <p:sldLayoutId id="2147483720" r:id="rId18"/>
    <p:sldLayoutId id="2147483721" r:id="rId19"/>
    <p:sldLayoutId id="2147483722" r:id="rId20"/>
    <p:sldLayoutId id="2147483723" r:id="rId21"/>
    <p:sldLayoutId id="2147483724" r:id="rId22"/>
    <p:sldLayoutId id="2147483725" r:id="rId23"/>
    <p:sldLayoutId id="2147483726" r:id="rId24"/>
    <p:sldLayoutId id="2147483727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slide" Target="slide3.xml"/><Relationship Id="rId4" Type="http://schemas.openxmlformats.org/officeDocument/2006/relationships/slide" Target="slide18.xml"/><Relationship Id="rId3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slide" Target="slide1.xml"/><Relationship Id="rId5" Type="http://schemas.openxmlformats.org/officeDocument/2006/relationships/image" Target="../media/image8.png"/><Relationship Id="rId4" Type="http://schemas.openxmlformats.org/officeDocument/2006/relationships/slide" Target="slide15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slide" Target="slide1.xml"/><Relationship Id="rId3" Type="http://schemas.openxmlformats.org/officeDocument/2006/relationships/image" Target="../media/image8.png"/><Relationship Id="rId2" Type="http://schemas.openxmlformats.org/officeDocument/2006/relationships/slide" Target="slide15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5.png"/><Relationship Id="rId3" Type="http://schemas.openxmlformats.org/officeDocument/2006/relationships/slide" Target="slide1.xml"/><Relationship Id="rId2" Type="http://schemas.openxmlformats.org/officeDocument/2006/relationships/image" Target="../media/image8.png"/><Relationship Id="rId1" Type="http://schemas.openxmlformats.org/officeDocument/2006/relationships/slide" Target="slide15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slide" Target="slide1.xml"/><Relationship Id="rId3" Type="http://schemas.openxmlformats.org/officeDocument/2006/relationships/image" Target="../media/image8.png"/><Relationship Id="rId2" Type="http://schemas.openxmlformats.org/officeDocument/2006/relationships/slide" Target="slide15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8.png"/><Relationship Id="rId1" Type="http://schemas.openxmlformats.org/officeDocument/2006/relationships/slide" Target="slide15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8.png"/><Relationship Id="rId1" Type="http://schemas.openxmlformats.org/officeDocument/2006/relationships/slide" Target="slide15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8.png"/><Relationship Id="rId1" Type="http://schemas.openxmlformats.org/officeDocument/2006/relationships/slide" Target="slide15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8.png"/><Relationship Id="rId1" Type="http://schemas.openxmlformats.org/officeDocument/2006/relationships/slide" Target="slide15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slide" Target="slide1.xml"/><Relationship Id="rId4" Type="http://schemas.openxmlformats.org/officeDocument/2006/relationships/image" Target="../media/image8.png"/><Relationship Id="rId3" Type="http://schemas.openxmlformats.org/officeDocument/2006/relationships/slide" Target="slide15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slide" Target="slide1.xml"/><Relationship Id="rId6" Type="http://schemas.openxmlformats.org/officeDocument/2006/relationships/image" Target="../media/image8.png"/><Relationship Id="rId5" Type="http://schemas.openxmlformats.org/officeDocument/2006/relationships/slide" Target="slide15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slide" Target="slide1.xml"/><Relationship Id="rId3" Type="http://schemas.openxmlformats.org/officeDocument/2006/relationships/image" Target="../media/image8.png"/><Relationship Id="rId2" Type="http://schemas.openxmlformats.org/officeDocument/2006/relationships/slide" Target="slide15.xml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8.png"/><Relationship Id="rId1" Type="http://schemas.openxmlformats.org/officeDocument/2006/relationships/slide" Target="slide15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8.png"/><Relationship Id="rId1" Type="http://schemas.openxmlformats.org/officeDocument/2006/relationships/slide" Target="slide15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8.png"/><Relationship Id="rId1" Type="http://schemas.openxmlformats.org/officeDocument/2006/relationships/slide" Target="slide15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8.png"/><Relationship Id="rId1" Type="http://schemas.openxmlformats.org/officeDocument/2006/relationships/slide" Target="slide15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slide" Target="slide1.xml"/><Relationship Id="rId4" Type="http://schemas.openxmlformats.org/officeDocument/2006/relationships/image" Target="../media/image8.png"/><Relationship Id="rId3" Type="http://schemas.openxmlformats.org/officeDocument/2006/relationships/slide" Target="slide15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slide" Target="slide1.xml"/><Relationship Id="rId3" Type="http://schemas.openxmlformats.org/officeDocument/2006/relationships/image" Target="../media/image8.png"/><Relationship Id="rId2" Type="http://schemas.openxmlformats.org/officeDocument/2006/relationships/slide" Target="slide15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550810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38532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四年级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4788024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4787584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2195736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23280" y="1435155"/>
            <a:ext cx="8486939" cy="900246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复式条形</a:t>
            </a:r>
            <a:r>
              <a:rPr lang="zh-CN" altLang="en-US" sz="5400" b="1" dirty="0" smtClean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统计图、探索乐园</a:t>
            </a:r>
            <a:endParaRPr lang="zh-CN" altLang="en-US" sz="5400" b="1" dirty="0">
              <a:solidFill>
                <a:prstClr val="black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2195736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复习导入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巩固练习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4857293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课后作业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711320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 smtClean="0">
                <a:solidFill>
                  <a:srgbClr val="0050AA"/>
                </a:solidFill>
                <a:latin typeface="宋体" panose="02010600030101010101" pitchFamily="2" charset="-122"/>
              </a:rPr>
              <a:t>整理与评价</a:t>
            </a:r>
            <a:endParaRPr lang="zh-CN" altLang="en-US" sz="4000" b="1" dirty="0">
              <a:solidFill>
                <a:srgbClr val="0050AA"/>
              </a:solidFill>
              <a:latin typeface="宋体" panose="02010600030101010101" pitchFamily="2" charset="-122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4859592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知识梳理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8"/>
          <p:cNvSpPr>
            <a:spLocks noChangeArrowheads="1"/>
          </p:cNvSpPr>
          <p:nvPr/>
        </p:nvSpPr>
        <p:spPr bwMode="auto">
          <a:xfrm>
            <a:off x="327407" y="355815"/>
            <a:ext cx="8457364" cy="3908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defTabSz="914400" latinLnBrk="1">
              <a:defRPr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校医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马医生对本校学生的体重进行了连续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四年的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调查和记录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，绘制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了下面的统计图。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365125" defTabSz="914400" latinLnBrk="1">
              <a:lnSpc>
                <a:spcPct val="150000"/>
              </a:lnSpc>
              <a:defRPr/>
            </a:pPr>
            <a:endParaRPr lang="en-US" altLang="zh-CN" sz="2000" b="1" dirty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365125" defTabSz="914400" latinLnBrk="1">
              <a:lnSpc>
                <a:spcPct val="200000"/>
              </a:lnSpc>
              <a:defRPr/>
            </a:pPr>
            <a:endParaRPr lang="en-US" altLang="zh-CN" sz="2000" b="1" dirty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365125" defTabSz="914400" latinLnBrk="1">
              <a:lnSpc>
                <a:spcPct val="150000"/>
              </a:lnSpc>
              <a:defRPr/>
            </a:pPr>
            <a:endParaRPr lang="en-US" altLang="zh-CN" sz="2000" b="1" dirty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365125" defTabSz="914400" latinLnBrk="1">
              <a:defRPr/>
            </a:pPr>
            <a:endParaRPr lang="en-US" altLang="zh-CN" sz="2000" b="1" dirty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defTabSz="914400" latinLnBrk="1">
              <a:defRPr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看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统计图回答问题。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defTabSz="914400" latinLnBrk="1">
              <a:defRPr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马医生每年调查的学生有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名。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defTabSz="914400" latinLnBrk="1">
              <a:defRPr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学生的体重的发展趋势是怎样的？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3" name="组合 1"/>
          <p:cNvGrpSpPr/>
          <p:nvPr/>
        </p:nvGrpSpPr>
        <p:grpSpPr bwMode="auto">
          <a:xfrm>
            <a:off x="2766458" y="1230081"/>
            <a:ext cx="3677879" cy="1922266"/>
            <a:chOff x="2051720" y="2887687"/>
            <a:chExt cx="4574505" cy="2113085"/>
          </a:xfrm>
        </p:grpSpPr>
        <p:pic>
          <p:nvPicPr>
            <p:cNvPr id="44" name="Picture 9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51720" y="2887687"/>
              <a:ext cx="3314700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5" name="Picture 10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60987" y="3171972"/>
              <a:ext cx="3905250" cy="182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6" name="Picture 11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49900" y="3021037"/>
              <a:ext cx="1076325" cy="647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7" name="矩形 46"/>
          <p:cNvSpPr>
            <a:spLocks noChangeArrowheads="1"/>
          </p:cNvSpPr>
          <p:nvPr/>
        </p:nvSpPr>
        <p:spPr bwMode="auto">
          <a:xfrm>
            <a:off x="4382327" y="3447143"/>
            <a:ext cx="6511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100</a:t>
            </a: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783728" y="4224398"/>
            <a:ext cx="65995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超重的学生人数每年都在增加。</a:t>
            </a: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8"/>
          <p:cNvSpPr>
            <a:spLocks noChangeArrowheads="1"/>
          </p:cNvSpPr>
          <p:nvPr/>
        </p:nvSpPr>
        <p:spPr bwMode="auto">
          <a:xfrm>
            <a:off x="339208" y="313532"/>
            <a:ext cx="8304049" cy="4001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R="0" lvl="0" defTabSz="914400" eaLnBrk="1" fontAlgn="auto" latinLnBrk="1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下面是四</a:t>
            </a: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班聪聪和明明上学期期末语文、数学、英语三科的成绩统计图。</a:t>
            </a: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65125" marR="0" lvl="0" indent="-365125" defTabSz="914400" eaLnBrk="1" fontAlgn="auto" latinLnBrk="1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20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  <a:ea typeface="楷体" panose="02010609060101010101" pitchFamily="49" charset="-122"/>
            </a:endParaRPr>
          </a:p>
          <a:p>
            <a:pPr marL="365125" marR="0" lvl="0" indent="-365125" defTabSz="914400" eaLnBrk="1" fontAlgn="auto" latinLnBrk="1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20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  <a:ea typeface="楷体" panose="02010609060101010101" pitchFamily="49" charset="-122"/>
            </a:endParaRPr>
          </a:p>
          <a:p>
            <a:pPr marL="365125" marR="0" lvl="0" indent="-365125" defTabSz="914400" eaLnBrk="1" fontAlgn="auto" latinLnBrk="1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20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  <a:ea typeface="楷体" panose="02010609060101010101" pitchFamily="49" charset="-122"/>
            </a:endParaRPr>
          </a:p>
          <a:p>
            <a:pPr marL="365125" marR="0" lvl="0" indent="-365125" defTabSz="914400" eaLnBrk="1" fontAlgn="auto" latinLnBrk="1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20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  <a:ea typeface="楷体" panose="02010609060101010101" pitchFamily="49" charset="-122"/>
            </a:endParaRPr>
          </a:p>
          <a:p>
            <a:pPr marL="365125" marR="0" lvl="0" indent="-365125" defTabSz="914400" eaLnBrk="1" fontAlgn="auto" latinLnBrk="1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sz="2400" b="1" kern="0" dirty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65125" marR="0" lvl="0" indent="-365125" defTabSz="914400" eaLnBrk="1" fontAlgn="auto" latinLnBrk="1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请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你观察统计图回答问题。</a:t>
            </a: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65125" marR="0" lvl="0" indent="-365125" defTabSz="914400" eaLnBrk="1" fontAlgn="auto" latinLnBrk="1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你认为谁的平均成绩更好一些？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65125" marR="0" lvl="0" indent="-365125" defTabSz="91440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5" name="矩形 54"/>
          <p:cNvSpPr>
            <a:spLocks noChangeArrowheads="1"/>
          </p:cNvSpPr>
          <p:nvPr/>
        </p:nvSpPr>
        <p:spPr bwMode="auto">
          <a:xfrm>
            <a:off x="1003983" y="3647617"/>
            <a:ext cx="679728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聪聪：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(88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85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88)÷3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87(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)   </a:t>
            </a:r>
            <a:endParaRPr kumimoji="0" lang="en-US" altLang="zh-CN" sz="24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明明：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(72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92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94)÷3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86(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kumimoji="0" lang="en-US" altLang="zh-CN" sz="24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87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86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　聪聪的平均成绩更好一些。</a:t>
            </a: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6" name="Picture 7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2120" y="1329737"/>
            <a:ext cx="3505632" cy="1613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91527" y="3847806"/>
            <a:ext cx="51812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b="1" kern="0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明明的数学成绩更好，</a:t>
            </a:r>
            <a:r>
              <a:rPr lang="en-US" altLang="zh-CN" sz="2400" b="1" kern="0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94</a:t>
            </a:r>
            <a:r>
              <a:rPr lang="zh-CN" altLang="zh-CN" sz="2400" b="1" kern="0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－</a:t>
            </a:r>
            <a:r>
              <a:rPr lang="en-US" altLang="zh-CN" sz="2400" b="1" kern="0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88</a:t>
            </a:r>
            <a:r>
              <a:rPr lang="zh-CN" altLang="zh-CN" sz="2400" b="1" kern="0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＝</a:t>
            </a:r>
            <a:r>
              <a:rPr lang="en-US" altLang="zh-CN" sz="2400" b="1" kern="0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6(</a:t>
            </a:r>
            <a:r>
              <a:rPr lang="zh-CN" altLang="zh-CN" sz="2400" b="1" kern="0" dirty="0" smtClean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分</a:t>
            </a:r>
            <a:r>
              <a:rPr lang="en-US" altLang="zh-CN" sz="2400" b="1" kern="0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)</a:t>
            </a:r>
            <a:endParaRPr lang="zh-CN" altLang="en-US" sz="2000" kern="0" dirty="0">
              <a:solidFill>
                <a:srgbClr val="FF0000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339208" y="313532"/>
            <a:ext cx="8304049" cy="353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R="0" lvl="0" defTabSz="914400" eaLnBrk="1" fontAlgn="auto" latinLnBrk="1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下面是四</a:t>
            </a: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班聪聪和明明上学期期末语文、数学、英语三科的成绩统计图。</a:t>
            </a: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65125" marR="0" lvl="0" indent="-365125" defTabSz="914400" eaLnBrk="1" fontAlgn="auto" latinLnBrk="1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20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  <a:ea typeface="楷体" panose="02010609060101010101" pitchFamily="49" charset="-122"/>
            </a:endParaRPr>
          </a:p>
          <a:p>
            <a:pPr marL="365125" marR="0" lvl="0" indent="-365125" defTabSz="914400" eaLnBrk="1" fontAlgn="auto" latinLnBrk="1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20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  <a:ea typeface="楷体" panose="02010609060101010101" pitchFamily="49" charset="-122"/>
            </a:endParaRPr>
          </a:p>
          <a:p>
            <a:pPr marL="365125" marR="0" lvl="0" indent="-365125" defTabSz="914400" eaLnBrk="1" fontAlgn="auto" latinLnBrk="1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20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  <a:ea typeface="楷体" panose="02010609060101010101" pitchFamily="49" charset="-122"/>
            </a:endParaRPr>
          </a:p>
          <a:p>
            <a:pPr marL="365125" marR="0" lvl="0" indent="-365125" defTabSz="914400" eaLnBrk="1" fontAlgn="auto" latinLnBrk="1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20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  <a:ea typeface="楷体" panose="02010609060101010101" pitchFamily="49" charset="-122"/>
            </a:endParaRPr>
          </a:p>
          <a:p>
            <a:pPr marL="365125" marR="0" lvl="0" indent="-365125" defTabSz="914400" eaLnBrk="1" fontAlgn="auto" latinLnBrk="1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sz="2400" b="1" kern="0" dirty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65125" marR="0" lvl="0" indent="-365125" defTabSz="914400" eaLnBrk="1" fontAlgn="auto" latinLnBrk="1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请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你观察统计图回答问题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65125" indent="-365125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28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谁的数学成绩更好？多多少分</a:t>
            </a:r>
            <a:r>
              <a:rPr lang="zh-CN" altLang="en-US" sz="2800" b="1" kern="0" dirty="0" smtClean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800" b="1" kern="0" dirty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Picture 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2120" y="1329737"/>
            <a:ext cx="3505632" cy="1613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4"/>
          <p:cNvSpPr txBox="1">
            <a:spLocks noChangeArrowheads="1"/>
          </p:cNvSpPr>
          <p:nvPr/>
        </p:nvSpPr>
        <p:spPr bwMode="auto">
          <a:xfrm>
            <a:off x="229652" y="281285"/>
            <a:ext cx="8576891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下面各图中阴影部分的周围都是边长为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厘米的小正方形。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7" name="表格 26"/>
          <p:cNvGraphicFramePr/>
          <p:nvPr/>
        </p:nvGraphicFramePr>
        <p:xfrm>
          <a:off x="1199931" y="1647103"/>
          <a:ext cx="1221105" cy="1143000"/>
        </p:xfrm>
        <a:graphic>
          <a:graphicData uri="http://schemas.openxmlformats.org/drawingml/2006/table">
            <a:tbl>
              <a:tblPr firstRow="1" bandRow="1"/>
              <a:tblGrid>
                <a:gridCol w="407035"/>
                <a:gridCol w="407035"/>
                <a:gridCol w="407035"/>
              </a:tblGrid>
              <a:tr h="38100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alpha val="72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alpha val="72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alpha val="72000"/>
                      </a:sysClr>
                    </a:solidFill>
                  </a:tcPr>
                </a:tc>
              </a:tr>
              <a:tr h="38100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alpha val="72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>
                      <a:blip r:embed="rId1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alpha val="72000"/>
                      </a:sysClr>
                    </a:solidFill>
                  </a:tcPr>
                </a:tc>
              </a:tr>
              <a:tr h="38100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alpha val="72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alpha val="72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alpha val="72000"/>
                      </a:sys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8" name="表格 27"/>
          <p:cNvGraphicFramePr/>
          <p:nvPr/>
        </p:nvGraphicFramePr>
        <p:xfrm>
          <a:off x="3398115" y="1382177"/>
          <a:ext cx="1557020" cy="1524000"/>
        </p:xfrm>
        <a:graphic>
          <a:graphicData uri="http://schemas.openxmlformats.org/drawingml/2006/table">
            <a:tbl>
              <a:tblPr firstRow="1" bandRow="1"/>
              <a:tblGrid>
                <a:gridCol w="389255"/>
                <a:gridCol w="389255"/>
                <a:gridCol w="389255"/>
                <a:gridCol w="389255"/>
              </a:tblGrid>
              <a:tr h="38100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alpha val="72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alpha val="72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alpha val="72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alpha val="72000"/>
                      </a:sysClr>
                    </a:solidFill>
                  </a:tcPr>
                </a:tc>
              </a:tr>
              <a:tr h="38100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alpha val="72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>
                      <a:blip r:embed="rId1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>
                      <a:blip r:embed="rId1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alpha val="72000"/>
                      </a:sysClr>
                    </a:solidFill>
                  </a:tcPr>
                </a:tc>
              </a:tr>
              <a:tr h="38100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alpha val="72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>
                      <a:blip r:embed="rId1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>
                      <a:blip r:embed="rId1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alpha val="72000"/>
                      </a:sysClr>
                    </a:solidFill>
                  </a:tcPr>
                </a:tc>
              </a:tr>
              <a:tr h="38100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alpha val="72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alpha val="72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alpha val="72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alpha val="72000"/>
                      </a:sys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9" name="表格 28"/>
          <p:cNvGraphicFramePr/>
          <p:nvPr/>
        </p:nvGraphicFramePr>
        <p:xfrm>
          <a:off x="5931987" y="1268761"/>
          <a:ext cx="1835150" cy="1828800"/>
        </p:xfrm>
        <a:graphic>
          <a:graphicData uri="http://schemas.openxmlformats.org/drawingml/2006/table">
            <a:tbl>
              <a:tblPr firstRow="1" bandRow="1"/>
              <a:tblGrid>
                <a:gridCol w="367030"/>
                <a:gridCol w="367030"/>
                <a:gridCol w="367030"/>
                <a:gridCol w="367030"/>
                <a:gridCol w="367030"/>
              </a:tblGrid>
              <a:tr h="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alpha val="62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alpha val="62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alpha val="62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alpha val="62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alpha val="62000"/>
                      </a:sysClr>
                    </a:solidFill>
                  </a:tcPr>
                </a:tc>
              </a:tr>
              <a:tr h="36576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alpha val="62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>
                      <a:blip r:embed="rId1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>
                      <a:blip r:embed="rId1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>
                      <a:blip r:embed="rId1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alpha val="62000"/>
                      </a:sysClr>
                    </a:solidFill>
                  </a:tcPr>
                </a:tc>
              </a:tr>
              <a:tr h="36576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alpha val="62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>
                      <a:blip r:embed="rId1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>
                      <a:blip r:embed="rId1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>
                      <a:blip r:embed="rId1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alpha val="62000"/>
                      </a:sysClr>
                    </a:solidFill>
                  </a:tcPr>
                </a:tc>
              </a:tr>
              <a:tr h="36576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alpha val="62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>
                      <a:blip r:embed="rId1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>
                      <a:blip r:embed="rId1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>
                      <a:blip r:embed="rId1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alpha val="62000"/>
                      </a:sysClr>
                    </a:solidFill>
                  </a:tcPr>
                </a:tc>
              </a:tr>
              <a:tr h="36576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alpha val="62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alpha val="62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alpha val="62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alpha val="62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alpha val="62000"/>
                      </a:sysClr>
                    </a:solidFill>
                  </a:tcPr>
                </a:tc>
              </a:tr>
            </a:tbl>
          </a:graphicData>
        </a:graphic>
      </p:graphicFrame>
      <p:sp>
        <p:nvSpPr>
          <p:cNvPr id="30" name="文本框 9"/>
          <p:cNvSpPr txBox="1"/>
          <p:nvPr/>
        </p:nvSpPr>
        <p:spPr>
          <a:xfrm>
            <a:off x="816432" y="3356748"/>
            <a:ext cx="70481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latin typeface="+mn-lt"/>
                <a:ea typeface="楷体" panose="02010609060101010101" pitchFamily="49" charset="-122"/>
              </a:rPr>
              <a:t>①                 </a:t>
            </a:r>
            <a:r>
              <a:rPr lang="zh-CN" altLang="en-US" sz="3600" b="1" dirty="0">
                <a:latin typeface="+mn-lt"/>
                <a:ea typeface="楷体" panose="02010609060101010101" pitchFamily="49" charset="-122"/>
              </a:rPr>
              <a:t>②          </a:t>
            </a:r>
            <a:r>
              <a:rPr lang="zh-CN" altLang="en-US" sz="3600" b="1" dirty="0" smtClean="0">
                <a:latin typeface="+mn-lt"/>
                <a:ea typeface="楷体" panose="02010609060101010101" pitchFamily="49" charset="-122"/>
              </a:rPr>
              <a:t>              </a:t>
            </a:r>
            <a:r>
              <a:rPr lang="zh-CN" altLang="en-US" sz="3600" b="1" dirty="0">
                <a:latin typeface="+mn-lt"/>
                <a:ea typeface="楷体" panose="02010609060101010101" pitchFamily="49" charset="-122"/>
              </a:rPr>
              <a:t>③</a:t>
            </a:r>
            <a:endParaRPr lang="zh-CN" altLang="en-US" sz="36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126339" y="401328"/>
            <a:ext cx="7784605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）观察图形，完成表格。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2" name="表格 11"/>
          <p:cNvGraphicFramePr/>
          <p:nvPr/>
        </p:nvGraphicFramePr>
        <p:xfrm>
          <a:off x="316821" y="1297752"/>
          <a:ext cx="8503285" cy="2451868"/>
        </p:xfrm>
        <a:graphic>
          <a:graphicData uri="http://schemas.openxmlformats.org/drawingml/2006/table">
            <a:tbl>
              <a:tblPr firstRow="1" bandRow="1">
                <a:tableStyleId>{775DCB02-9BB8-47FD-8907-85C794F793BA}</a:tableStyleId>
              </a:tblPr>
              <a:tblGrid>
                <a:gridCol w="2439035"/>
                <a:gridCol w="1003935"/>
                <a:gridCol w="1136015"/>
                <a:gridCol w="1069340"/>
                <a:gridCol w="912495"/>
                <a:gridCol w="1003935"/>
                <a:gridCol w="938530"/>
              </a:tblGrid>
              <a:tr h="516255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图号</a:t>
                      </a: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zh-CN" altLang="en-US" sz="28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①</a:t>
                      </a:r>
                      <a:endParaRPr lang="zh-CN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zh-CN" altLang="en-US" sz="28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②</a:t>
                      </a:r>
                      <a:endParaRPr lang="zh-CN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zh-CN" altLang="en-US" sz="28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③</a:t>
                      </a:r>
                      <a:endParaRPr lang="zh-CN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zh-CN" altLang="en-US" sz="28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④     </a:t>
                      </a:r>
                      <a:endParaRPr lang="zh-CN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  <a:cs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zh-CN" altLang="en-US" sz="2800" b="1"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⑤</a:t>
                      </a:r>
                      <a:endParaRPr lang="zh-CN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  <a:sym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zh-CN" altLang="en-US" sz="2800" b="1"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⑥</a:t>
                      </a:r>
                      <a:endParaRPr lang="zh-CN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  <a:sym typeface="+mn-ea"/>
                      </a:endParaRPr>
                    </a:p>
                  </a:txBody>
                  <a:tcPr anchor="ctr"/>
                </a:tc>
              </a:tr>
              <a:tr h="795793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阴影部分边长（厘米）</a:t>
                      </a: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altLang="zh-CN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endParaRPr lang="en-US" altLang="zh-CN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altLang="zh-CN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endParaRPr lang="en-US" altLang="zh-CN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endParaRPr lang="en-US" altLang="zh-CN" sz="2800" b="1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endParaRPr lang="en-US" altLang="zh-CN" sz="2800" b="1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endParaRPr lang="en-US" altLang="zh-CN" sz="2800" b="1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endParaRPr lang="en-US" altLang="zh-CN" sz="2800" b="1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  <a:tr h="988828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zh-CN" altLang="en-US" sz="28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周围小正方形个数（个）</a:t>
                      </a:r>
                      <a:endParaRPr lang="zh-CN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altLang="zh-CN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</a:t>
                      </a:r>
                      <a:endParaRPr lang="en-US" altLang="zh-CN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altLang="zh-CN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12</a:t>
                      </a:r>
                      <a:endParaRPr lang="en-US" altLang="zh-CN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endParaRPr lang="en-US" altLang="zh-CN" sz="2800" b="1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endParaRPr lang="en-US" altLang="zh-CN" sz="2800" b="1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endParaRPr lang="en-US" altLang="zh-CN" sz="2800" b="1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endParaRPr lang="en-US" altLang="zh-CN" sz="2800" b="1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3" name="文本框 5"/>
          <p:cNvSpPr txBox="1"/>
          <p:nvPr/>
        </p:nvSpPr>
        <p:spPr>
          <a:xfrm>
            <a:off x="5268734" y="2048708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4" name="文本框 6"/>
          <p:cNvSpPr txBox="1"/>
          <p:nvPr/>
        </p:nvSpPr>
        <p:spPr>
          <a:xfrm>
            <a:off x="5099824" y="3037209"/>
            <a:ext cx="7397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16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5" name="文本框 7"/>
          <p:cNvSpPr txBox="1"/>
          <p:nvPr/>
        </p:nvSpPr>
        <p:spPr>
          <a:xfrm>
            <a:off x="6190754" y="2048708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4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6" name="文本框 8"/>
          <p:cNvSpPr txBox="1"/>
          <p:nvPr/>
        </p:nvSpPr>
        <p:spPr>
          <a:xfrm>
            <a:off x="6080899" y="3037209"/>
            <a:ext cx="5469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20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7" name="文本框 9"/>
          <p:cNvSpPr txBox="1"/>
          <p:nvPr/>
        </p:nvSpPr>
        <p:spPr>
          <a:xfrm>
            <a:off x="7164844" y="2048708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5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8" name="文本框 10"/>
          <p:cNvSpPr txBox="1"/>
          <p:nvPr/>
        </p:nvSpPr>
        <p:spPr>
          <a:xfrm>
            <a:off x="7092031" y="3037209"/>
            <a:ext cx="5469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buNone/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24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9" name="文本框 11"/>
          <p:cNvSpPr txBox="1"/>
          <p:nvPr/>
        </p:nvSpPr>
        <p:spPr>
          <a:xfrm>
            <a:off x="8058924" y="2048708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6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0" name="文本框 12"/>
          <p:cNvSpPr txBox="1"/>
          <p:nvPr/>
        </p:nvSpPr>
        <p:spPr>
          <a:xfrm>
            <a:off x="7949704" y="3037209"/>
            <a:ext cx="5469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28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40102" y="339143"/>
            <a:ext cx="862289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）以此类推，你知道图⑨中阴影部分的周围共有多少个小正方形吗？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6"/>
          <p:cNvSpPr txBox="1"/>
          <p:nvPr/>
        </p:nvSpPr>
        <p:spPr>
          <a:xfrm>
            <a:off x="2443033" y="2039579"/>
            <a:ext cx="383032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规律：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8＋4×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n－1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pitchFamily="34" charset="-122"/>
            </a:endParaRPr>
          </a:p>
        </p:txBody>
      </p:sp>
      <p:sp>
        <p:nvSpPr>
          <p:cNvPr id="13" name="文本框 7"/>
          <p:cNvSpPr txBox="1"/>
          <p:nvPr/>
        </p:nvSpPr>
        <p:spPr>
          <a:xfrm>
            <a:off x="2443033" y="2945369"/>
            <a:ext cx="43380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答案：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8＋4×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9－1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）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=40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5"/>
          <p:cNvSpPr txBox="1"/>
          <p:nvPr/>
        </p:nvSpPr>
        <p:spPr>
          <a:xfrm>
            <a:off x="348546" y="309536"/>
            <a:ext cx="26564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+mn-lt"/>
                <a:ea typeface="楷体" panose="02010609060101010101" pitchFamily="49" charset="-122"/>
                <a:cs typeface="微软雅黑" panose="020B0503020204020204" pitchFamily="34" charset="-122"/>
              </a:rPr>
              <a:t>按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  <a:cs typeface="微软雅黑" panose="020B0503020204020204" pitchFamily="34" charset="-122"/>
              </a:rPr>
              <a:t>规律填空。</a:t>
            </a:r>
            <a:endParaRPr lang="zh-CN" altLang="en-US" sz="3200" b="1" dirty="0">
              <a:latin typeface="+mn-lt"/>
              <a:ea typeface="楷体" panose="02010609060101010101" pitchFamily="49" charset="-122"/>
              <a:cs typeface="微软雅黑" panose="020B0503020204020204" pitchFamily="34" charset="-122"/>
            </a:endParaRPr>
          </a:p>
        </p:txBody>
      </p:sp>
      <p:sp>
        <p:nvSpPr>
          <p:cNvPr id="15" name="文本框 7"/>
          <p:cNvSpPr txBox="1"/>
          <p:nvPr/>
        </p:nvSpPr>
        <p:spPr>
          <a:xfrm>
            <a:off x="1372419" y="923925"/>
            <a:ext cx="6875600" cy="319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auto"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1=1=1×1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1+3=4=2×2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1+3+5=9=3×3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1+3+5+7=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（   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=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（   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×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1+3+5+7+9=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（   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=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×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1+3+5+7+9+11=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（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=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×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（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264031" y="2466855"/>
            <a:ext cx="5469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16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739606" y="2457565"/>
            <a:ext cx="3658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4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343702" y="2436299"/>
            <a:ext cx="3658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4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646682" y="2949122"/>
            <a:ext cx="5469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25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029210" y="2959519"/>
            <a:ext cx="3658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5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540129" y="2980785"/>
            <a:ext cx="3658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5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126220" y="3472342"/>
            <a:ext cx="5469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36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664791" y="3487370"/>
            <a:ext cx="3658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6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252834" y="3458167"/>
            <a:ext cx="3658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6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4"/>
          <p:cNvSpPr txBox="1"/>
          <p:nvPr/>
        </p:nvSpPr>
        <p:spPr>
          <a:xfrm>
            <a:off x="304799" y="326354"/>
            <a:ext cx="855878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用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、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、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4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、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7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、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8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五个数字组成一个三位数和一个两位数，积最大是（  ），最小是（  ）。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pitchFamily="34" charset="-122"/>
            </a:endParaRPr>
          </a:p>
        </p:txBody>
      </p:sp>
      <p:sp>
        <p:nvSpPr>
          <p:cNvPr id="9" name="文本框 11"/>
          <p:cNvSpPr txBox="1"/>
          <p:nvPr/>
        </p:nvSpPr>
        <p:spPr>
          <a:xfrm>
            <a:off x="641159" y="2011981"/>
            <a:ext cx="8061317" cy="1643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答：要使积最小的两位数是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23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和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478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，积最小是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23×478=10994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；要使积最大的两位数是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78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和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234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，积最大是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78234=18252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"/>
          <p:cNvSpPr txBox="1"/>
          <p:nvPr/>
        </p:nvSpPr>
        <p:spPr>
          <a:xfrm>
            <a:off x="3500118" y="2160432"/>
            <a:ext cx="33899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课本：练一练第</a:t>
            </a:r>
            <a:r>
              <a:rPr lang="en-US" altLang="zh-CN" sz="2800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题</a:t>
            </a:r>
            <a:endParaRPr lang="zh-CN" altLang="en-US" sz="28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2468880" y="1325101"/>
            <a:ext cx="4695488" cy="2285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b="1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105</a:t>
            </a:r>
            <a:r>
              <a:rPr lang="zh-CN" altLang="en-US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页“整理与评价”</a:t>
            </a:r>
            <a:endParaRPr lang="en-US" altLang="zh-CN" sz="3200" b="1" dirty="0" smtClean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17</a:t>
            </a:r>
            <a:r>
              <a:rPr lang="zh-CN" altLang="en-US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b="1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051" y="2538947"/>
            <a:ext cx="1290638" cy="1526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1693" y="2507317"/>
            <a:ext cx="1295207" cy="1284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8" name="组合 4"/>
          <p:cNvGrpSpPr/>
          <p:nvPr/>
        </p:nvGrpSpPr>
        <p:grpSpPr bwMode="auto">
          <a:xfrm>
            <a:off x="4962205" y="1106718"/>
            <a:ext cx="3380878" cy="1203815"/>
            <a:chOff x="2366020" y="1091503"/>
            <a:chExt cx="3708372" cy="997420"/>
          </a:xfrm>
          <a:noFill/>
        </p:grpSpPr>
        <p:sp>
          <p:nvSpPr>
            <p:cNvPr id="70" name="云形标注 82"/>
            <p:cNvSpPr>
              <a:spLocks noChangeArrowheads="1"/>
            </p:cNvSpPr>
            <p:nvPr/>
          </p:nvSpPr>
          <p:spPr bwMode="auto">
            <a:xfrm>
              <a:off x="2366020" y="1091503"/>
              <a:ext cx="3589664" cy="997420"/>
            </a:xfrm>
            <a:prstGeom prst="cloudCallout">
              <a:avLst>
                <a:gd name="adj1" fmla="val 39149"/>
                <a:gd name="adj2" fmla="val 91723"/>
              </a:avLst>
            </a:prstGeom>
            <a:grp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1" name="矩形 4"/>
            <p:cNvSpPr>
              <a:spLocks noChangeArrowheads="1"/>
            </p:cNvSpPr>
            <p:nvPr/>
          </p:nvSpPr>
          <p:spPr bwMode="auto">
            <a:xfrm>
              <a:off x="2604832" y="1196794"/>
              <a:ext cx="3469560" cy="68852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你还知道探索乐园中要重点记住什么吗？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5" name="组合 4"/>
          <p:cNvGrpSpPr/>
          <p:nvPr/>
        </p:nvGrpSpPr>
        <p:grpSpPr bwMode="auto">
          <a:xfrm>
            <a:off x="1164659" y="1183135"/>
            <a:ext cx="3797546" cy="1324182"/>
            <a:chOff x="2366021" y="1091504"/>
            <a:chExt cx="2965708" cy="1097151"/>
          </a:xfrm>
          <a:noFill/>
        </p:grpSpPr>
        <p:sp>
          <p:nvSpPr>
            <p:cNvPr id="80" name="云形标注 82"/>
            <p:cNvSpPr>
              <a:spLocks noChangeArrowheads="1"/>
            </p:cNvSpPr>
            <p:nvPr/>
          </p:nvSpPr>
          <p:spPr bwMode="auto">
            <a:xfrm>
              <a:off x="2366021" y="1091504"/>
              <a:ext cx="2965708" cy="948361"/>
            </a:xfrm>
            <a:prstGeom prst="cloudCallout">
              <a:avLst>
                <a:gd name="adj1" fmla="val -51943"/>
                <a:gd name="adj2" fmla="val 67129"/>
              </a:avLst>
            </a:prstGeom>
            <a:grp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1" name="矩形 4"/>
            <p:cNvSpPr>
              <a:spLocks noChangeArrowheads="1"/>
            </p:cNvSpPr>
            <p:nvPr/>
          </p:nvSpPr>
          <p:spPr bwMode="auto">
            <a:xfrm>
              <a:off x="2576351" y="1194123"/>
              <a:ext cx="2553276" cy="99453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你知道复式条形统计图要掌握哪些知识点吗？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7" name="图片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261" y="2611126"/>
            <a:ext cx="6503444" cy="1927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复习导入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TextBox 15"/>
          <p:cNvSpPr txBox="1">
            <a:spLocks noChangeArrowheads="1"/>
          </p:cNvSpPr>
          <p:nvPr/>
        </p:nvSpPr>
        <p:spPr bwMode="auto">
          <a:xfrm>
            <a:off x="2615112" y="782996"/>
            <a:ext cx="3742182" cy="660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复式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条形统计图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8" name="Text Box 16"/>
          <p:cNvSpPr txBox="1">
            <a:spLocks noChangeArrowheads="1"/>
          </p:cNvSpPr>
          <p:nvPr/>
        </p:nvSpPr>
        <p:spPr bwMode="auto">
          <a:xfrm>
            <a:off x="1058413" y="1862144"/>
            <a:ext cx="7164387" cy="18158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lvl1pPr indent="630555" defTabSz="35750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35750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35750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35750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35750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35750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35750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35750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35750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indent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复式条形统计图的绘制和表示方法与单式条形统计图基本相同，只是因为有两组或两组以上的数据，所以需要用不同颜色的直条来表示，同时要注明图例。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知识梳理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16"/>
          <p:cNvSpPr txBox="1">
            <a:spLocks noChangeArrowheads="1"/>
          </p:cNvSpPr>
          <p:nvPr/>
        </p:nvSpPr>
        <p:spPr bwMode="auto">
          <a:xfrm>
            <a:off x="893553" y="1744018"/>
            <a:ext cx="7390470" cy="13849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indent="6318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indent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读统计图，可以运用横向、纵向、综合、对比等不同方法进行观察、比较，要善于从统计图中发现问题、解决问题并进行合理预测。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9" name="TextBox 15"/>
          <p:cNvSpPr txBox="1">
            <a:spLocks noChangeArrowheads="1"/>
          </p:cNvSpPr>
          <p:nvPr/>
        </p:nvSpPr>
        <p:spPr bwMode="auto">
          <a:xfrm>
            <a:off x="2615112" y="782996"/>
            <a:ext cx="3742182" cy="660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复式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条形统计图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5"/>
          <p:cNvSpPr txBox="1">
            <a:spLocks noChangeArrowheads="1"/>
          </p:cNvSpPr>
          <p:nvPr/>
        </p:nvSpPr>
        <p:spPr bwMode="auto">
          <a:xfrm>
            <a:off x="3065237" y="394173"/>
            <a:ext cx="2620955" cy="581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图形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的规律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27"/>
          <p:cNvSpPr txBox="1"/>
          <p:nvPr/>
        </p:nvSpPr>
        <p:spPr>
          <a:xfrm>
            <a:off x="2293923" y="842044"/>
            <a:ext cx="51475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多边形的边数和内角和的关系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2" name="表格 11"/>
          <p:cNvGraphicFramePr/>
          <p:nvPr/>
        </p:nvGraphicFramePr>
        <p:xfrm>
          <a:off x="1281395" y="1567226"/>
          <a:ext cx="6157797" cy="2691230"/>
        </p:xfrm>
        <a:graphic>
          <a:graphicData uri="http://schemas.openxmlformats.org/drawingml/2006/table">
            <a:tbl>
              <a:tblPr firstRow="1" bandRow="1"/>
              <a:tblGrid>
                <a:gridCol w="2052599"/>
                <a:gridCol w="2052599"/>
                <a:gridCol w="2052599"/>
              </a:tblGrid>
              <a:tr h="49667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zh-CN" altLang="en-US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多边形的边数（条）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zh-CN" altLang="en-US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三角形的个数（个）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zh-CN" altLang="en-US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多边形的内角和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/>
                    </a:solidFill>
                  </a:tcPr>
                </a:tc>
              </a:tr>
              <a:tr h="280726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altLang="zh-CN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endParaRPr lang="en-US" altLang="zh-CN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endParaRPr lang="en-US" altLang="zh-CN" sz="1800" b="1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endParaRPr lang="en-US" altLang="zh-CN" sz="1800" b="1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微软雅黑" panose="020B0503020204020204" pitchFamily="34" charset="-122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</a:tr>
              <a:tr h="280726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altLang="zh-CN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lang="en-US" altLang="zh-CN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endParaRPr lang="en-US" altLang="zh-CN" sz="1800" b="1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endParaRPr lang="en-US" altLang="zh-CN" sz="1800" b="1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</a:tr>
              <a:tr h="280726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altLang="zh-CN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</a:t>
                      </a:r>
                      <a:endParaRPr lang="en-US" altLang="zh-CN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endParaRPr lang="en-US" altLang="zh-CN" sz="1800" b="1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endParaRPr lang="en-US" altLang="zh-CN" sz="1800" b="1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</a:tr>
              <a:tr h="280726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altLang="zh-CN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7</a:t>
                      </a:r>
                      <a:endParaRPr lang="en-US" altLang="zh-CN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endParaRPr lang="en-US" altLang="zh-CN" sz="1800" b="1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endParaRPr lang="en-US" altLang="zh-CN" sz="1800" b="1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</a:tr>
              <a:tr h="280726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zh-CN" altLang="en-US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……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zh-CN" altLang="en-US" sz="1800" b="1" dirty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……</a:t>
                      </a:r>
                      <a:endParaRPr lang="zh-CN" altLang="en-US" sz="1800" b="1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zh-CN" altLang="en-US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……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</a:tr>
              <a:tr h="280726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altLang="zh-CN" sz="18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n</a:t>
                      </a:r>
                      <a:endParaRPr lang="en-US" altLang="zh-CN" sz="18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endParaRPr lang="en-US" altLang="zh-CN" sz="1800" b="1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微软雅黑" panose="020B0503020204020204" pitchFamily="34" charset="-122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endParaRPr lang="en-US" altLang="zh-CN" sz="1800" b="1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微软雅黑" panose="020B0503020204020204" pitchFamily="34" charset="-122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14" name="文本框 3"/>
          <p:cNvSpPr txBox="1"/>
          <p:nvPr/>
        </p:nvSpPr>
        <p:spPr>
          <a:xfrm>
            <a:off x="3979597" y="2106695"/>
            <a:ext cx="2872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buNone/>
            </a:pPr>
            <a:r>
              <a:rPr lang="en-US" altLang="zh-CN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</a:t>
            </a:r>
            <a:endParaRPr lang="en-US" altLang="zh-CN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6" name="文本框 6"/>
          <p:cNvSpPr txBox="1"/>
          <p:nvPr/>
        </p:nvSpPr>
        <p:spPr>
          <a:xfrm>
            <a:off x="5741207" y="2096062"/>
            <a:ext cx="14334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  <a:sym typeface="+mn-ea"/>
              </a:rPr>
              <a:t>180º×2=360º</a:t>
            </a:r>
            <a:endParaRPr lang="en-US" altLang="zh-CN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7" name="文本框 7"/>
          <p:cNvSpPr txBox="1"/>
          <p:nvPr/>
        </p:nvSpPr>
        <p:spPr>
          <a:xfrm>
            <a:off x="3975732" y="2446336"/>
            <a:ext cx="2872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</a:t>
            </a:r>
            <a:endParaRPr lang="en-US" altLang="zh-CN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8" name="文本框 8"/>
          <p:cNvSpPr txBox="1"/>
          <p:nvPr/>
        </p:nvSpPr>
        <p:spPr>
          <a:xfrm>
            <a:off x="5730574" y="2478235"/>
            <a:ext cx="14334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  <a:sym typeface="+mn-ea"/>
              </a:rPr>
              <a:t>180º×3=540º</a:t>
            </a:r>
            <a:endParaRPr lang="en-US" altLang="zh-CN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9" name="文本框 9"/>
          <p:cNvSpPr txBox="1"/>
          <p:nvPr/>
        </p:nvSpPr>
        <p:spPr>
          <a:xfrm>
            <a:off x="3965099" y="2828361"/>
            <a:ext cx="2872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4</a:t>
            </a:r>
            <a:endParaRPr lang="en-US" altLang="zh-CN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2" name="文本框 10"/>
          <p:cNvSpPr txBox="1"/>
          <p:nvPr/>
        </p:nvSpPr>
        <p:spPr>
          <a:xfrm>
            <a:off x="5730574" y="2824705"/>
            <a:ext cx="14334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  <a:sym typeface="+mn-ea"/>
              </a:rPr>
              <a:t>180º×4=720º</a:t>
            </a:r>
            <a:endParaRPr lang="en-US" altLang="zh-CN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3" name="文本框 11"/>
          <p:cNvSpPr txBox="1"/>
          <p:nvPr/>
        </p:nvSpPr>
        <p:spPr>
          <a:xfrm>
            <a:off x="3965901" y="3177548"/>
            <a:ext cx="2872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buNone/>
            </a:pPr>
            <a:r>
              <a:rPr lang="en-US" altLang="zh-CN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5</a:t>
            </a:r>
            <a:endParaRPr lang="en-US" altLang="zh-CN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4" name="文本框 12"/>
          <p:cNvSpPr txBox="1"/>
          <p:nvPr/>
        </p:nvSpPr>
        <p:spPr>
          <a:xfrm>
            <a:off x="5730574" y="3170487"/>
            <a:ext cx="14334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buNone/>
            </a:pPr>
            <a:r>
              <a:rPr lang="en-US" altLang="zh-CN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  <a:sym typeface="+mn-ea"/>
              </a:rPr>
              <a:t>180º×5=900º</a:t>
            </a:r>
            <a:endParaRPr lang="en-US" altLang="zh-CN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5" name="文本框 13"/>
          <p:cNvSpPr txBox="1"/>
          <p:nvPr/>
        </p:nvSpPr>
        <p:spPr>
          <a:xfrm>
            <a:off x="3833937" y="3897618"/>
            <a:ext cx="6062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1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  <a:sym typeface="+mn-ea"/>
              </a:rPr>
              <a:t>n－2</a:t>
            </a:r>
            <a:endParaRPr lang="en-US" altLang="zh-CN" sz="1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6" name="文本框 14"/>
          <p:cNvSpPr txBox="1"/>
          <p:nvPr/>
        </p:nvSpPr>
        <p:spPr>
          <a:xfrm>
            <a:off x="5787670" y="3897618"/>
            <a:ext cx="14318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  <a:sym typeface="+mn-ea"/>
              </a:rPr>
              <a:t>180º×(n－2)</a:t>
            </a:r>
            <a:endParaRPr lang="en-US" altLang="zh-CN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8" name="图片 27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7" grpId="0"/>
      <p:bldP spid="18" grpId="0"/>
      <p:bldP spid="19" grpId="0"/>
      <p:bldP spid="22" grpId="0"/>
      <p:bldP spid="23" grpId="0"/>
      <p:bldP spid="24" grpId="0"/>
      <p:bldP spid="25" grpId="0"/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 Box 16"/>
          <p:cNvSpPr txBox="1">
            <a:spLocks noChangeArrowheads="1"/>
          </p:cNvSpPr>
          <p:nvPr/>
        </p:nvSpPr>
        <p:spPr bwMode="auto">
          <a:xfrm>
            <a:off x="849094" y="1557284"/>
            <a:ext cx="7776490" cy="18158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marL="9525" indent="6223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当我们遇到图形变化规律的问题时：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 marL="0" indent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）看数字之间是否有规律，可以直接得出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 marL="0" indent="0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）可以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通过观察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图像的变化，来发现规律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，  从而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用数学的语言将规律表达出来。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9" name="TextBox 15"/>
          <p:cNvSpPr txBox="1">
            <a:spLocks noChangeArrowheads="1"/>
          </p:cNvSpPr>
          <p:nvPr/>
        </p:nvSpPr>
        <p:spPr bwMode="auto">
          <a:xfrm>
            <a:off x="3065237" y="394173"/>
            <a:ext cx="2620955" cy="581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图形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的规律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5"/>
          <p:cNvSpPr txBox="1">
            <a:spLocks noChangeArrowheads="1"/>
          </p:cNvSpPr>
          <p:nvPr/>
        </p:nvSpPr>
        <p:spPr bwMode="auto">
          <a:xfrm>
            <a:off x="2495366" y="358442"/>
            <a:ext cx="4525954" cy="660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乘法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运算的规律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 Box 16"/>
          <p:cNvSpPr txBox="1">
            <a:spLocks noChangeArrowheads="1"/>
          </p:cNvSpPr>
          <p:nvPr/>
        </p:nvSpPr>
        <p:spPr bwMode="auto">
          <a:xfrm>
            <a:off x="620485" y="1350450"/>
            <a:ext cx="7958675" cy="26776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marL="9525" indent="6223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组数：先确定最高位上的数，求乘积最大，相隔接小；求乘积最小，相隔最大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 marL="0" inden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由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组成的两个相同因数相乘的积的规律：一个因数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中有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几个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，积就从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开始顺次写到几，然后再递减写到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 marL="0" indent="0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（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每个因数中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的个数都不大于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9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Rectangle 8"/>
          <p:cNvSpPr>
            <a:spLocks noChangeArrowheads="1"/>
          </p:cNvSpPr>
          <p:nvPr/>
        </p:nvSpPr>
        <p:spPr bwMode="auto">
          <a:xfrm>
            <a:off x="851115" y="850016"/>
            <a:ext cx="8023225" cy="37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14400" latinLnBrk="1">
              <a:defRPr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填空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defTabSz="914400" latinLnBrk="1">
              <a:defRPr/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下面是实验小学在三年级同学中对“我最喜爱的少儿节目”的情况统计表：</a:t>
            </a:r>
            <a:endParaRPr lang="en-US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357505" indent="-357505" defTabSz="914400" latinLnBrk="1">
              <a:lnSpc>
                <a:spcPct val="150000"/>
              </a:lnSpc>
              <a:defRPr/>
            </a:pPr>
            <a:endParaRPr lang="en-US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357505" indent="-357505" defTabSz="914400" latinLnBrk="1">
              <a:lnSpc>
                <a:spcPct val="150000"/>
              </a:lnSpc>
              <a:defRPr/>
            </a:pPr>
            <a:endParaRPr lang="en-US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357505" indent="-357505" defTabSz="914400" latinLnBrk="1">
              <a:defRPr/>
            </a:pPr>
            <a:endParaRPr lang="en-US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defTabSz="914400" latinLnBrk="1">
              <a:defRPr/>
            </a:pP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要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绘制一幅能够清楚地看出不同节目最喜爱的人数的统计图，应该绘制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统计图。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6" name="矩形 65"/>
          <p:cNvSpPr>
            <a:spLocks noChangeArrowheads="1"/>
          </p:cNvSpPr>
          <p:nvPr/>
        </p:nvSpPr>
        <p:spPr bwMode="auto">
          <a:xfrm>
            <a:off x="4742870" y="4101562"/>
            <a:ext cx="90601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/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条形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pic>
        <p:nvPicPr>
          <p:cNvPr id="67" name="Picture 27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8950" y="2102176"/>
            <a:ext cx="4962525" cy="165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巩固练习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335861" y="259964"/>
            <a:ext cx="7913687" cy="4247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14400" latinLnBrk="1">
              <a:defRPr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填空。</a:t>
            </a:r>
            <a:endParaRPr lang="en-US" altLang="zh-CN" sz="32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defTabSz="914400" latinLnBrk="1">
              <a:defRPr/>
            </a:pPr>
            <a:r>
              <a:rPr lang="en-US" altLang="zh-CN" sz="28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2)</a:t>
            </a:r>
            <a:r>
              <a:rPr lang="zh-CN" altLang="en-US" sz="28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实验小学在三、四年级同学中对“我最喜爱的少儿节目”的统计情况如下表：</a:t>
            </a:r>
            <a:endParaRPr lang="en-US" altLang="zh-CN" sz="2800" b="1" dirty="0">
              <a:solidFill>
                <a:srgbClr val="000000"/>
              </a:solidFill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266700" indent="-266700" defTabSz="914400" latinLnBrk="1">
              <a:defRPr/>
            </a:pPr>
            <a:endParaRPr lang="en-US" altLang="zh-CN" sz="2000" b="1" dirty="0">
              <a:solidFill>
                <a:srgbClr val="000000"/>
              </a:solidFill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266700" indent="-266700" defTabSz="914400" latinLnBrk="1">
              <a:defRPr/>
            </a:pPr>
            <a:endParaRPr lang="en-US" altLang="zh-CN" sz="2000" b="1" dirty="0">
              <a:solidFill>
                <a:srgbClr val="000000"/>
              </a:solidFill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266700" indent="-266700" defTabSz="914400" latinLnBrk="1">
              <a:defRPr/>
            </a:pPr>
            <a:endParaRPr lang="en-US" altLang="zh-CN" sz="2000" b="1" dirty="0">
              <a:solidFill>
                <a:srgbClr val="000000"/>
              </a:solidFill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266700" indent="-266700" defTabSz="914400" latinLnBrk="1">
              <a:defRPr/>
            </a:pPr>
            <a:endParaRPr lang="en-US" altLang="zh-CN" sz="2000" b="1" dirty="0">
              <a:solidFill>
                <a:srgbClr val="000000"/>
              </a:solidFill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393700" indent="-28575" defTabSz="914400" latinLnBrk="1">
              <a:lnSpc>
                <a:spcPct val="150000"/>
              </a:lnSpc>
              <a:defRPr/>
            </a:pPr>
            <a:endParaRPr lang="zh-CN" altLang="en-US" sz="2000" b="1" dirty="0">
              <a:solidFill>
                <a:srgbClr val="000000"/>
              </a:solidFill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defTabSz="914400" latinLnBrk="1">
              <a:defRPr/>
            </a:pPr>
            <a:endParaRPr lang="en-US" altLang="zh-CN" sz="24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defTabSz="914400" latinLnBrk="1">
              <a:defRPr/>
            </a:pP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要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想根据上表绘制一幅对比三、四年级最喜爱不同节目的人数的统计图，应该绘制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   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统计图。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3938486" y="4035522"/>
            <a:ext cx="192097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4400"/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复式条形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pic>
        <p:nvPicPr>
          <p:cNvPr id="13" name="Picture 8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2338" y="1675110"/>
            <a:ext cx="4543425" cy="1836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1543</Words>
  <Application>WPS 演示</Application>
  <PresentationFormat>全屏显示(16:9)</PresentationFormat>
  <Paragraphs>276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4" baseType="lpstr">
      <vt:lpstr>Arial</vt:lpstr>
      <vt:lpstr>宋体</vt:lpstr>
      <vt:lpstr>Wingdings</vt:lpstr>
      <vt:lpstr>等线</vt:lpstr>
      <vt:lpstr>黑体</vt:lpstr>
      <vt:lpstr>Calibri</vt:lpstr>
      <vt:lpstr>等线</vt:lpstr>
      <vt:lpstr>楷体</vt:lpstr>
      <vt:lpstr>幼圆</vt:lpstr>
      <vt:lpstr>Calibri</vt:lpstr>
      <vt:lpstr>Times New Roman</vt:lpstr>
      <vt:lpstr>微软雅黑</vt:lpstr>
      <vt:lpstr>Times New Roman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lcj</dc:creator>
  <cp:lastModifiedBy>Administrator</cp:lastModifiedBy>
  <cp:revision>825</cp:revision>
  <dcterms:created xsi:type="dcterms:W3CDTF">2016-06-05T01:28:00Z</dcterms:created>
  <dcterms:modified xsi:type="dcterms:W3CDTF">2021-11-30T06:21:45Z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2052-11.1.0.11115</vt:lpwstr>
  </property>
  <property fmtid="{D5CDD505-2E9C-101B-9397-08002B2CF9AE}" pid="3" name="ICV">
    <vt:lpwstr>D247000558264D2D9982417651B7C53C</vt:lpwstr>
  </property>
</Properties>
</file>