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2" r:id="rId3"/>
  </p:sldMasterIdLst>
  <p:notesMasterIdLst>
    <p:notesMasterId r:id="rId14"/>
  </p:notesMasterIdLst>
  <p:sldIdLst>
    <p:sldId id="377" r:id="rId4"/>
    <p:sldId id="312" r:id="rId5"/>
    <p:sldId id="321" r:id="rId6"/>
    <p:sldId id="361" r:id="rId7"/>
    <p:sldId id="373" r:id="rId8"/>
    <p:sldId id="374" r:id="rId9"/>
    <p:sldId id="375" r:id="rId10"/>
    <p:sldId id="357" r:id="rId11"/>
    <p:sldId id="376" r:id="rId12"/>
    <p:sldId id="378" r:id="rId13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762"/>
    <a:srgbClr val="DF0048"/>
    <a:srgbClr val="8BB408"/>
    <a:srgbClr val="FF5E55"/>
    <a:srgbClr val="0000FF"/>
    <a:srgbClr val="D8D8D8"/>
    <a:srgbClr val="FAEF9B"/>
    <a:srgbClr val="AFADAE"/>
    <a:srgbClr val="385723"/>
    <a:srgbClr val="5B84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4660"/>
  </p:normalViewPr>
  <p:slideViewPr>
    <p:cSldViewPr snapToGrid="0">
      <p:cViewPr>
        <p:scale>
          <a:sx n="70" d="100"/>
          <a:sy n="70" d="100"/>
        </p:scale>
        <p:origin x="-672" y="-82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6" Type="http://schemas.openxmlformats.org/officeDocument/2006/relationships/theme" Target="../theme/theme1.xml"/><Relationship Id="rId55" Type="http://schemas.openxmlformats.org/officeDocument/2006/relationships/image" Target="../media/image2.png"/><Relationship Id="rId54" Type="http://schemas.openxmlformats.org/officeDocument/2006/relationships/image" Target="../media/image1.png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0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6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77.xml"/><Relationship Id="rId23" Type="http://schemas.openxmlformats.org/officeDocument/2006/relationships/slideLayout" Target="../slideLayouts/slideLayout76.xml"/><Relationship Id="rId22" Type="http://schemas.openxmlformats.org/officeDocument/2006/relationships/slideLayout" Target="../slideLayouts/slideLayout75.xml"/><Relationship Id="rId21" Type="http://schemas.openxmlformats.org/officeDocument/2006/relationships/slideLayout" Target="../slideLayouts/slideLayout74.xml"/><Relationship Id="rId20" Type="http://schemas.openxmlformats.org/officeDocument/2006/relationships/slideLayout" Target="../slideLayouts/slideLayout73.xml"/><Relationship Id="rId2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5720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87502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多边形的认识 我的拼图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  <p:sldLayoutId id="2147483727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3.xml"/><Relationship Id="rId4" Type="http://schemas.openxmlformats.org/officeDocument/2006/relationships/slide" Target="slide10.xml"/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8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slide" Target="slide8.xml"/><Relationship Id="rId4" Type="http://schemas.openxmlformats.org/officeDocument/2006/relationships/image" Target="../media/image8.png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slide" Target="slide8.xml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8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slide" Target="slide8.xml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8.xml"/><Relationship Id="rId2" Type="http://schemas.openxmlformats.org/officeDocument/2006/relationships/image" Target="../media/image17.jpe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slide" Target="slide8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8.xml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8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56111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67294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四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788024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4787584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98316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的拼图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19573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情境导入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拓展延伸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4857293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课外活动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多边形的认识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4859592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活动探究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337583" y="1543541"/>
            <a:ext cx="4567705" cy="253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你还能拼出什么美丽的图案呢？先想一想，试着和同伴们一起探究一下吧！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课外活动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4"/>
          <p:cNvSpPr>
            <a:spLocks noChangeArrowheads="1"/>
          </p:cNvSpPr>
          <p:nvPr/>
        </p:nvSpPr>
        <p:spPr bwMode="auto">
          <a:xfrm>
            <a:off x="880808" y="839888"/>
            <a:ext cx="8037203" cy="107721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，这些漂亮的图形都是怎样拼成的？快动手试试吧！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5" t="3057" r="9591" b="19609"/>
          <a:stretch>
            <a:fillRect/>
          </a:stretch>
        </p:blipFill>
        <p:spPr bwMode="auto">
          <a:xfrm>
            <a:off x="1586201" y="1997591"/>
            <a:ext cx="2254600" cy="2303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ss3.bdstatic.com/70cFv8Sh_Q1YnxGkpoWK1HF6hhy/it/u=3805213364,2178068825&amp;fm=27&amp;gp=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61" b="99348" l="3600" r="100000">
                        <a14:foregroundMark x1="9200" y1="25435" x2="93200" y2="26957"/>
                        <a14:foregroundMark x1="19600" y1="11304" x2="28200" y2="30870"/>
                        <a14:foregroundMark x1="20000" y1="11739" x2="12200" y2="26957"/>
                        <a14:foregroundMark x1="31400" y1="20217" x2="81800" y2="24565"/>
                        <a14:foregroundMark x1="51000" y1="14783" x2="83200" y2="22391"/>
                        <a14:foregroundMark x1="57800" y1="28478" x2="62600" y2="367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968" y="1300571"/>
            <a:ext cx="3426913" cy="315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ss3.bdstatic.com/70cFv8Sh_Q1YnxGkpoWK1HF6hhy/it/u=4064431311,1331362906&amp;fm=27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553" y="1538507"/>
            <a:ext cx="2255987" cy="225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820250" y="867578"/>
            <a:ext cx="763795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准备好材料和工具我们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剪一剪、拼一拼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AutoShape 27"/>
          <p:cNvSpPr>
            <a:spLocks noChangeArrowheads="1"/>
          </p:cNvSpPr>
          <p:nvPr/>
        </p:nvSpPr>
        <p:spPr bwMode="auto">
          <a:xfrm>
            <a:off x="7712759" y="2557109"/>
            <a:ext cx="893403" cy="473171"/>
          </a:xfrm>
          <a:prstGeom prst="wedgeRoundRectCallout">
            <a:avLst>
              <a:gd name="adj1" fmla="val -67987"/>
              <a:gd name="adj2" fmla="val 4788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AutoShape 27"/>
          <p:cNvSpPr>
            <a:spLocks noChangeArrowheads="1"/>
          </p:cNvSpPr>
          <p:nvPr/>
        </p:nvSpPr>
        <p:spPr bwMode="auto">
          <a:xfrm>
            <a:off x="485815" y="3240261"/>
            <a:ext cx="944600" cy="473171"/>
          </a:xfrm>
          <a:prstGeom prst="wedgeRoundRectCallout">
            <a:avLst>
              <a:gd name="adj1" fmla="val 80314"/>
              <a:gd name="adj2" fmla="val 1506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彩纸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AutoShape 27"/>
          <p:cNvSpPr>
            <a:spLocks noChangeArrowheads="1"/>
          </p:cNvSpPr>
          <p:nvPr/>
        </p:nvSpPr>
        <p:spPr bwMode="auto">
          <a:xfrm>
            <a:off x="3250287" y="3731237"/>
            <a:ext cx="995141" cy="473171"/>
          </a:xfrm>
          <a:prstGeom prst="wedgeRoundRectCallout">
            <a:avLst>
              <a:gd name="adj1" fmla="val 53966"/>
              <a:gd name="adj2" fmla="val -90209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胶水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99931" y="1658679"/>
            <a:ext cx="1362516" cy="136096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352331" y="1811079"/>
            <a:ext cx="1362516" cy="136096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504731" y="1963479"/>
            <a:ext cx="1362516" cy="136096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57131" y="2115879"/>
            <a:ext cx="1362516" cy="13609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 descr="https://ss0.bdstatic.com/70cFuHSh_Q1YnxGkpoWK1HF6hhy/it/u=29965664,2391376460&amp;fm=200&amp;gp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906" y="1545985"/>
            <a:ext cx="1228519" cy="198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活动探究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8" grpId="0" animBg="1"/>
      <p:bldP spid="2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65366" y="3362965"/>
            <a:ext cx="4837442" cy="1252674"/>
            <a:chOff x="3592919" y="1580592"/>
            <a:chExt cx="4837442" cy="1252674"/>
          </a:xfrm>
        </p:grpSpPr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592919" y="1580592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AutoShape 27"/>
            <p:cNvSpPr>
              <a:spLocks noChangeArrowheads="1"/>
            </p:cNvSpPr>
            <p:nvPr/>
          </p:nvSpPr>
          <p:spPr bwMode="auto">
            <a:xfrm>
              <a:off x="4953514" y="2030737"/>
              <a:ext cx="3476847" cy="483015"/>
            </a:xfrm>
            <a:prstGeom prst="wedgeRoundRectCallout">
              <a:avLst>
                <a:gd name="adj1" fmla="val -65396"/>
                <a:gd name="adj2" fmla="val -16550"/>
                <a:gd name="adj3" fmla="val 16667"/>
              </a:avLst>
            </a:prstGeom>
            <a:noFill/>
            <a:ln w="19050">
              <a:solidFill>
                <a:srgbClr val="00B0F0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我们来拼一个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机器人。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TextBox 12"/>
          <p:cNvSpPr txBox="1">
            <a:spLocks noChangeArrowheads="1"/>
          </p:cNvSpPr>
          <p:nvPr/>
        </p:nvSpPr>
        <p:spPr bwMode="auto">
          <a:xfrm>
            <a:off x="352171" y="355946"/>
            <a:ext cx="789092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准备好材料和工具我们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剪一剪、拼一拼。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 descr="https://ss1.bdstatic.com/70cFvXSh_Q1YnxGkpoWK1HF6hhy/it/u=1810709369,1013000150&amp;fm=200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9" t="332" r="11124" b="5566"/>
          <a:stretch>
            <a:fillRect/>
          </a:stretch>
        </p:blipFill>
        <p:spPr bwMode="auto">
          <a:xfrm>
            <a:off x="1635086" y="864784"/>
            <a:ext cx="1850422" cy="224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/>
        </p:nvSpPr>
        <p:spPr>
          <a:xfrm>
            <a:off x="5408685" y="921448"/>
            <a:ext cx="797442" cy="76554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96034" y="1697624"/>
            <a:ext cx="1224000" cy="1224000"/>
          </a:xfrm>
          <a:prstGeom prst="rect">
            <a:avLst/>
          </a:prstGeom>
          <a:solidFill>
            <a:srgbClr val="FF5E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0800000">
            <a:off x="4145001" y="1698382"/>
            <a:ext cx="1040400" cy="637200"/>
          </a:xfrm>
          <a:prstGeom prst="rtTriangle">
            <a:avLst/>
          </a:prstGeom>
          <a:solidFill>
            <a:srgbClr val="8BB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V="1">
            <a:off x="6429410" y="1697625"/>
            <a:ext cx="1041991" cy="638706"/>
          </a:xfrm>
          <a:prstGeom prst="rtTriangle">
            <a:avLst/>
          </a:prstGeom>
          <a:solidFill>
            <a:srgbClr val="8BB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55522" y="2920374"/>
            <a:ext cx="329626" cy="7761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933208" y="2925684"/>
            <a:ext cx="329626" cy="7761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16929" y="2963481"/>
            <a:ext cx="5121090" cy="1252674"/>
            <a:chOff x="983057" y="2006028"/>
            <a:chExt cx="5121090" cy="1252674"/>
          </a:xfrm>
        </p:grpSpPr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83057" y="2006028"/>
              <a:ext cx="94479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AutoShape 27"/>
            <p:cNvSpPr>
              <a:spLocks noChangeArrowheads="1"/>
            </p:cNvSpPr>
            <p:nvPr/>
          </p:nvSpPr>
          <p:spPr bwMode="auto">
            <a:xfrm flipH="1">
              <a:off x="2288147" y="2294411"/>
              <a:ext cx="3816000" cy="540000"/>
            </a:xfrm>
            <a:prstGeom prst="wedgeRoundRectCallout">
              <a:avLst>
                <a:gd name="adj1" fmla="val 59322"/>
                <a:gd name="adj2" fmla="val 11796"/>
                <a:gd name="adj3" fmla="val 16667"/>
              </a:avLst>
            </a:prstGeom>
            <a:noFill/>
            <a:ln w="19050">
              <a:solidFill>
                <a:srgbClr val="00B0F0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我们来拼一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个一条鱼。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TextBox 12"/>
          <p:cNvSpPr txBox="1">
            <a:spLocks noChangeArrowheads="1"/>
          </p:cNvSpPr>
          <p:nvPr/>
        </p:nvSpPr>
        <p:spPr bwMode="auto">
          <a:xfrm>
            <a:off x="348099" y="325852"/>
            <a:ext cx="8017391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准备好材料和工具我们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剪一剪、拼一拼。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 descr="https://ss1.bdstatic.com/70cFvXSh_Q1YnxGkpoWK1HF6hhy/it/u=1607693851,182975982&amp;fm=200&amp;gp=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80400" y1="47411" x2="99400" y2="16076"/>
                        <a14:foregroundMark x1="83800" y1="58311" x2="97800" y2="39237"/>
                        <a14:foregroundMark x1="74200" y1="68937" x2="99400" y2="501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02919" y="1230735"/>
            <a:ext cx="2222206" cy="1684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直角三角形 5"/>
          <p:cNvSpPr/>
          <p:nvPr/>
        </p:nvSpPr>
        <p:spPr>
          <a:xfrm rot="10800000">
            <a:off x="4454601" y="2063004"/>
            <a:ext cx="1573619" cy="718517"/>
          </a:xfrm>
          <a:prstGeom prst="rt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rot="10800000" flipV="1">
            <a:off x="4454600" y="1284267"/>
            <a:ext cx="1573619" cy="778737"/>
          </a:xfrm>
          <a:prstGeom prst="rtTriangle">
            <a:avLst/>
          </a:prstGeom>
          <a:solidFill>
            <a:srgbClr val="FF5E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 flipH="1">
            <a:off x="6028220" y="2196281"/>
            <a:ext cx="941316" cy="359258"/>
          </a:xfrm>
          <a:prstGeom prst="rtTriangle">
            <a:avLst/>
          </a:prstGeom>
          <a:solidFill>
            <a:srgbClr val="8BB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rot="10800000" flipH="1" flipV="1">
            <a:off x="6028220" y="1601390"/>
            <a:ext cx="941316" cy="3600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6930884" y="1876679"/>
            <a:ext cx="396280" cy="366071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6200000">
            <a:off x="6930884" y="1617119"/>
            <a:ext cx="396280" cy="366071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6200000">
            <a:off x="6954432" y="2169936"/>
            <a:ext cx="396280" cy="366071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1" grpId="0" animBg="1"/>
      <p:bldP spid="24" grpId="0" animBg="1"/>
      <p:bldP spid="7" grpId="0" animBg="1"/>
      <p:bldP spid="25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97991" y="872992"/>
            <a:ext cx="4693471" cy="1252674"/>
            <a:chOff x="797991" y="872992"/>
            <a:chExt cx="4693471" cy="1252674"/>
          </a:xfrm>
        </p:grpSpPr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97991" y="872992"/>
              <a:ext cx="94479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AutoShape 27"/>
            <p:cNvSpPr>
              <a:spLocks noChangeArrowheads="1"/>
            </p:cNvSpPr>
            <p:nvPr/>
          </p:nvSpPr>
          <p:spPr bwMode="auto">
            <a:xfrm flipH="1">
              <a:off x="1845616" y="1042521"/>
              <a:ext cx="3645846" cy="483015"/>
            </a:xfrm>
            <a:prstGeom prst="wedgeRoundRectCallout">
              <a:avLst>
                <a:gd name="adj1" fmla="val 55749"/>
                <a:gd name="adj2" fmla="val 26270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我们来拼一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个一小房子。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TextBox 12"/>
          <p:cNvSpPr txBox="1">
            <a:spLocks noChangeArrowheads="1"/>
          </p:cNvSpPr>
          <p:nvPr/>
        </p:nvSpPr>
        <p:spPr bwMode="auto">
          <a:xfrm>
            <a:off x="340552" y="333072"/>
            <a:ext cx="749430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准备好材料和工具我们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剪一剪、拼一拼。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4823621" y="2258167"/>
            <a:ext cx="1455658" cy="486611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91338">
            <a:off x="7403818" y="2820873"/>
            <a:ext cx="396280" cy="366071"/>
          </a:xfrm>
          <a:prstGeom prst="triangle">
            <a:avLst>
              <a:gd name="adj" fmla="val 54808"/>
            </a:avLst>
          </a:prstGeom>
          <a:solidFill>
            <a:srgbClr val="00B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6773140" y="2479564"/>
            <a:ext cx="396280" cy="748653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 descr="https://ss1.bdstatic.com/70cFvXSh_Q1YnxGkpoWK1HF6hhy/it/u=1351506984,3275166143&amp;fm=27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890" y="2106923"/>
            <a:ext cx="2944677" cy="203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036272" y="2744778"/>
            <a:ext cx="1020726" cy="993325"/>
          </a:xfrm>
          <a:prstGeom prst="rect">
            <a:avLst/>
          </a:prstGeom>
          <a:solidFill>
            <a:srgbClr val="DF00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06393" y="2879053"/>
            <a:ext cx="180754" cy="2415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699035" y="2877191"/>
            <a:ext cx="180754" cy="2415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217026" y="3211817"/>
            <a:ext cx="180754" cy="2415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699035" y="3211816"/>
            <a:ext cx="180754" cy="2415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461073" y="3509385"/>
            <a:ext cx="180754" cy="2415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2232" y="3211817"/>
            <a:ext cx="123594" cy="511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518276" y="3197683"/>
            <a:ext cx="123594" cy="511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5" grpId="0" animBg="1"/>
      <p:bldP spid="27" grpId="0" animBg="1"/>
      <p:bldP spid="2" grpId="0" animBg="1"/>
      <p:bldP spid="3" grpId="0" animBg="1"/>
      <p:bldP spid="22" grpId="0" animBg="1"/>
      <p:bldP spid="30" grpId="0" animBg="1"/>
      <p:bldP spid="31" grpId="0" animBg="1"/>
      <p:bldP spid="32" grpId="0" animBg="1"/>
      <p:bldP spid="4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51577" y="859198"/>
            <a:ext cx="7727583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准备一张七巧板看看能拼出什么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 descr="https://ss2.bdstatic.com/70cFvnSh_Q1YnxGkpoWK1HF6hhy/it/u=1065165765,2985799859&amp;fm=27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494" y="1471945"/>
            <a:ext cx="2736554" cy="2736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ss1.bdstatic.com/70cFuXSh_Q1YnxGkpoWK1HF6hhy/it/u=782863663,2642012212&amp;fm=27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826" y="1757588"/>
            <a:ext cx="3013144" cy="1934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47989" y="347796"/>
            <a:ext cx="7290927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准备一张七巧板看看能拼出什么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4" name="Picture 6" descr="https://timgsa.baidu.com/timg?image&amp;quality=80&amp;size=b9999_10000&amp;sec=1534061271025&amp;di=751ceeb9bda425085c5faa6aa10e6793&amp;imgtype=0&amp;src=http%3A%2F%2Fm.360buyimg.com%2Fn12%2Fg15%2FM06%2F1D%2F0D%2FrBEhWVKyWHoIAAAAAAFQL6SpBf0AAG9GAAyciYAAVBH748.jpg%2521q7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435" y="1504676"/>
            <a:ext cx="1773327" cy="1773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4589695" y="2565515"/>
            <a:ext cx="1041211" cy="473171"/>
          </a:xfrm>
          <a:prstGeom prst="wedgeRoundRectCallout">
            <a:avLst>
              <a:gd name="adj1" fmla="val 80314"/>
              <a:gd name="adj2" fmla="val 1506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鸽子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892" y="1382487"/>
            <a:ext cx="2254393" cy="1782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1039217" y="2546547"/>
            <a:ext cx="1041211" cy="473171"/>
          </a:xfrm>
          <a:prstGeom prst="wedgeRoundRectCallout">
            <a:avLst>
              <a:gd name="adj1" fmla="val 80314"/>
              <a:gd name="adj2" fmla="val 1506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狐狸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s://ss0.bdstatic.com/70cFuHSh_Q1YnxGkpoWK1HF6hhy/it/u=1645459911,875275729&amp;fm=27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459" y="995319"/>
            <a:ext cx="2677485" cy="2677485"/>
          </a:xfrm>
          <a:prstGeom prst="rect">
            <a:avLst/>
          </a:prstGeom>
          <a:noFill/>
        </p:spPr>
      </p:pic>
      <p:pic>
        <p:nvPicPr>
          <p:cNvPr id="9220" name="Picture 4" descr="https://ss1.bdstatic.com/70cFvXSh_Q1YnxGkpoWK1HF6hhy/it/u=471005372,659665385&amp;fm=27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15" y="1444735"/>
            <a:ext cx="2023840" cy="2023840"/>
          </a:xfrm>
          <a:prstGeom prst="rect">
            <a:avLst/>
          </a:prstGeom>
          <a:noFill/>
        </p:spPr>
      </p:pic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39959" y="333159"/>
            <a:ext cx="7056065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准备一张七巧板看看能拼出什么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4339317" y="2609059"/>
            <a:ext cx="1041211" cy="473171"/>
          </a:xfrm>
          <a:prstGeom prst="wedgeRoundRectCallout">
            <a:avLst>
              <a:gd name="adj1" fmla="val 80314"/>
              <a:gd name="adj2" fmla="val 1506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930357" y="2590091"/>
            <a:ext cx="1041211" cy="473171"/>
          </a:xfrm>
          <a:prstGeom prst="wedgeRoundRectCallout">
            <a:avLst>
              <a:gd name="adj1" fmla="val 80314"/>
              <a:gd name="adj2" fmla="val 1506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农夫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</Words>
  <Application>WPS 演示</Application>
  <PresentationFormat>全屏显示(16:9)</PresentationFormat>
  <Paragraphs>83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等线</vt:lpstr>
      <vt:lpstr>黑体</vt:lpstr>
      <vt:lpstr>Calibri</vt:lpstr>
      <vt:lpstr>等线</vt:lpstr>
      <vt:lpstr>楷体</vt:lpstr>
      <vt:lpstr>幼圆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慢慢来</cp:lastModifiedBy>
  <cp:revision>941</cp:revision>
  <dcterms:created xsi:type="dcterms:W3CDTF">2016-06-05T01:28:00Z</dcterms:created>
  <dcterms:modified xsi:type="dcterms:W3CDTF">2021-02-25T01:02:09Z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