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78" r:id="rId3"/>
    <p:sldId id="312" r:id="rId4"/>
    <p:sldId id="321" r:id="rId5"/>
    <p:sldId id="367" r:id="rId6"/>
    <p:sldId id="368" r:id="rId7"/>
    <p:sldId id="364" r:id="rId8"/>
    <p:sldId id="365" r:id="rId9"/>
    <p:sldId id="366" r:id="rId10"/>
    <p:sldId id="372" r:id="rId11"/>
    <p:sldId id="355" r:id="rId12"/>
    <p:sldId id="359" r:id="rId13"/>
    <p:sldId id="358" r:id="rId14"/>
    <p:sldId id="369" r:id="rId15"/>
    <p:sldId id="370" r:id="rId16"/>
    <p:sldId id="371" r:id="rId17"/>
    <p:sldId id="373" r:id="rId18"/>
    <p:sldId id="377" r:id="rId19"/>
    <p:sldId id="375" r:id="rId20"/>
    <p:sldId id="376" r:id="rId21"/>
    <p:sldId id="379" r:id="rId2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B762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9" Type="http://schemas.openxmlformats.org/officeDocument/2006/relationships/theme" Target="../theme/theme1.xml"/><Relationship Id="rId48" Type="http://schemas.openxmlformats.org/officeDocument/2006/relationships/image" Target="../media/image2.png"/><Relationship Id="rId47" Type="http://schemas.openxmlformats.org/officeDocument/2006/relationships/image" Target="../media/image1.png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整理与评价 观察物体、多边形的认识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20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13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3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3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3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1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1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1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7940" y="1435155"/>
            <a:ext cx="863762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观察物体、多边形的认识</a:t>
            </a:r>
            <a:endParaRPr lang="zh-CN" altLang="en-US" sz="60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618897" y="485169"/>
            <a:ext cx="8448903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下面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的图片是在空中看到的明珠花园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区。淘气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在“东、南、西”三个门各拍了一张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照片。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认真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观察，下面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张照片分别是在哪个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门拍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defRPr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defRPr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defRPr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177800" defTabSz="914400" latinLnBrk="1"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．东门　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．南门　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．西门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575896" y="4316161"/>
            <a:ext cx="935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508" y="1743348"/>
            <a:ext cx="4852766" cy="1639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" name="组合 1"/>
          <p:cNvGrpSpPr/>
          <p:nvPr/>
        </p:nvGrpSpPr>
        <p:grpSpPr bwMode="auto">
          <a:xfrm>
            <a:off x="1277476" y="3444100"/>
            <a:ext cx="6708775" cy="1344612"/>
            <a:chOff x="1319252" y="4377804"/>
            <a:chExt cx="6708736" cy="1344644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97"/>
            <a:stretch>
              <a:fillRect/>
            </a:stretch>
          </p:blipFill>
          <p:spPr bwMode="auto">
            <a:xfrm>
              <a:off x="1319252" y="4581129"/>
              <a:ext cx="3261804" cy="1121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908"/>
            <a:stretch>
              <a:fillRect/>
            </a:stretch>
          </p:blipFill>
          <p:spPr bwMode="auto">
            <a:xfrm>
              <a:off x="4766184" y="4377804"/>
              <a:ext cx="3261804" cy="1344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343772" y="4318527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918220" y="4348060"/>
            <a:ext cx="935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"/>
          <p:cNvGrpSpPr/>
          <p:nvPr/>
        </p:nvGrpSpPr>
        <p:grpSpPr bwMode="auto">
          <a:xfrm>
            <a:off x="822546" y="2700838"/>
            <a:ext cx="7902575" cy="1809750"/>
            <a:chOff x="899592" y="3779489"/>
            <a:chExt cx="7901981" cy="1809751"/>
          </a:xfrm>
        </p:grpSpPr>
        <p:pic>
          <p:nvPicPr>
            <p:cNvPr id="20" name="Picture 5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864" b="32224"/>
            <a:stretch>
              <a:fillRect/>
            </a:stretch>
          </p:blipFill>
          <p:spPr bwMode="auto">
            <a:xfrm>
              <a:off x="899592" y="3779489"/>
              <a:ext cx="4089749" cy="1809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5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776"/>
            <a:stretch>
              <a:fillRect/>
            </a:stretch>
          </p:blipFill>
          <p:spPr bwMode="auto">
            <a:xfrm>
              <a:off x="4711824" y="3945756"/>
              <a:ext cx="4089749" cy="1579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95571" y="4004506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前面　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334855" y="259314"/>
            <a:ext cx="871117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图，桌上放着一摞书和一个茶杯，下面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这五幅图分别是从什么方向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看到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？填在括号里。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" name="Picture 5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34"/>
          <a:stretch>
            <a:fillRect/>
          </a:stretch>
        </p:blipFill>
        <p:spPr bwMode="auto">
          <a:xfrm>
            <a:off x="2565408" y="1405441"/>
            <a:ext cx="4089400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262408" y="4004506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上面　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653058" y="4004506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左面　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121496" y="4004506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后面　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086821" y="3996569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右面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14449" y="282653"/>
            <a:ext cx="83832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下面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是由方便面桶搭成的物体从前面、左面和上面看到的图形，算一算一共有几桶方便面。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786188" y="3565934"/>
            <a:ext cx="138452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625475" marR="0" lvl="0" indent="-625475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桶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1"/>
          <p:cNvGrpSpPr/>
          <p:nvPr/>
        </p:nvGrpSpPr>
        <p:grpSpPr bwMode="auto">
          <a:xfrm>
            <a:off x="1095175" y="1322968"/>
            <a:ext cx="6941879" cy="2188536"/>
            <a:chOff x="740892" y="2533624"/>
            <a:chExt cx="8016552" cy="2839592"/>
          </a:xfrm>
        </p:grpSpPr>
        <p:pic>
          <p:nvPicPr>
            <p:cNvPr id="35" name="Picture 10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562"/>
            <a:stretch>
              <a:fillRect/>
            </a:stretch>
          </p:blipFill>
          <p:spPr bwMode="auto">
            <a:xfrm>
              <a:off x="740892" y="3562672"/>
              <a:ext cx="5328592" cy="1810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10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716" r="51974"/>
            <a:stretch>
              <a:fillRect/>
            </a:stretch>
          </p:blipFill>
          <p:spPr bwMode="auto">
            <a:xfrm>
              <a:off x="6198394" y="2533624"/>
              <a:ext cx="2559050" cy="2767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36"/>
          <p:cNvSpPr txBox="1">
            <a:spLocks noChangeArrowheads="1"/>
          </p:cNvSpPr>
          <p:nvPr/>
        </p:nvSpPr>
        <p:spPr bwMode="auto">
          <a:xfrm>
            <a:off x="326761" y="335095"/>
            <a:ext cx="7641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2730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小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丽从家去学校走那条路最近？为什么？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08035" y="3578595"/>
            <a:ext cx="762960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小丽从家去学校走中间这条路最近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0"/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因为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三角形的任意两边之和大于第三条边。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774" y="875094"/>
            <a:ext cx="4550988" cy="261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372820" y="300711"/>
            <a:ext cx="7848600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44500" indent="-444500" latinLnBrk="1"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选择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latinLnBrk="1">
              <a:defRPr/>
            </a:pP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latinLnBrk="1"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等边三角形中有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个角相等。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latinLnBrk="1">
              <a:tabLst>
                <a:tab pos="2247900" algn="l"/>
                <a:tab pos="4038600" algn="l"/>
                <a:tab pos="57404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	B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	C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	D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．无法确定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latinLnBrk="1">
              <a:tabLst>
                <a:tab pos="2247900" algn="l"/>
                <a:tab pos="4038600" algn="l"/>
                <a:tab pos="57404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三条边的长度都是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 cm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的三角形是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latinLnBrk="1">
              <a:tabLst>
                <a:tab pos="2247900" algn="l"/>
                <a:tab pos="4038600" algn="l"/>
                <a:tab pos="57404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．锐角三角形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B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．直角三角形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latinLnBrk="1">
              <a:tabLst>
                <a:tab pos="2247900" algn="l"/>
                <a:tab pos="4038600" algn="l"/>
                <a:tab pos="57404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．钝角三角形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D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．无法确定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latinLnBrk="1">
              <a:tabLst>
                <a:tab pos="2247900" algn="l"/>
                <a:tab pos="4038600" algn="l"/>
                <a:tab pos="57404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一个直角三角形的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最长。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latinLnBrk="1">
              <a:tabLst>
                <a:tab pos="2247900" algn="l"/>
                <a:tab pos="4038600" algn="l"/>
                <a:tab pos="57404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．直角边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B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．斜边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C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．高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D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．无法确定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latinLnBrk="1">
              <a:tabLst>
                <a:tab pos="2247900" algn="l"/>
                <a:tab pos="4038600" algn="l"/>
                <a:tab pos="57404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等腰三角形一定是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三角形。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latinLnBrk="1">
              <a:tabLst>
                <a:tab pos="2247900" algn="l"/>
                <a:tab pos="4038600" algn="l"/>
                <a:tab pos="57404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．锐角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B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．钝角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C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．直角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D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．无法确定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367425" y="1145024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5802201" y="1871368"/>
            <a:ext cx="936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659063" y="2975507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660650" y="3712015"/>
            <a:ext cx="935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6"/>
          <p:cNvSpPr txBox="1">
            <a:spLocks noChangeArrowheads="1"/>
          </p:cNvSpPr>
          <p:nvPr/>
        </p:nvSpPr>
        <p:spPr bwMode="auto">
          <a:xfrm>
            <a:off x="280281" y="340065"/>
            <a:ext cx="7148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求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下列三角形中未知角的度数。</a:t>
            </a:r>
            <a:endParaRPr lang="en-US" altLang="zh-TW" sz="32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09" y="906200"/>
            <a:ext cx="8808211" cy="167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746963" y="3694689"/>
            <a:ext cx="585628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42°=70°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 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787391" y="2668849"/>
            <a:ext cx="585628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48°=130°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48°=82°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766694" y="3154906"/>
            <a:ext cx="585628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40°=90°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  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99"/>
          <p:cNvSpPr txBox="1">
            <a:spLocks noChangeArrowheads="1"/>
          </p:cNvSpPr>
          <p:nvPr/>
        </p:nvSpPr>
        <p:spPr bwMode="auto">
          <a:xfrm>
            <a:off x="380994" y="527106"/>
            <a:ext cx="8523514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把一个长方形框架拉成一个平行四边形，这个平行四边形的周长比原长方形的周长</a:t>
            </a:r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（     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）。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A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、大     </a:t>
            </a:r>
            <a:endParaRPr lang="en-US" altLang="zh-CN" sz="28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B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、小     </a:t>
            </a:r>
            <a:endParaRPr lang="en-US" altLang="zh-CN" sz="28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C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、一样大     </a:t>
            </a:r>
            <a:endParaRPr lang="en-US" altLang="zh-CN" sz="28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D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、无法比较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" name="文本框 19"/>
          <p:cNvSpPr txBox="1">
            <a:spLocks noChangeArrowheads="1"/>
          </p:cNvSpPr>
          <p:nvPr/>
        </p:nvSpPr>
        <p:spPr bwMode="auto">
          <a:xfrm>
            <a:off x="7497469" y="932622"/>
            <a:ext cx="571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84856" y="350249"/>
            <a:ext cx="8273917" cy="38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下面平行四边形的底及与它相对应的高的长度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622300" indent="-622300" defTabSz="914400" latinLnBrk="1">
              <a:lnSpc>
                <a:spcPct val="150000"/>
              </a:lnSpc>
              <a:defRPr/>
            </a:pP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622300" indent="-622300" defTabSz="914400" latinLnBrk="1">
              <a:lnSpc>
                <a:spcPct val="150000"/>
              </a:lnSpc>
              <a:defRPr/>
            </a:pP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622300" indent="-6223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622300" indent="-6223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  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622300" indent="-6223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836375" y="2916192"/>
            <a:ext cx="16233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 cm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936" y="1230077"/>
            <a:ext cx="7094034" cy="17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261176" y="2916192"/>
            <a:ext cx="1625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 cm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342168" y="2933654"/>
            <a:ext cx="1625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 cm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836375" y="3492454"/>
            <a:ext cx="16233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 cm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261176" y="3492454"/>
            <a:ext cx="1625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 cm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415194" y="3494042"/>
            <a:ext cx="162337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 cm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201" y="3102093"/>
            <a:ext cx="4307369" cy="121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47"/>
          <a:stretch>
            <a:fillRect/>
          </a:stretch>
        </p:blipFill>
        <p:spPr bwMode="auto">
          <a:xfrm>
            <a:off x="874525" y="1331227"/>
            <a:ext cx="4443043" cy="138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66140" y="268674"/>
            <a:ext cx="797911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下列梯形的高的画法，对的画“√”，不对的画“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94906" y="2308261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53" r="46942"/>
          <a:stretch>
            <a:fillRect/>
          </a:stretch>
        </p:blipFill>
        <p:spPr bwMode="auto">
          <a:xfrm>
            <a:off x="5474935" y="1265363"/>
            <a:ext cx="2408444" cy="151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10" t="44553"/>
          <a:stretch>
            <a:fillRect/>
          </a:stretch>
        </p:blipFill>
        <p:spPr bwMode="auto">
          <a:xfrm>
            <a:off x="1157708" y="2714207"/>
            <a:ext cx="1938338" cy="161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315627" y="2253832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679157" y="2341919"/>
            <a:ext cx="936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890599" y="3911039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337398" y="3850332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929651" y="3861657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391882" y="223958"/>
            <a:ext cx="8344781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latinLnBrk="1">
              <a:lnSpc>
                <a:spcPct val="150000"/>
              </a:lnSpc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动手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拼一拼，填一填</a:t>
            </a:r>
            <a:r>
              <a:rPr lang="zh-CN" altLang="en-US" sz="32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33400" indent="-5334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两个完全一样的三角形一定可以拼成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　 　　　　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33400" indent="-5334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两个完全一样的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三角形可以拼成一个长方形。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5600" indent="-3556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两个完全一样的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　　   　　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三角形可以拼成一个正方形。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33400" indent="-5334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两个完全一样的梯形可以拼成一个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　             　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801017" y="1091645"/>
            <a:ext cx="2223904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平行四边形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065754" y="1637745"/>
            <a:ext cx="222390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直角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124945" y="2192235"/>
            <a:ext cx="2223904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等腰直角　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459249" y="2730384"/>
            <a:ext cx="2223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平行四边形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51" y="2538947"/>
            <a:ext cx="1290638" cy="152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035" y="2659721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8" name="组合 4"/>
          <p:cNvGrpSpPr/>
          <p:nvPr/>
        </p:nvGrpSpPr>
        <p:grpSpPr bwMode="auto">
          <a:xfrm>
            <a:off x="5189995" y="1248236"/>
            <a:ext cx="4182753" cy="1362890"/>
            <a:chOff x="2366021" y="1091503"/>
            <a:chExt cx="3811905" cy="1129221"/>
          </a:xfrm>
          <a:noFill/>
        </p:grpSpPr>
        <p:sp>
          <p:nvSpPr>
            <p:cNvPr id="70" name="云形标注 82"/>
            <p:cNvSpPr>
              <a:spLocks noChangeArrowheads="1"/>
            </p:cNvSpPr>
            <p:nvPr/>
          </p:nvSpPr>
          <p:spPr bwMode="auto">
            <a:xfrm>
              <a:off x="2366021" y="1091503"/>
              <a:ext cx="2965708" cy="1129221"/>
            </a:xfrm>
            <a:prstGeom prst="cloudCallout">
              <a:avLst>
                <a:gd name="adj1" fmla="val 55379"/>
                <a:gd name="adj2" fmla="val 87202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矩形 4"/>
            <p:cNvSpPr>
              <a:spLocks noChangeArrowheads="1"/>
            </p:cNvSpPr>
            <p:nvPr/>
          </p:nvSpPr>
          <p:spPr bwMode="auto">
            <a:xfrm>
              <a:off x="2735376" y="1168266"/>
              <a:ext cx="3442550" cy="9945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你还知道多边形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认识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要重点记住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什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么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4"/>
          <p:cNvGrpSpPr/>
          <p:nvPr/>
        </p:nvGrpSpPr>
        <p:grpSpPr bwMode="auto">
          <a:xfrm>
            <a:off x="1684282" y="1093436"/>
            <a:ext cx="3238841" cy="1144604"/>
            <a:chOff x="2366021" y="1091504"/>
            <a:chExt cx="3026746" cy="948361"/>
          </a:xfrm>
          <a:noFill/>
        </p:grpSpPr>
        <p:sp>
          <p:nvSpPr>
            <p:cNvPr id="80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948361"/>
            </a:xfrm>
            <a:prstGeom prst="cloudCallout">
              <a:avLst>
                <a:gd name="adj1" fmla="val -51943"/>
                <a:gd name="adj2" fmla="val 67129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矩形 4"/>
            <p:cNvSpPr>
              <a:spLocks noChangeArrowheads="1"/>
            </p:cNvSpPr>
            <p:nvPr/>
          </p:nvSpPr>
          <p:spPr bwMode="auto">
            <a:xfrm>
              <a:off x="2541768" y="1221179"/>
              <a:ext cx="2850999" cy="6885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你知道观察物体要掌握哪些知识点吗？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61" y="2611126"/>
            <a:ext cx="6503444" cy="192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133600" y="1325101"/>
            <a:ext cx="5030768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104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页“整理与评价”第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901473" y="581512"/>
            <a:ext cx="269616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观察物体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6"/>
          <p:cNvSpPr txBox="1">
            <a:spLocks noChangeArrowheads="1"/>
          </p:cNvSpPr>
          <p:nvPr/>
        </p:nvSpPr>
        <p:spPr bwMode="auto">
          <a:xfrm>
            <a:off x="841539" y="1237042"/>
            <a:ext cx="7164387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indent="6286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观察物体并不难，眼睛平视物表面。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形状位置记心间，平面图形脑中现。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5" name="Text Box 16"/>
          <p:cNvSpPr txBox="1">
            <a:spLocks noChangeArrowheads="1"/>
          </p:cNvSpPr>
          <p:nvPr/>
        </p:nvSpPr>
        <p:spPr bwMode="auto">
          <a:xfrm>
            <a:off x="993942" y="2838892"/>
            <a:ext cx="716738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indent="6286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同一立体从不同的方向观察，看到的图形可能相同，也可能不同；不同立体从同一方向观察，看到的图形可能相同，也可能不同。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996076" y="398476"/>
            <a:ext cx="4177611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多边形的认识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1443820" y="1616487"/>
            <a:ext cx="6288040" cy="193033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三角形的概念：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en-US" altLang="zh-CN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条不在同一直线上的线段，首尾依次相接组成的图形称为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5"/>
          <p:cNvSpPr txBox="1">
            <a:spLocks noChangeArrowheads="1"/>
          </p:cNvSpPr>
          <p:nvPr/>
        </p:nvSpPr>
        <p:spPr bwMode="auto">
          <a:xfrm>
            <a:off x="1072873" y="1755843"/>
            <a:ext cx="28568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三角形按角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72"/>
          <p:cNvSpPr txBox="1">
            <a:spLocks noChangeArrowheads="1"/>
          </p:cNvSpPr>
          <p:nvPr/>
        </p:nvSpPr>
        <p:spPr bwMode="auto">
          <a:xfrm>
            <a:off x="3511956" y="1755843"/>
            <a:ext cx="45781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07474"/>
              </a:buClr>
              <a:buSzPct val="80000"/>
              <a:buFont typeface="Wingdings" panose="05000000000000000000" pitchFamily="2" charset="2"/>
              <a:buNone/>
            </a:pPr>
            <a:r>
              <a:rPr kumimoji="1"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</a:t>
            </a:r>
            <a:r>
              <a:rPr kumimoji="1"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1"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直角、钝角三角形</a:t>
            </a:r>
            <a:endParaRPr kumimoji="1"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1064594" y="2410827"/>
            <a:ext cx="288692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三角形按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边分：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72"/>
          <p:cNvSpPr txBox="1">
            <a:spLocks noChangeArrowheads="1"/>
          </p:cNvSpPr>
          <p:nvPr/>
        </p:nvSpPr>
        <p:spPr bwMode="auto">
          <a:xfrm>
            <a:off x="3455368" y="2410827"/>
            <a:ext cx="49965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ED7D31"/>
              </a:buClr>
              <a:buSzPct val="80000"/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等腰、等边、不</a:t>
            </a:r>
            <a:r>
              <a:rPr kumimoji="1"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endParaRPr kumimoji="1"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2713535" y="401993"/>
            <a:ext cx="357139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多边形的认识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29943" y="1294698"/>
            <a:ext cx="64799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．三角形的内角和：三角形的三个内角的和叫做三角形的内角和。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．直角三角形中两个锐角的和是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90°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。一个三角形至少有两个锐角。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713535" y="401993"/>
            <a:ext cx="357139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多边形的认识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70704" y="1349128"/>
            <a:ext cx="74983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两组对边分别平行的四边形叫做平行四边形。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从平行四边形的一条边上的任意一点向对边引一条垂线，这一点和垂足之间的线段叫做平行四边形的高。这条对边叫做平行四边形的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底。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713535" y="401993"/>
            <a:ext cx="357139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多边形的认识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1214576" y="1579835"/>
            <a:ext cx="704141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9750" indent="-539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．只有一组对边平行的四边形叫做梯形，等腰梯形和直角梯形都是特殊的梯形。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．梯形有无数条高，这些高都相等。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713535" y="401993"/>
            <a:ext cx="357139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多边形的认识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2818597" y="398476"/>
            <a:ext cx="3905468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组合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图形、拼图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772883" y="1355031"/>
            <a:ext cx="779539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9750" indent="-539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组合图形：多边形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可以截取为基础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图形，要知道如何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截取多边形，截取后各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部分的名称。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拼图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：多边形图形可以随意进行组合，组成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漂亮的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拼图，要学会组合拼接。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1620</Words>
  <Application>WPS 演示</Application>
  <PresentationFormat>全屏显示(16:9)</PresentationFormat>
  <Paragraphs>233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等线</vt:lpstr>
      <vt:lpstr>黑体</vt:lpstr>
      <vt:lpstr>等线</vt:lpstr>
      <vt:lpstr>楷体</vt:lpstr>
      <vt:lpstr>幼圆</vt:lpstr>
      <vt:lpstr>Calibri</vt:lpstr>
      <vt:lpstr>Times New Roman</vt:lpstr>
      <vt:lpstr>Times New Roman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818</cp:revision>
  <dcterms:created xsi:type="dcterms:W3CDTF">2016-06-05T01:28:00Z</dcterms:created>
  <dcterms:modified xsi:type="dcterms:W3CDTF">2021-01-30T08:09:51Z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