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4" r:id="rId4"/>
    <p:sldId id="510" r:id="rId5"/>
    <p:sldId id="472" r:id="rId6"/>
    <p:sldId id="531" r:id="rId8"/>
    <p:sldId id="533" r:id="rId9"/>
    <p:sldId id="514" r:id="rId10"/>
    <p:sldId id="532" r:id="rId11"/>
    <p:sldId id="524" r:id="rId12"/>
    <p:sldId id="518" r:id="rId13"/>
    <p:sldId id="502" r:id="rId14"/>
    <p:sldId id="507" r:id="rId15"/>
    <p:sldId id="535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F22A"/>
    <a:srgbClr val="FF0000"/>
    <a:srgbClr val="FF9933"/>
    <a:srgbClr val="0000FF"/>
    <a:srgbClr val="009900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1" Type="http://schemas.openxmlformats.org/officeDocument/2006/relationships/theme" Target="../theme/theme2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梯形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多边形的认识 认识三角形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image" Target="../media/image16.png"/><Relationship Id="rId7" Type="http://schemas.openxmlformats.org/officeDocument/2006/relationships/image" Target="../media/image15.jpe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2.xml"/><Relationship Id="rId11" Type="http://schemas.openxmlformats.org/officeDocument/2006/relationships/slide" Target="slide1.xml"/><Relationship Id="rId10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47914" y="1435155"/>
            <a:ext cx="1837683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梯形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探究新知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10" t="44553"/>
          <a:stretch>
            <a:fillRect/>
          </a:stretch>
        </p:blipFill>
        <p:spPr bwMode="auto">
          <a:xfrm>
            <a:off x="1331640" y="2627542"/>
            <a:ext cx="2245702" cy="187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17230"/>
            <a:ext cx="4550779" cy="12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47"/>
          <a:stretch>
            <a:fillRect/>
          </a:stretch>
        </p:blipFill>
        <p:spPr bwMode="auto">
          <a:xfrm>
            <a:off x="1331640" y="1419622"/>
            <a:ext cx="4392414" cy="136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251520" y="270396"/>
            <a:ext cx="84969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下列梯形的高的画法，对的画“√”，不对的画“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03462" y="2387987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53" r="46942"/>
          <a:stretch>
            <a:fillRect/>
          </a:stretch>
        </p:blipFill>
        <p:spPr bwMode="auto">
          <a:xfrm>
            <a:off x="6012160" y="1347614"/>
            <a:ext cx="2233782" cy="143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859511" y="2326467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7091759" y="2387987"/>
            <a:ext cx="936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67223" y="4011910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71479" y="3872979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235775" y="3901727"/>
            <a:ext cx="7206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en-US" altLang="zh-CN" sz="2400" b="1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defTabSz="914400"/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187624" y="2338883"/>
            <a:ext cx="648133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9750" indent="-539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．只有一组对边平行的四边形叫做梯形，等腰梯形和直角梯形都是特殊的梯形。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．梯形有无数条高，这些高都相等。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43808" y="1673245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EAAQABAAD/2wBDAAMCAgMCAgMDAwMEAwMEBQgFBQQEBQoHBwYIDAoMDAsKCwsNDhIQDQ4RDgsLEBYQERMUFRUVDA8XGBYUGBIUFRT/2wBDAQMEBAUEBQkFBQkUDQsNFBQUFBQUFBQUFBQUFBQUFBQUFBQUFBQUFBQUFBQUFBQUFBQUFBQUFBQUFBQUFBQUFBT/wAARCADcATsDASIAAhEBAxEB/8QAHQAAAAcBAQEAAAAAAAAAAAAAAgMEBQYHCAEACf/EAFcQAAECBAQDBAcEBAcMBwkAAAECAwAEBREGEiExB0FREyJhcQgUMoGRocEVI0KxJDNSwkNTYnKSotEXJURzdYKDhKTS4fAWY3SlsrTDJjQ1VKOz0/Hy/8QAHAEAAQUBAQEAAAAAAAAAAAAAAAIDBAUGAQcI/8QANBEAAgEDAwIDBgYBBQEAAAAAAAECAwQREiExBUETUXEUIjIzYaEGFYGRsfAjNEJSwdHh/9oADAMBAAIRAxEAPwDUE+LlUNDqbGHid3VDO6e+YkFhELQkC3WDkAEawUN4Nb1FoBYchvS40g0C8FpUAmxg1MAA0bwYlO0BSLARGcf45TgelNOok1VCemFFLEslWUG26lHkkfHXlvDc5xgnKT2Oxi5y0rklqBByG7aiM6q9JGvhagqhSosrIA2larn3qgUt6TlTU6WVU1vtEkhRQySEnx1iJ7dQ8yS7WquUaOSm5F4OR3ffGdZb0kp+anG5RuXvMOqCENNymZS1E2ACb3JJ6RbMk3xHmWErXT2JQqAOR9pIUPMaxz2+h5nVbVH2Js2m2vWDEq1iHJpvENwfrZBsf4tJ/IQpRQ8fFWs7Jg+DQt8xCfzGh5sV7LV8iYJ6walOWIoinY4aKQqdpyvOXB+ohSlnGbQSXE0tab7llY/JUc/MaHdv9jvslXyJNfQQZsi0MzJxEMomJOn8tUqcSPmDCgVNxpaUv+qpNr9yYv8AmBHfzG37y+zD2St/x/gdW/aEKAbmGWj4jp1Zecak5pt5xBNwlQUFWNjlI0NjoenOHn2d4nU6kKsdUHlEaUJQeJLAc0bjLtCxoXEImjvCxo3FhDggVNbmDkAA35wQg2JMKGwVHlAAakXhU23taCWU3IhUlJG8dWzOM4EG8K2xYCC0WsLm0HDvWCdfGFajh2OpTmgQsnQ7x72vZ0tCgBAbCDkICfOC0IJsYOteATI9HQLwICwj0A2BItBSk2N4PjixdMdQCYi2sEPJ1vCpTZtyhM8L3hxAMVR2hkdQS4ow/wA+m6SOcMa/aNjpHQK0nVC6oZ3iAomHWd3MM71yq1oh5HEsHkm5g5r2oJb8YOToL845kUGjeD06mwEJ0m4hQk2McAOSNopX0katO0Y02YknuxWinz7lyhKgVoZUtBII5EAxdadYpP0nWwqmSLhNj6jUk/7I4fpEK9+RL9P5Jdr85FWTuIZ+WqKWmlsACacQFKYB0+0GmB8EOK95B5QOj18/akm27Iyy/WnZdtRFxYvTMwgq06JaT7yYbqsjJUr3un1tzb/KkofrHaSgGsUTwmqePeJ+cEZcv8IszgIqQxRxIkXjTksTErT0VErC81lOpISBpe6ddfHwjUk3NTbDimWpgpbH7WpJtY/8+MZX9FhXZ8R3CoFYVh6Qsm9uS/7I1NN96YNxYkfWJdrTjVqqE+CHcN04OSPS87PNiwnFLANxdO0GianiVH11YB5WAghIy+UHI1FovfYaH/ErPaanmFTgnnWHewnVB/Kez7S+TNyzWsSIz7jPjNjfC869JTVNkEzUoR6w0oOrzIOgcbOcApJsRfyJFwTosC0RPiVw4lMfUlIBTK1aWBVKTeW+U2sUKHNB2IiNc9PpyjmksND9G6lGWJvYzq96Q+LH20lDVISV2IPqylJNxpqV7E7HrobGA/3csXVNhTso9T2ngLEJkEqynkO8b8tDz2NjaINi3DU3hydmmXpYykyy4Uvy6xcNL/eQsc+Y19pOseanXJaYQ8wbOJ0WlXeCxbVJOxJGoP4hqNRGecF3Rc5fY0zwp4gM4iphl8opVYkz2j0tKoAQbm/aoH7JN7g7HQxe2HcQMVtggKCZhsDOhQtcftDw/KMM0ysvSs5LVanTC5WfYN23Um5B5pV+1cbj8addxGh+HuO2cVSjdSlm25epyhAmWWyc7SuuntIVyOtxaHLe4laVMreD5Q3Voq4hh7SXBfaNDaFbRI2hgoFeYrkt2jZCXkGzrPNB6+R5Q+tKJ3Fo2VOpGpFTg8pmdlFwemS3FaCTC1neEbQsCecLWhYX5mHBGRQzYan5xCuI/HPCPC1st1eoB6oEXEhKWW9bqrWyffaIl6SHGlXCnCyJemrCa/UAoMG/6hGxc89bJ955RgCcqM3iGfenJyYcmXnllbi3CSVE6kkmIdWvoeI7m9/D34Xn1dePWemn93/8Na1j09kNPrTSsMNLb2SqamVFXwSAPnD7hH06aVU5ltmr0B2RJNi7LO5h/RVb84x1JtNyzqFrl2pgJ17N4HKfOxECMq2VZsmU3/DfT4wxGtVzlnpT/BXTHHSoP1yz6l4RxzRMeSInKHPtTbQHfQDZxv8AnJ3H5RIEpsDrePm5wqxlUcG1+Um6dMql3UK0AUbEcwRzB5iPoNgjFrONMPS1RbGRxQyvNA3yLG4HhsR5xYU5uaPKfxD+HKnRZKcXqpvv3T8mSNvQ2gd7bwWneDAM3lDmTDA4ELZT1gIF7QPILbx1MAEcV7JgeUdbwWreFZQAV+zCR/Q6QrULiEr408YUtmAy1DS8MahqYfJ65Sq8MLpPaK3hTeRcVkrGdVcnTlDUs3VDnOG5V5Q1KUEnaIguPB2xgzLcQUDcXg1KNtYDrDEezChG4ghMHi9xY2gOClKdBFM+ks3no0gd7StSH+xPf2RcyFX90VL6RKAqg0/TUon0/GQmIg3vyX/e5LtfnR/vYomrFSnCbWUJp3X/AF6QP70KaZY1ajEDadkh/wB5zQ+senQHEOEfx0wf/r01X1g6lNn7apvIJqEoPhWZgfURl0aB8bE49GYkcQEkHKTh2TF7fynR9I1Q8laX1ZyCSAbAWtvGV/RwSUcRJUWKr4fldhy7V8Rq2aUFuJIGuUXJBHWJ9hvXRCu/lMKvpaD2xpe8EDeDm+salFCwyBoOYbWgEdSrLHQIJxY4WMY/ppmJUNs11hspYdX7LyTuy5/JPI7g6iMV4loExQqjMMOtLlnm3C06xMd1SSNVIURpv3gR1zJ/EI+igNoqrjdwcZ4gSJqVMaQivsosU3yCbQNQhR5KB9lW4PW8VF3aa81Ic+XmWFtcOL0S4MYytVXKPBRJU2bpXmGU2GpvbYjfTbRQ0JiWYdxVN0GrStTpz4TMt3steiXU7qQu3nqBsSFDQxDKxT38OzykOJWlAUUKQtAbUFJPskHRK03923sKFiJee9ROYXLJIK0p7hSQdFJB2IOluXsm4IjPOGdsF0n5G5MAY6lcRUtmuU3J2iPu5ltVu1YXzbctuDyOoOhEW3Q6kxV5YPy7gUi9lJvqg8wYwBgrG87g6qNVimqSWygJmZcnK2+3f5C/PdtWh7pjWGEcUy1Tp8viPDbhXKOm0xJr01HtIUPwrSb/AC5GHrO6dpLEt4P7DFxRVeOeJF1N6JhazfKLbwyUaqMViSbm5ZZW05propJG4I5EQ8srylOl7G8bGLU0pRexnWmpNPlHz99JqvvYq4s1wqdIlJJ71NAJ2SgWt8bn3xWDcswlpJZzAjYHYxrriN6G83i2t1Sq0rFMuyufmVTBZn5NXdKiSU5kHx3tEMV6EuPJZB7Go0CZTyPrDrfyLf1iq8KepvB9F9G/EPRreyp0XXUXFJYaa7enn9SiWGi4ReJRM8Pq7T6I3VZmlPs09wAofWLJVfa0THEno74u4fppj9YNMQ3PTzVPlyzNlzM84SEAgIuAbHXlGlcbcN8RYw4OUig01iVcmw0yq630pQpIANwr/gIlwhlPPJKvfxTZUalFW9WMoyliTzwvMxbh9gKqzAzlN1AX6R9EeH9BZw19nIlnQqXqlPS+UDVPaICcyh4EKjKEh6IHEdp8LLVIZSDe65+/5JMa1wRhSqUSl4baqUwyt6lyjsu4GlFYWVnSxsNAIfpppbmJ/GnVbO/o042tdS5yk89sr7r7k2Ccp01gaBbSApVeBAgHWHDxkFAgbIMBBvHoAPDzgJN46TaAlQELWAAuKyiEjh5woXqbwmfVYwoBmqC9xaGRftnWHmoa38TDIoWUReOMXHgq6cUBmhrWQF3O0OM4RrDflzbiGmOI8NRflBwSdLHSCrWFuQg9GwhJ0H+EQcnl5wTBwIG8AkPb59DFZce2u2oVNAA9ucT8ZCZizUW0tFd8bWS7RKadgJh5Nx4ycwIhXvyJfp/JKtXitEz/ADCcsnMm2lpgg/5tLVC6QbIrkpbYVFoH3V50fWEs0QukPrSLXRMf+UpavpDhJIKa84CR3KlfytiG370ZZGhZNPRyZH/ThbmpLeH5Yi3/AGqYjUD5y9nf9m0Zl9HkiXxm7bY0BpN/Kcmv7IvjHWJ5nDapZDEqxMqcQpV3nVI2tsAD1ibZyUK8WV91l02PwPPlBiVXI10itmeKM4BZ2nSgXzSl5Wn5wezxLnnFj9BlEJPRxSrxqdcVuU+llj3MCiHS3EWUUQJmWdZPNSO+kfGxh4lMX0abGlTl2z0ecDdv6Vo7FqXAaGPoWNOsCH/N4JYcQ8lK21JcQdUqQcwPkRoYPCSbGx+Ed2EFLcfeCLeNJCYrVIl0irobvMSyE/8AviQNxy7QC9v2hcGMR1Fl6kvFs5k6kA5bHMNLEHY8iDvseRj6iqKW+8pSW/5SiE/nGVvS24XUwUudxlQ5mn+stpzVOliZaCn0bds0m9ysaXSB3hFPeW6adSH7Fta1mvcmZgo2I3KVMZ836MpQzIAzdmo6ZgD7STexB32Otot3hrxImcDVoTkiTMUuaypm5EL0UCO7lJ0va+RR31QdQIzY5iBcvMKzM9mq5SoEEpVcd7Q76WuOY8QIkNBxhLyK2/vAmTWCMrtyGr6qQr9pJ9rTcWULKSb0MqeU0Wakj6c4UxFKuScrXaO+mcpc0gKW02b5x18Fjax13B5RZ1Pm2p2XQ+wvO0sZkqHT+2Pnfwd4yqwBUyw6+qYoc67Z9pasy212uVAjQrCdT/GJ7w1BEbPwpjBhoNzjL6JilTSUOfdHMmxGjiDzB5/2xKsbz2aXhVPhf2IdxbeKvEh8RaTaidQTaFDXswilng42laFBbagFJUDcEHnAKziCnYbpz0/U5xqSlGklSnHVWvbkkbk9APCNWn3KThlH+lXiBuXxLwgouf72ZxTKTSkg7NpdSgEjzWfgYu7h5Um6xgLDs40oKQ9T2FXHXIAfmDHzW4u8eJniT6QFMrqEqap1Nn5VMoxf2UNOhQHmTcnxMa69FfirLmmVfBU+8hMzRZ6ZMsSrVcqp1S7gcwhSjf8AkqB2SYjQqKU2XFbp1WFrGs19X6N4/wDDSSLW2EGne/OCkaAC4V4jYwMK6xLzkoWDTfNBhsYJzZecdBPWASGx6AhWmp1jxULHWADqlW3MFZtd46VXOsBJvHVyBxRNjCV5dk77Qc4ogmEcwvukX1hw7yNU8ogX5QzqBzHUQ6Tis2bW4hmX7R3jjHEsFXzftmERsecKZ1YzG8IQbKJ5QwKQc0Cbp5Xg4C1hBSDpfrBiN7wA0Gc7QYdbQWNwYNCrWHWA4GoPKIrxJos5XaRJtSbaHVMzKnXElYScnYOoNr7m7idIlIUEm5hDiCqM0ejTM6604+lpGYNMkBSzsEg8vMxFuYa6UlnA/QemomZZrNNn6FQ51uekX5VxlmaDgWjQEUyQvZWxAU2tN+qTC1mwxNVdRZFUeI15pxGz/vCHp7jpiKkvzyKjhQikTCi0Q3MEuqt1ujKoi/IiOUzjJw0r086iryKqPNPu9qTUZdTBJ7VD6gHUEp/WoQvU6lOsZRST2NM4TSzjke+BJU3jIKIuFUIjbf8AvhOD6Q6+kdjI4a4l8OJh+ZdVRVNzX2jKyjykPOthbVwkAEE2JAJtbeHDAlMw7RMTylQolX9dp79OXKM53Q6nP6y7MHvp0vd4gDoBE/qnDpjGmOsOYlmXuzVh9ual0yb8qhxmb7dCRmuToE2Frc4dozjRrRnLhEOpGTpvTyJFUyQDq0f3MMUEpOqpqvpQL/5qzHVUuSaXmHChp225qOJ1KA8x3rxZktIFPdK2m0JNgA2Mo8BrBb6Vy6lAukJJsClKf7I035tRjx/DKZW9xLZv7kClZNSu+zwtwkyo/wAI7OuTB+TcLmzW5dITI4KwXKq3uikuu/M5RfziTuTikKI9bXflqB9I4qZbbbuuZurc5nYZl1in5P8AvqxfsNeXdfczvjKt19jE9TTPvoo84taFP0+lrMvLtK7JAGVCVGxIAJN9STEVnKg/MhXbTsw9fq84oD6Rpp6m0ScnVzD0lIzEys3W64hKlK2AuVX6D4Q8SjdAlwBkp7R3shlOnwEZyrcOc3Jvkt4UdEUscGOXqYZ5BHYKeudCtpSrwyVHhyqpDIqizBB1Bbkt/IxvFeIaIyApMyhCUggJZYVr8oZ6vieTqss2W3HbNKIzFFhry1MRp1MrkfipZ4MJr9HybnkG2H6upJvcIaKBrvqYBL+ifVamFqlKHNspVYHt5tpA025jaNnO4mlWivvFRKTm76b/ACMNBr8o2hQbYCrbXWflYQx7Q49yQqbfYya16I+N5FgssuyzbOQJDcxONqtY3Sbgk3SdUkbeRtFx8DcI464ayr1Krb0hUqDZbjKZd0l+Xc3OQZbFKuabix1HSLD+386tWsgGybkj5iE0/W5lplRbQlAVomyDoevtQ3OvKawxcaOOELa/6SMtw2lZORmWphlTrIfSo0558M5vwrLaSAodIo7iZxakeJjEy+cYyzDrycoU42toI0tYJKRbTpCbFM1WqZXEOPzzzrlQu82+2coXqe6gA8vC5MWVIYOq1Ho0lNYgdmJpU2sJVKoCcsqkpJzOHRSlaAWG1xF3S6hKFNU2s4RBlZp1dXfP6GKZymJptalm5OYTPjthd5g90WOu9jeNGSWCMX4UnZXGNQbfwq0lbbgnpohJSu2hTYk6j5HWLkplIp7+RTdKU+kmw7OXUtN/gYWTU1IUVamnqaiUmEADI83kUi4JToddRrCIX7XvaH/f0Lx3dbeCa3WN129Mj1gD0nKW6yzKfaQmXvZV6pIvOS6jvcDJ92etjl8BFvvcV5aQ7Dtm250OoC80gokJB2vmG/heM5PcS5AS7jjc0hLQQhxRTchKFKypPPdWkN87jqT7V1p2YXmSt1BShlZsptOZY9wh381q49yBnV02mt5SwjVEvxaw4tIL7z8mTyfaNh52vD/RsY0LETpZplWlZx0C5aac74HXKdYxOvH0g9Kreabm3UI7C4S0lN+1vk3V536Q8cOau5P1J+uyrjzDlKm3GUMqscyklPezDoLj3mHIdWrZWqG3cTPp1JpuEtza+aPE6QFVkk5RpeCys36RqfiM4GFQ5wFS7bGAlWYiClr0t1jq5OHH3AdN4RPrg53fe0InlAaQ52FpdxBNGxNtoZ1uHMYdJtwBJ6w0KF1Ew0LKsmlDMdISBVyRaDZldlEwQlYMIFChGwg5OqYIb2MKEezAANO0DQO9eCwbQNJsYUxIZEc4jzjtPwbMPskBfrUm2bgHuqm2UKGvVKj5RI4i/FK6OH9TXa4beknPhOMH6REuvkT9CTbfNj6leIxSxUKlSZKaprL/AKwttCXWFZbKenJtm9jfQCXHPXMdtIYZPDeFsVuNOqU1LOvysuppmYSEFbj7K3xc7GyEKNr2sgwvpkhkxDQiOU9IgX/yzUUfWGSlSwKqEg3PaSlKSR1Jo86n6GMdFJo0snh7EexBwObp1TSvD777LyezUh6ReLedShmCwUnXSx6bRp7AFHrtHpEnIVvG05VaullK1slphtDIvaxWG8zlr2zE69OcUjgsrTxAw8hLiksvP09LjYJCVpNCSoAjmLpBjSMwyhSQtSQsFRuVJB8R9YcjTU5KHmJnPTBt9h4dXLMISl+eLq0ga9udT5JIhC5PyFiCHXbnopX5mE7TaAO6hIHgIUtkZbAaRbrpj7z+xVe3LtESOTUstQDNKK7G+ZaAPpAQ9MPOpDVLbCQbg9nf6Q6pOqYVNkKF+fOFflUHzJ/sjv5hJcRQ0smqvSqklhDCibagA7wSKFVH0qCnUJSTcd/+yJJsNIIqNVl6NT352bc7GXYGZZAuT0AHMk6AdYW+l263lJ/uIV9Vb91IgOOnpLh9hyZrNeqKG5Vsd1tJutxXRN/ienwvRM/6T9LpzJDeGZ3MhHavJemUpU3mP3aLBJPaL3yDUA6wxcWeIU9xKxEJvM0iRYKhTpVartAIPffcOxbbIvfZa7WNkiKvNNE64S1Mrl5RkGZVNvDvIQr25pwfxrh0bTa4GwubRQ1qNFzfhLYt6c6mlOb3LIm/S5mkdoWsFS2ZFmQhc8pRcfOzabIF7fiVsNeYtDcj0pMZzySZPDVCaC1+ry4KXnO3fHtEErA7NG6leQ5iIPI4eYqEy4tSF06mSjYQSnVcswojuJ3vMO89zrbTQhyMi3OPusmX9XlGUpln2pc3UhsklEgxa91rNy4rxVc6EQ2qVNf7TrnLjI+I46cUKy62ZCdolPamFKbafbpaLKQn9a/3yqzaSDY87edrV4OTmN+IlUNZquIJ17DLQLEkyZdpn7RWD33lBKAUt32TfWwvziDcPeG8zxJrr0ktKEUiVKG6vMS/dQQn2JBg/si3ePgSSbHNq+h0RlUuZKWYDMjKJ7KzQypyp9lpHQAWv5+cNVcLEYIcg38UnkaaNw6pszXaZWpmWQiSokutqnN2ukLWbuPW+CU9dT0i3MJ0DsphVSm2/wBJWLMtqH6lB6j9o21PTSEFAkjNlD7iLSrduybIHeUPxeQ5RLWXCHEkcxz840PT7JbVai9P/Slu7rfw4fqO7LhSmwJA6Axmrjg2XuIVXIOqjKb/APZ1RoxpwqFvGM7ca1pTxAqJUoIBVL6k2/wYxM6il4H6jNk81SmKTIIXTSki6DJSQPiC/eFFUlEs1V9QJIVOVLKk8vuoPowCaao3uEy0hp/pwbQnrUwo1dCVgISqeqVrHoybxmY9kXT5GmSa7KRm0LAKc9H06d0/UxYfCiU/QsRLSohJqUyAi2l8w1iCMq+6eubkrpHLoIs7ghaYo9ZURdSqtMHr+IQpr+/sNrbLNiL9swBRsALR1aiVK5G8FFe/WN0uDLt5Z0qsYIWva8eWq4PhAFOaWtC08HMb5Cnlkm0I31XFoPWdzCR067wahQgmla2+kNa1946fOF8yuwVrDQsZ1E33hIFUTKgpZFoCmw22gLjgUswJGsIFCpo960HAkEa6QQ37QhSkAmA4wUDveAX71uUdTvAcDEqsdTpEa4oAq4cV1V/ZRLq/2tmJIkXMRvimB/cuxWf2JNK9N9H2jEa4+TL0JNs8VY+qIOtkCvUgbWqUmPhiKcT+9EcpjX98MKoA3boqR4/oNRTEkqZ9WxJTrbmrI/q4ld/3oZqML1PBqgLhQofzRU0fQRkkaSQVgxj/ANt8JLJzFT1JI060JY+kWdxxxtVuHXDeYrlDak5ioMzDQDM8lRbWgrspPdIIJB0PLexiusG/fYuwmsAJSmYoib+dGmB9Itjizhd/E2CZ5uTbbm5ynhNVZlnUhaJhUuQ6WlJOhC0oULEEaw9R2qw9SNcbU5b9hZgXF0njrB9KxBTyoSlQl0vpQr2m1HRSD4pUCPdEiYUTzhkkMQ0qvOyFRoso5LUOrSLU1KvFoNtKcDac6AQbKWlOUKypCUlu1yTYPjYtqI1+NzMx8hYnLy3hQzoISsm9vGFLfKOjgcp0NoUtSkpQgFSlKNgABcknp4xmDjjxSOK51dJky8aTLuBstMnK7NuKHdbSP21jmfYRrurSWcb+KdmXaDS5hKEhJVNTY1QhKSLk9Up1sB7a7DYKMZ1m3lDtXD2zKkICbZs7jCHPwA31mXjqo3ulJ3igvrrX/jhx3Li1t9P+SfIS809OPepNIZmZqYcyOBGjTy0fwSP2ZZjS5HtHnrrwyZqC5aQkHEvJWVP9u8kJTMKAOecd5JZQAoIB00vtsdNMGnpclCx2k08tErMMSx1Uf4Ons2Gyd3FeYtqQVLjfqTbjK0Cozb8wGpjsFWTOzAtllUWOjDdhnIvcjyKqksHIA6pDcuzKU10NJCFTDUw+CC2j+Ennv5SjcNoIvZQ0uSC5YWwpP4lrklh+htqlZxxsuJddN/s2XV7cy6f49wWIvqBa2uUlDJyj05My8tKtCrVGfmSGkhOk9Mj+EIB0l2vwgbkDXbLrHhVw4leHlBEghaZ6sTbna1GoEd+YdJuUA8ki58gSeghqWxyCzux6wRgyRwXhyRo1Fl0y8s0iyHCO8SfadUealf8A60AiXSEg0436m0i0u2QXV3trvlHUncmOuShbY9VbKRMuarcA0R5D8oc5GVblGG2mhZCBp4+JiwsrTxZapfCvuRLm40LTHkWNq7PKkAAAWAHIdIUpePaMjmSR8oSkC94722V+VI075H9Un6Rq8YWxSPcemV5djciM78cAh/HVUQtOYKVL/wDljGhWSLHl4Rm/jvMdhjep+bHyljFT1N4tyfYfNX98iqqK8RSnrbFmQHv7W8JsQOg1CUVmJ/TaidOX3cJKNOhFIbQb3dYp/wD44DiVwNzbZGyZqo6eAajMRksIvJrcXtJ/RnlX17ek3Pm3eLF4IKLVDqq0q1VU5gCx6KEVvKuBRcTf2nqSbf6MxYnA0Jew/Of5VmDbme8n+2HJbtDGHubJcUe0VY8zBZNoE8rK6vpmMEqcudNo3S4MtjfJxatDaCVk8t4GVWghxehJ08o6KAOKNyb+EIphzQj5wes5hvpCGYVckcoAEE2ruG0NC3TmNtocZ02G+kNCnVAkQAVUDdQMKGhlhGzuIVs7wgUKkGx8oPSNoIQbEnrB6OUABwTeOpFhaOXuNzHUwADR7URzid3uGOMxY/8Awl1WngUn6RIgLmGDiOjNwzxmga/3mmifcgn6RHuPkz9GO0Pmx9UQHE6cmIpNy9kt1lzTyxIj/ehDQGbz+DTb8dCH+01REKcbTKW6ghZFh9rTJ010FflF/vQZRkFFTwnY6JnKQgE+FXqSPrGPW5qZLCWRDhEJTiTB5I0L+Hz4k/Zk4k/lGiqNXJPDlWpj86EJZmJtuTSHVWSVu91APgVEA+BMZxw05auYQv8Ax2Htf9XnkxNfSBra6ZwvnJ5LRdelFNPtpQCVFSVggpA/Fpp4w5CemUZfUYqx1wlHzQ08P8NVvh5j/HWBJ1+bp6KRUF1WjzU1LpDc5SHCH1IzkpSkMrWgOrUVhAUopQFErFwUiqS1YpsrPSTyJmTmmkusvNqCkrQoXBB5i0Uf6YFbHFL0fsC8VaUkTSXVIkaqtBUC25ZSUmw5KUXG1JP8a1+zAfRfxlI03DTuE5urMvJkWWqjTJp4hrtpJ8XKbE6Fp4ONkdMpjZRkpR15MhB4m4/3JoJGlogHFriMrDMkKTTT29Zmx2aW2lWWkqGiQfwm2pUfZTrzTdTjPirRsL0SZmWJ5ibmUghCJc9qUm25Cdz0TuTbxjMeIMRvVKcm3ZhTj9Rm1Fl5ppWZQzDMJRKh+NWinnBsO7poBVXl2oLwqb3ffyLm1t9T1z4QnnJtRc7Ft1uZWpZmDNuCzThQNZhQ5MNDRtP4iM2uhhKy6mlsInM7ku6hCnZdyYSS5Ktq0XOODczDh7qE7gEc9DxlvtWwtQRPIccCQkEJbn5hGyR+zKs21Oyjbc2J4Jz75mcW4mZLy1TEs7NWSl9xIsuedSRYMo2bSRY5bgWvlocYLaUvIMk2Ps1pbziFUx1EtkzXzLpssuxyJPOZeuCoi1goa+yQkKgpx3OwqXbabTLLZYPeabOqZJr+WvUuKtYajqAUmddnCHEOrabQVTTb0yLqQDfPOvX/ABq7wbSbnnbQ3vHgFwtQp2TxRVZNbTKL/YtPeGZZJNzMuXvdaiL66k+A142kss5FamSjg7wmVhWXViCtICMQzrSUhpAsmQYA7jKAdb2PztuVE3FS2VSaVFbavWSMiWjrYnZPidiT5crQhbqrDaRNvuDsAv7pV79orbN8tPC55iKrx3xMfqlUKZWbMpJtd1Ljcx2ZWfcb2/P4RGg9U8sdaenYvyVlzL3Us53VHMtZ018PAcoC/XKfJX9YqEox17SYQk/nGVJmozE4oZ5kudc5W6fnBLMpMIFw28pJ5hoJHxNo0MeoKnFRhDZFU7OUpZlI1GvH+G2ASutyZ8G3M/8A4bw3TfFrDCCwtqfVMBtwlXZNKOmVQ5gcyIzwinzWa6m3SPw53Bb46wobp0wpHfTLt26nP9IQ+p1XxFC1ZQXLL5f9ITDkqSENTbx5fq0fmq8UpxSxMMc4pnalJsraZf7PK2TmUAlgtnUC29j5XhEzI2KgZsITyS2zlJ+FoJepsul0qAmHSea/+JiBc3dSvHRLgl0benRlqjyQltmYp0jLomGlNuIakk5SOaFWWB1sTfygGKJktOJK9Ch+phQPK6AfyiwG5ewKUSh1Gulrj4GEc1htmfzNrp7J3skZgU3FjaxG40MVieCY/e7EQkqjnqi2zbKp6kWI/wAUTFk8EnbYcmHcua9TeKSBrqtMRF7h1UFOlbKV/rWHk9oQkAsghA0IuLEg3udomvBuhTVDYZoM4QuoTE2Xm0t3IUhSkDe1r3MOa8ySTGpQ0xbZs2YIzuW2zEfOCDtA3yFPOEbFRIPXWCybR6CuDJASLiCHFZUwav2hCZz2jHQCXDYEwgfNzC11V+VrQhfNhflAA2TpskiGN39Yrzh6nDcX2hmdH3ioAKta9qFzQ0hE1YgW3hWyre5hAoUt2JEKE6qFoTNm9rQoHKAA47x4G0BBte5joIO0BzuCCob8U0t2u4Tr9LZcQ2/P0yZlG1uXypWttQSTblciFuhNoGAT3U6nlDdSKnTlFvGUOU5OM1JdmVHxCw/UqfLIm5mVdTJLnJmYTNIGdstuVSnOtkqHsqUO0OU2PcOmkdkiGqjQ1GwDVQp6bjX2cRTiCP68PeIcQ46wm79oSkvJPUhawpuUculRtfUEXI94troIjNO4kYOrc5LNVRp3CFUadZWEOAIZWpudTOAJV+rJU4F3Jso5zGJU4KTjk18oylFNobqO6Gq1hAiwIfoOnkufR9IlvpGvvI4P1B6XfEtMJUzkcULgHtEgXHMcoZ3cD1Gk1OgTlkz0pLztIZE1KqBCgicmlLVl3CQh9o5ttTEn4p4UGP8AAMzQzLuzYdW2Q0zcqOVwG+muhHWOSeNMhrD3I96N9ep3FXh3j7hDW5luTYxDJLfpj6Df1eaCRZY6FKktui+/ZmMj4UxVVqZOMUecpy0T+FZybFRabbPbS7Ryiba6FtDiFOC48RuRGgOFHATF/DnH9GxDSUuTDUg+FrZqDakktk2cbC73sUFQubnW4h5x76L89i3jTWscyyDR5SqoSiZpTM3cP/dpbUVuCyrrCbrsBck9Yv6N7TVFwkzO3FlVddTpr6jW3S3XWwpmWzIUAtC3FEhQOoIta+nuhrqmE1ONrU4ESzhSpsqQ6AQlXtAHUi/Ua+MWvTeGsxTpaWk2lMSsuy2ENsS7S1hCQLADN084eGuFLrybqqDqBzytpT8oz8qkM7F9FTaWUUC7QSUpS46080QGlS7RLSSykd2XQo2CEFWq1aqVz3MReflp2ozpfqDKnFvZQtlKS2mad/g5dA/CwixJOxtubd7SU9gWmevtSqJuZdSUFanHijLvbTpA3+HWEWmFuTLzTgtlu84cluh1AtDftG+B7wM87Fa8GuGScd1E1OqKMzh2TfDjz1soqk0kDup6NIsAANLW1OlrvVjeSxBj93BMm6kPyEgqo1VxlWVMqwClLUvfkpZUCeiBa/fil+KHpNUXhlhSYoGDZyQqmIGyZeRZk0BUtTtNXHVbKUDqEC+u+lwc3+jtjjG2EuJa55qQcxi9V0utT0uhz9JmkrUFLXcggnMkKuqw32BvEhU3OLnPZdvqMOaptQism/MWTNQrDAkZJAVKqFitKTlCLaAEC2oOpB20iOSWA59KAOwYZQNioAfC5h8kK5WH5BgIw7MU8BAAam5lhOQfs2bK/lBjcpVXyVLVIypOp1dePzQIgqbgtiUo5e40HCTrAAXNpzA+w0Mx+V4GiigaOvOkkaBS8vyEPxpEw8fvaolCB/Fyirj3qUR8o8qh09vIXanNvqvfVSEg+5KI74sn3DTHyGtvDaHQkIZW4rwGYwarDYbIzIQyo6ZnLAD3bxIGZBh5JbbRNvoA2u6oH3WtCtjDEwu3Y0pyx5lgJ+ZAhSjVntFN+mRtypweXgi7VJp8uT6xPJJ/ZbKRBqfstKrsyr0wrwbWsflE2kMH1GZClJ7FhIJBClgFJG4IHOKuxlxDOHKw/TfVHZh2WeLbi+2shXeKdBvyjs6NanHVKLWfMIVoTbUJZJCELUB2VIUlN/adyIHzP0gpEnOJNgmWlwTqA5f5ARVM/wAcamhUwiWpcq12Tqmx2i1K2520hlneLOK51lXZPSsrcy5+7lwbdodfavDPhzkLzgu56TdWbKmkq8G0H94xLuDa6H/0omGFSwmaq0kFE0pwkt5gbAIACQSAdRcxlin4pxFUGS5OVqbWFtz4ytqDYBaAy2ygbXjS3Ax5S6bh5xxSlvLaCytRJUr2tSeZ0ESrWLo14N43aI1zLVTkl5Ggbjkb+PWAOKFzBKnQTcawAucucegmVDFk20N4TLUbEgx5bqgmE7j6h5QABdcywjeJI1MGvO3PjCJ5Z6wAJJtQCYaFpus2MOcwq+5vDeQesAFTtLAItqIVtrSBDc2nKRrChF7b3jmBQ4IeCQLfOFDTwUNYbAorBFtYOSpQT0gwAuz35wYhWUQmSbpF4Gkk84SAdnym8DZUtSwEXCiFAWOt7G0EAQop4Jn5YX9pxI+JtDdRZpyX0Y5T+NFXUzijMt0GQcrTJqcrT5Q95Fg+pKZKRXqTopRXNOEk62t0jmIsFUfHqy1T1MTDiklVjZK82dTRuk65QttwX55dIhk7cYRnUtp1blTfy+zKcT/9sw60dWXF9KUO7+nM2I3uKnUE/vCMIknszYL3VqRG5nCeKeHLKRQZxxEisdoZWZOeWICtwg6o1G6bE9ItjhTjp7EFKaXUsNVWSqDOZPr8q8j1V++ndUpaVWFtiCL84MomLHap9j0epSzU83NS1MabmCbLSpdNXMLUr9q6kEaWtm5xLKbIJyJWjK23kCQ0Eiwtz+GnSHPD9+MKfLGpVVo1SQvVPtuBRCFJVexzzZJ/qgiAOzjDX62YWkfzyRf/ADrQNEjm1JGhJ9kawe3TGy3Yg2vfQ2/KJS6dcPnC/UgSvqURqNSVMFSWnHVoSbrAygAdbkQMVGXa9ozDijrYzIAHwtDumkyuhUwgnlmF/wA4WMybTYGRhpu37KAPpEiHSJtZlP7DcuowxhRZC6niLDtOsupykgh1feC5tQuoDcjMdYaanxswbT0pQ1OU9tQGiWklWb+im0THHnD+m8Q6KqRqKMrie9LzaR94wvqDuR1HO0Y7x1gSo4KrblIrDOV0DOzMIH3b6eS0H8xuD01iNX6c6G7eUSKN3Gtslhl7Yt4W4P8ASKwg5NOCW+08yxKVSSYCJiUNrBKr2Kx1SrQ6WsbGIb6LXCae4dVDHEhV5eWaxMy5KsszSwVtOSRCj2jWxKVKFjzBACtorLh7xDqXDeupeYJclnO68yT3XU9D49DuD4aHXeHcTU3HdMlK3SXkl1CSnWxW2T7SFeelxz31ivqOdJY5RI0Rb1E0k6fIzTakhpKHEGy2+aTy5wpTh+SUdWT8TDTLurcHbMKyTLYsUE+0OYI5+EP9LqLdTYukZHU6LbUdR4+UXfTna10oSitX8lZdeNTeqMnj+ApvD9PC7mTbV4rBV+cLGZKXlh9zLNNHqhsCFCGzl8TAglV7WteNJGjTg/dil+hVupNv3n9zrCyDvtyIhYF2PL84SplyFbwobRoBfnDuBpg8qu2DzdkuW7yTssePj0P0jJPEoF7G1dcylP3ylBKhYj9IUPrGukDvW6WjJPE59LeNK2CCCXyjTn+lGKPqnwR9f+i0sPjl6FZ1BgGbmyDYGZeHwTHl2RIJI3yU/U6wKpvAfaCjcD1qZ93dMJ3kqXIAJVYWpxNutiYzucF59BdQT2lPaVfMFN1U2t4JjUfBNYNHw13bKS0ANPBcZXwksLpEson/AASpn5CNS8FVg03CzadVrZzD+iqHY/Oh6oh1l7svRl4lVhvBZcOpMGdjrpeOGXJEbozIQpy4OsJ3XCpNrwrXL3F7QSuVvcwAIVqII1hK+skk3hxcYum0J3Za3KABodJ5wm3h4clMxvz2gkSRttABTCJc2ta0KEy9t4ck05RVqvTyg71FsWuSr8oAGgMgE6Xg5DRCtEHaHMS6AbJR5GDEsq6WgO5EDcs44L2sPGDPVbC17eULgyVeEC9XT4wHBCllCSNyYVyKUialzkGjiT84PDAsIMaZIcQc1hcQie8WOQ+NGbgAKFXQNQaY+sA/5JR/+IfCF9MSlvFMgeSKkjfp9tPD/wBSEUue0odVFrZqRMJ/7rmx/wCmYFTX+2xBKXNgakPgKy1/vxgUsNGyW8WPeHFFNcwitZs3lo+YDnekzaf3Ys3DE67OvO52Qy2E91N7kbj6RV1CT/fXCidkk0bbl+i1BH0i08HWdLgvfKAm48v+MP0f9RD1RFrfIn6EkQ3YbwJKbCxjobuRYwYpIFhG3RlECaABAEHo9oc4JQnLe8DF77wHRWgDNe1oYsdYCpXEOguUuqNXBupmYQPvWF2sFJP5jY7Q8IcI8BBzcwkKylQBOo1jjjGSxLg6m4vKMF8SOH9VwBXF0isNBRVdUpPIH3c0i9rpJ/F1TCTh5xBqGAayJySWVt6F+UUo5HU3+RGtjy8o3XjfBFH4jYceotZZDksvVDqDZ1hfJaDyO3gbWN+WDeLXDmtcKsRGQqYLjCipUhVGhZucQDyPJY5j+25zV3aeHmUd4l9bXCqrTLk2Lg/F1Ox7SGKnS30pe/E0SAtKuaSOv/Ih/TOqXMLmJdZanGrFaCdB425gxgbh/wATJzBFZTPSSwQqwfYv3Hk33tyI5dPlGysF43kMe0eWqlOm0+sWte/eQq2qFjr8iIz7TovMSyUVJFw0GsM1lhWVPZTCP1jJOo8R1EOwaKdLaRUiKk+y+l+UUZeotHMoAaJF9SBzBIt+e2tkYXxZKYhkyolDE42AXmSoaeIvuLxrLDqMa8fDqv3v5KG6s3TeuHH8Dr2VuUcCFIVtCWdxbQqaD61V5JhQ3Sp9Nx7gbwyT3GHCUq0oiomay85dlSh8SLfOLaVelD4pL9yAqc3wmSps5VX6xjzi26RjivEGwTMbePrRi9HuPVFWpSZKVmJlQ0utaEA/MmM5cSHn6xXKlUmmwkzLwdLOa5A7XObeWu/SKDqVzSqwjGDzv/0W9jQqQk3JYIbV5gdhNgaKVNzQ/qmOyrmeWCVXUAqnA+5CoY65PmXaWSkkKnJkpVY6gtkgj5/CF8nNdqTYgginEWP/AFRiii8clxJMccLOBuTlEjUGRqf5CNY8DWh6lhZQSMwZsP6C/wCyMf4bUX5CWSklN6fUgSg2KdR/ZGyOBKgadhhwi92Cq1/5C4lUZJ1oY80Qq69yT+heQSSdQPOPKQnaPJ7e5utGU/yIAtDhXcui3QIH53jcmXOqaCYLU0BbnCd2UnVqJTUlJT0Eu2bfGONy88kgGoFwfymEfS0cyAYpsG/KEzjQSCIUqDp2WhX+jIP5wjmJWYf0M2plI5MoAV8TeOgErZJ2F+emsRydxXKyM26wuQqjimzYrZlFKQfIjcRIVUtlGqlPOnq66pXyvaOiVSOo95gy0BXfqHXX3R4yWVJA/KJaaOQL2EFuUlSU3A38I61gCKdgR0+Ec7H32iSOUwjYD4QkdpuXUWjgDPkCeVo9C12XKeUELSUjUQAFKslMcBBUAesGAAmytPOPFCMunyhMvhYqPxGZ5FXay8y1oCqSfbt/qdYT+7CajOhdSllg3yzwVcf5Up6/3oNlFdnVEoIs24HU+dxW0fWEFCWUIUv2Sl4rGv8A19LX9YwWMM2i4JVRTlqmGeZSukj4LqKItHDGWTqL6ATYpCre630ippB0JnqOpJsEu09N/wCbPz6IsSUraKQ0idmG3ZizXZqS0m6iQoW/MR2nJRrQbfdDE1qpSS8ie+tgEkCArnwBe2sVvM8VWkWyU5xP+PfSj5C5ENc1xQmnbhpuWaHUpW5b5CNXK+ow75M7G0qy5WC2FVTodvGE7tYUBpoekUvMcQapMqKRUHW0nW8tKj63hum8QTDqgVzk88OYeeygnyTaI0uowT91MkRsZf7mXe/iRLAutaRbck2tDNUuJtLkAkOz8uk35uAn4CKcmKqkN97sQonUuEm3xhteqI1KX06fxLVhEaXUZdoj0bKPdltT/HykSNy2ZyaO92JVZSP84gD5xVXFj0jcP4twxOUWoYffqso4LpzzDSFNrAOVaSkqKVCGSdlkVBN+xfmM2xXoIjFVwa7UApKJIhNrDQq/4RHlf1JLS+B+NpCLyil1AuzCBJzAemMyQGV/duOE3va+5Ft9L3GnKJZw24uVDAtaDsstWVVkzEqvRLib9Py6coW1HhBNzIUEPS8uDqbKST8Bc/KI5VuFFblChxQXPNISlIDxyWQk+ylSspSLXGl4if46nusk6pReTduCMc0ziNR5eckphSXrgJWLZ2l29lQ8reCh8nGfZTPLelZhtLU6lF1tj2XE7ZknmCd+YJsesYFwRj7EXCGsNz4bcDKdJhl25beGb2LjQm1jfe/ONtYI4iUTinhxiflZpbCmtC4SC9IvW2UOenPZQ30itq0XRaxuvMmQnqX18hiq9ERSnAshxTJNs+pKD0USbD4aw0PVBpRytMiYWLexZavPug2+ETxqsytYqdQoswWG67JISuYkyO66yrVLqAdchtbmUkEHkSmcpKwvs2EzD6ST900BdHgdCffDtOrl4lyJlHC1RIe2qpTDY+5KEnZDmnwBymPJpL5BMx2DQH8csAfDX84msvhCovapprhHPt3bW+Jhazw/nEFKnDJyaldBdXxsI7Jp7tiFJlaTtEZqDBQXQ6D/APKSWY/0h7/iYY38CtS0vaX7VBs3b1hbaLFskoFrC+hI18OcXqOH7bhHrVSdcB0ytpA+esL5fh5RWhm7JbyufaOqN/cLCEJOT2E+LpMwUrD85Q2mQ6UOFuVm2VqSSEkuap1NgbnTzt1jXPAVSTScLka/ohIv/NXCSWwRKuLtLUAOE6BwsC1vNUT3AuGfsOaXNPJLRKciJcrCgjYEgDQach4xZWlvUlXi8bJpkG5rwVNruyxA6OR06x7NfW8I+0Ss6aXgWY230jamd5FHaAb6mOXEJ+0HUwFbm1oADiL3ubCCXFaDW8BL1hvBZdFusdSyJbwdWsiwteOZz0gBe16R25haXmGpDi5TkZdEH3wkXJBOmXSHt7S8JHCFGxjuMiudxmdkL7AfCG+YkrHaH14jYQgfSLG5APnDbBEfmpQchDY/JqVsIkDy2273IPlCF10EkZbeUcFEYmactatyLQgd7Wn3UFXCdbGJS6kO3FrHrDJVqZ2zZsCTCWCW5RVTww2xWmQwtAW3Mp+5zEpW3nmlqIUbnMVTRGWIBIh2Ql5xp5Kmn2NHEOCyknJSlEEdRrF+VnDaZpBStskg3BtECr+GklqYRUGnFtrbU2maaH3jQJQVabG4QncfhjLXNnKDcqe6NLRulJaZ8jBIOFl6SzDvImmEEHmRWJsfvfOJbiWYK8PTCWkKWtOU5AbE6gHX3CIjUZdckpubDiX5QzrKkzDZ7mZVXW6lOuxyOp8IktfmvW6U5kV2WZGqyLWsrnqIpJvEkToLMWQ3sH3rZ5ZhsJ5uLzK+GsGpklBRs8hvwSi352gIkw4c/aFxRPMAkj+sbQ5MUGdmChLLM05m0+7aUAfecsSspEZJ9huMsdi684k+G3lYW+cBMjLFN1IuDpZxy3nz+kShnh7VXR35bswoXzPvpT9CfnDnK8LySn1h2Xvcd0JU9b3qNvlCHUiu4rS+5A3JiWZXlyS5At+rF/joPzjjs84+gBlKiDr+q/8A6EWejBNIkwTMzS0gfhQpLI8rJAJhZK0jDzbg7CnJmXLaL7EuH3lV4bc9T2OqD5KdSJt4FAS4vXQdqQPgkg/AQslsLVaZWOzk3VE6/cyxH9ZYHxvF1ht9DYRLUnsx1VZA+kKkSFTfSnM5LseHtEfCFxpV5/DBiZTpQ+KSKjY4Y1qcWnPKltsj/CJgX/o3WPlDk1wXbSq83MSqVDXKCo6eQKBFnpw664Ap6fdV1S33RClnC8mR30Lc8VOH6RIj0+5nzhDLuqEeG2Vd/crw6xczE6qw/DLsNp92YhR+cKqLgTCWHZmYmqTS5lqoTCCh2abUtS1X6i+U/wBHfaLclKLJNEFEqyk/zQT84c0ywA0ASPDSJcelVMYnP9hl9Qgn7sf3MfY84KYxxdxLYxfheo1SgTsoy3LSqnmgpPZoH4wq1wq5uDyNovzh5h/FZaS/iSUpsvUAjIX6fMOZF7XPZlN0nTbMfOLOaZsRsffChDSQDeLh2FGUYxceCtjc1INtS5GeWoj4BDj9yeQSfqYUJw80vvPLccI5ZrD5Q6AJSLC148Dfwhcen28f9ifqNu6qvliZmjyiLfcIunZR71vjC2XShnRKEpHQCwjgTre8Cykp00iZGjCK91YGXUk+WHF08tIUyhWo3KrQjbaKiDqYXM2bPSHMDQtDik6X98DTO6kA3I5QlU9e9iID2hBI28RCuQF/rAO5tHg6Ot4SB0EAE7R0G8Aht5FBUBrygJdABgtKimOl0WtfWHFwJ5C3wXWFNoeWwoiwcQAVDyuDBja0ttpTkDlgBmXufOAFem0F9oOkdOCjEOKKtT5+RYpmH1Vdl8qD8yqoNyyJa1rFQUlSlX5ZR5wpdqZCcxQEqtqAbgHzhrL67KN9csEpfWpIuYB5bbC92eW6m1wBCN10/iV84SrdVlOsEuOKtvCWgBvOpVfWEjiwDvBa3FWOsEFRUuxJtCBR1x0pJ10MJnZjcHWPPbwANhwgG48o5gBK6UL9tAN+cNM/Q5SeSU+yT74kXqqNd476q0jUIBPjCdCFKTRTtb4e1ClOOzNJUh5tViqWV7KyCDt10Gsdw/JPpm0TMxSJpLiAQth5olJURa97EEcwYuQISi2UBPlHhpzJ84rbjp1Kv7z2f0JdO9qUfde6IKqcm3CUtU5DCb3uohOscdennVJClS6AP5yvlpeJ0ptCt0JPugtcs1r3B8IjrpdCPxZY97fUlwkiF9i86buTS1E7hppKB5a3jopbTgs4l54X/hHFEfAWES4yjR/AI96s2m9kxMhY28N1EjSuqr2yRlilsS2rcqyyd7pQL/G0LENlQI3h5WwjKO7HfVm03sLRIVOEeENyqTlyxralL94kDwO8GCVsAdLw5iVbI1Tfzjymki1hbyh7QhrvkQNsKCtVadIVolgsbbchClDCMoNtY6hABMGlM5gKDJQrugDpClsE2uBHR3VKtBjWqDfpAkkwOpKRrpp0gZJtfWPIAN9BHUtjMRc284WANu1t7mDUkkCwGkcQ2LiDFdwaQHGz2Y3G0CvY7R5I0B5wNveA4dCzy08hBiCpZ1jzYFzoIGg94jlAAY2QkajWO3veAHX3R32Um0OJCXseNxtaD2bnXcQlbUVbm8KpbnBjuIe4Mq5QUs2USIOA7oNzfWALSLE21jpwLKiU2J18I9YeMcgvMesOaUB//9k=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3214022" cy="22447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038" y="1707654"/>
            <a:ext cx="3214022" cy="2232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862699" y="915566"/>
            <a:ext cx="81017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同学们，你们想一想这个形状是什么图形吗？ 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63695" y="2357559"/>
            <a:ext cx="1728192" cy="9449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380119" y="2343783"/>
            <a:ext cx="1728192" cy="9449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3" descr="Q@Q6979M]]I1{F}H3C47MO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54" y="1931566"/>
            <a:ext cx="2158229" cy="134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40"/>
          <p:cNvGrpSpPr/>
          <p:nvPr/>
        </p:nvGrpSpPr>
        <p:grpSpPr bwMode="auto">
          <a:xfrm>
            <a:off x="2364408" y="2127948"/>
            <a:ext cx="946150" cy="659826"/>
            <a:chOff x="1094" y="1330"/>
            <a:chExt cx="776" cy="554"/>
          </a:xfrm>
        </p:grpSpPr>
        <p:sp>
          <p:nvSpPr>
            <p:cNvPr id="43" name="Line 5"/>
            <p:cNvSpPr>
              <a:spLocks noChangeShapeType="1"/>
            </p:cNvSpPr>
            <p:nvPr/>
          </p:nvSpPr>
          <p:spPr bwMode="auto">
            <a:xfrm flipH="1">
              <a:off x="1094" y="1345"/>
              <a:ext cx="20" cy="539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4" name="Line 6"/>
            <p:cNvSpPr>
              <a:spLocks noChangeShapeType="1"/>
            </p:cNvSpPr>
            <p:nvPr/>
          </p:nvSpPr>
          <p:spPr bwMode="auto">
            <a:xfrm flipV="1">
              <a:off x="1101" y="1855"/>
              <a:ext cx="769" cy="11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5" name="Line 7"/>
            <p:cNvSpPr>
              <a:spLocks noChangeShapeType="1"/>
            </p:cNvSpPr>
            <p:nvPr/>
          </p:nvSpPr>
          <p:spPr bwMode="auto">
            <a:xfrm flipH="1" flipV="1">
              <a:off x="1658" y="1330"/>
              <a:ext cx="190" cy="52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6" name="Line 8"/>
            <p:cNvSpPr>
              <a:spLocks noChangeShapeType="1"/>
            </p:cNvSpPr>
            <p:nvPr/>
          </p:nvSpPr>
          <p:spPr bwMode="auto">
            <a:xfrm flipV="1">
              <a:off x="1120" y="1357"/>
              <a:ext cx="570" cy="1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pic>
        <p:nvPicPr>
          <p:cNvPr id="47" name="Picture 26" descr="~T36B`RW~ERC$66XSONPD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463" y="1889971"/>
            <a:ext cx="2091533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Group 41"/>
          <p:cNvGrpSpPr/>
          <p:nvPr/>
        </p:nvGrpSpPr>
        <p:grpSpPr bwMode="auto">
          <a:xfrm>
            <a:off x="3779912" y="2355726"/>
            <a:ext cx="1518220" cy="550862"/>
            <a:chOff x="2254" y="1525"/>
            <a:chExt cx="1082" cy="350"/>
          </a:xfrm>
        </p:grpSpPr>
        <p:sp>
          <p:nvSpPr>
            <p:cNvPr id="49" name="Line 3"/>
            <p:cNvSpPr>
              <a:spLocks noChangeShapeType="1"/>
            </p:cNvSpPr>
            <p:nvPr/>
          </p:nvSpPr>
          <p:spPr bwMode="auto">
            <a:xfrm>
              <a:off x="2861" y="1526"/>
              <a:ext cx="475" cy="349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50" name="Line 4"/>
            <p:cNvSpPr>
              <a:spLocks noChangeShapeType="1"/>
            </p:cNvSpPr>
            <p:nvPr/>
          </p:nvSpPr>
          <p:spPr bwMode="auto">
            <a:xfrm>
              <a:off x="2417" y="1525"/>
              <a:ext cx="447" cy="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51" name="Line 5"/>
            <p:cNvSpPr>
              <a:spLocks noChangeShapeType="1"/>
            </p:cNvSpPr>
            <p:nvPr/>
          </p:nvSpPr>
          <p:spPr bwMode="auto">
            <a:xfrm flipV="1">
              <a:off x="2275" y="1528"/>
              <a:ext cx="159" cy="317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52" name="Line 6"/>
            <p:cNvSpPr>
              <a:spLocks noChangeShapeType="1"/>
            </p:cNvSpPr>
            <p:nvPr/>
          </p:nvSpPr>
          <p:spPr bwMode="auto">
            <a:xfrm>
              <a:off x="2254" y="1854"/>
              <a:ext cx="1051" cy="17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pic>
        <p:nvPicPr>
          <p:cNvPr id="53" name="Picture 31" descr="W[X``C7WAF1)XH{CQEW5VZ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31" y="2127948"/>
            <a:ext cx="2335650" cy="113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Group 42"/>
          <p:cNvGrpSpPr/>
          <p:nvPr/>
        </p:nvGrpSpPr>
        <p:grpSpPr bwMode="auto">
          <a:xfrm>
            <a:off x="6432798" y="2476748"/>
            <a:ext cx="875506" cy="527050"/>
            <a:chOff x="4212" y="1563"/>
            <a:chExt cx="631" cy="355"/>
          </a:xfrm>
        </p:grpSpPr>
        <p:sp>
          <p:nvSpPr>
            <p:cNvPr id="55" name="Line 3"/>
            <p:cNvSpPr>
              <a:spLocks noChangeShapeType="1"/>
            </p:cNvSpPr>
            <p:nvPr/>
          </p:nvSpPr>
          <p:spPr bwMode="auto">
            <a:xfrm>
              <a:off x="4212" y="1569"/>
              <a:ext cx="109" cy="349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66" name="Line 4"/>
            <p:cNvSpPr>
              <a:spLocks noChangeShapeType="1"/>
            </p:cNvSpPr>
            <p:nvPr/>
          </p:nvSpPr>
          <p:spPr bwMode="auto">
            <a:xfrm>
              <a:off x="4327" y="1902"/>
              <a:ext cx="362" cy="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flipV="1">
              <a:off x="4684" y="1563"/>
              <a:ext cx="159" cy="332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68" name="Line 6"/>
            <p:cNvSpPr>
              <a:spLocks noChangeShapeType="1"/>
            </p:cNvSpPr>
            <p:nvPr/>
          </p:nvSpPr>
          <p:spPr bwMode="auto">
            <a:xfrm>
              <a:off x="4212" y="1570"/>
              <a:ext cx="600" cy="1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pic>
        <p:nvPicPr>
          <p:cNvPr id="69" name="Picture 37" descr="JPO4(T)JO9Z~B}5]1%(_8K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012" y="3518444"/>
            <a:ext cx="1214040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38" descr="W@(]HUAU(I6U%KFRKC9(I$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566" y="3518444"/>
            <a:ext cx="1790129" cy="1075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39" descr="A26%)Y[G7GWC2XQJ5CKDKP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758" y="3472497"/>
            <a:ext cx="1348786" cy="108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Rectangle 40"/>
          <p:cNvSpPr>
            <a:spLocks noChangeArrowheads="1"/>
          </p:cNvSpPr>
          <p:nvPr/>
        </p:nvSpPr>
        <p:spPr bwMode="auto">
          <a:xfrm>
            <a:off x="1763688" y="1122879"/>
            <a:ext cx="57931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同学们，你们找到梯形了吗？ 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1378196" y="1165237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8"/>
          <p:cNvSpPr>
            <a:spLocks noChangeArrowheads="1"/>
          </p:cNvSpPr>
          <p:nvPr/>
        </p:nvSpPr>
        <p:spPr bwMode="auto">
          <a:xfrm rot="10800000">
            <a:off x="3013276" y="1156946"/>
            <a:ext cx="2664296" cy="1266031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AFF22A"/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1" name="Group 2"/>
          <p:cNvGrpSpPr/>
          <p:nvPr/>
        </p:nvGrpSpPr>
        <p:grpSpPr bwMode="auto">
          <a:xfrm>
            <a:off x="2222601" y="1113854"/>
            <a:ext cx="4679107" cy="1309125"/>
            <a:chOff x="975" y="1162"/>
            <a:chExt cx="3719" cy="1497"/>
          </a:xfrm>
        </p:grpSpPr>
        <p:sp>
          <p:nvSpPr>
            <p:cNvPr id="42" name="Line 3"/>
            <p:cNvSpPr>
              <a:spLocks noChangeShapeType="1"/>
            </p:cNvSpPr>
            <p:nvPr/>
          </p:nvSpPr>
          <p:spPr bwMode="auto">
            <a:xfrm flipV="1">
              <a:off x="1020" y="1162"/>
              <a:ext cx="3584" cy="0"/>
            </a:xfrm>
            <a:prstGeom prst="line">
              <a:avLst/>
            </a:prstGeom>
            <a:noFill/>
            <a:ln w="76200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4"/>
            <p:cNvSpPr>
              <a:spLocks noChangeShapeType="1"/>
            </p:cNvSpPr>
            <p:nvPr/>
          </p:nvSpPr>
          <p:spPr bwMode="auto">
            <a:xfrm>
              <a:off x="975" y="2658"/>
              <a:ext cx="3719" cy="1"/>
            </a:xfrm>
            <a:prstGeom prst="line">
              <a:avLst/>
            </a:prstGeom>
            <a:noFill/>
            <a:ln w="76200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oup 5"/>
          <p:cNvGrpSpPr/>
          <p:nvPr/>
        </p:nvGrpSpPr>
        <p:grpSpPr bwMode="auto">
          <a:xfrm>
            <a:off x="2653236" y="827590"/>
            <a:ext cx="3600400" cy="2286578"/>
            <a:chOff x="1428" y="570"/>
            <a:chExt cx="2766" cy="2496"/>
          </a:xfrm>
        </p:grpSpPr>
        <p:sp>
          <p:nvSpPr>
            <p:cNvPr id="45" name="Line 6"/>
            <p:cNvSpPr>
              <a:spLocks noChangeShapeType="1"/>
            </p:cNvSpPr>
            <p:nvPr/>
          </p:nvSpPr>
          <p:spPr bwMode="auto">
            <a:xfrm rot="220888">
              <a:off x="3060" y="755"/>
              <a:ext cx="1134" cy="2311"/>
            </a:xfrm>
            <a:prstGeom prst="line">
              <a:avLst/>
            </a:prstGeom>
            <a:noFill/>
            <a:ln w="76200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"/>
            <p:cNvSpPr>
              <a:spLocks noChangeShapeType="1"/>
            </p:cNvSpPr>
            <p:nvPr/>
          </p:nvSpPr>
          <p:spPr bwMode="auto">
            <a:xfrm rot="220888" flipH="1">
              <a:off x="1428" y="570"/>
              <a:ext cx="862" cy="2493"/>
            </a:xfrm>
            <a:prstGeom prst="line">
              <a:avLst/>
            </a:prstGeom>
            <a:noFill/>
            <a:ln w="76200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19802" y="3507854"/>
            <a:ext cx="830066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</a:pP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由图可知，只有一组对边平行的四边形叫做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kern="0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SNAGHTML1620e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338" y="862709"/>
            <a:ext cx="3296787" cy="153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098998" y="1452349"/>
            <a:ext cx="4445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820228" y="394276"/>
            <a:ext cx="12049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47864" y="2311105"/>
            <a:ext cx="1208088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2410593" y="1214014"/>
            <a:ext cx="12049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5480772" y="1245680"/>
            <a:ext cx="12049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3476498" y="929794"/>
            <a:ext cx="152402" cy="1464641"/>
            <a:chOff x="2472" y="1570"/>
            <a:chExt cx="64" cy="1452"/>
          </a:xfrm>
        </p:grpSpPr>
        <p:sp>
          <p:nvSpPr>
            <p:cNvPr id="33" name="Line 9"/>
            <p:cNvSpPr>
              <a:spLocks noChangeShapeType="1"/>
            </p:cNvSpPr>
            <p:nvPr/>
          </p:nvSpPr>
          <p:spPr bwMode="auto">
            <a:xfrm>
              <a:off x="2472" y="1570"/>
              <a:ext cx="0" cy="145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10"/>
            <p:cNvGrpSpPr/>
            <p:nvPr/>
          </p:nvGrpSpPr>
          <p:grpSpPr bwMode="auto">
            <a:xfrm>
              <a:off x="2472" y="2931"/>
              <a:ext cx="64" cy="65"/>
              <a:chOff x="1942" y="2204"/>
              <a:chExt cx="64" cy="65"/>
            </a:xfrm>
          </p:grpSpPr>
          <p:sp>
            <p:nvSpPr>
              <p:cNvPr id="35" name="Line 11"/>
              <p:cNvSpPr>
                <a:spLocks noChangeShapeType="1"/>
              </p:cNvSpPr>
              <p:nvPr/>
            </p:nvSpPr>
            <p:spPr bwMode="auto">
              <a:xfrm>
                <a:off x="1942" y="2207"/>
                <a:ext cx="64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Line 12"/>
              <p:cNvSpPr>
                <a:spLocks noChangeShapeType="1"/>
              </p:cNvSpPr>
              <p:nvPr/>
            </p:nvSpPr>
            <p:spPr bwMode="auto">
              <a:xfrm>
                <a:off x="2006" y="2204"/>
                <a:ext cx="0" cy="6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7" name="Line 13"/>
          <p:cNvSpPr>
            <a:spLocks noChangeShapeType="1"/>
          </p:cNvSpPr>
          <p:nvPr/>
        </p:nvSpPr>
        <p:spPr bwMode="auto">
          <a:xfrm>
            <a:off x="3476500" y="862708"/>
            <a:ext cx="1723182" cy="1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14"/>
          <p:cNvSpPr>
            <a:spLocks noChangeShapeType="1"/>
          </p:cNvSpPr>
          <p:nvPr/>
        </p:nvSpPr>
        <p:spPr bwMode="auto">
          <a:xfrm>
            <a:off x="2386338" y="2394436"/>
            <a:ext cx="3296788" cy="1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15"/>
          <p:cNvSpPr>
            <a:spLocks noChangeShapeType="1"/>
          </p:cNvSpPr>
          <p:nvPr/>
        </p:nvSpPr>
        <p:spPr bwMode="auto">
          <a:xfrm flipH="1">
            <a:off x="2386337" y="862710"/>
            <a:ext cx="1090161" cy="153172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Line 16"/>
          <p:cNvSpPr>
            <a:spLocks noChangeShapeType="1"/>
          </p:cNvSpPr>
          <p:nvPr/>
        </p:nvSpPr>
        <p:spPr bwMode="auto">
          <a:xfrm>
            <a:off x="5199682" y="862710"/>
            <a:ext cx="483443" cy="153172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39"/>
          <p:cNvSpPr txBox="1">
            <a:spLocks noChangeArrowheads="1"/>
          </p:cNvSpPr>
          <p:nvPr/>
        </p:nvSpPr>
        <p:spPr bwMode="auto">
          <a:xfrm>
            <a:off x="660399" y="-218406"/>
            <a:ext cx="76787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1pPr>
            <a:lvl2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2pPr>
            <a:lvl3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3pPr>
            <a:lvl4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4pPr>
            <a:lvl5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0"/>
          <p:cNvSpPr txBox="1">
            <a:spLocks noChangeArrowheads="1"/>
          </p:cNvSpPr>
          <p:nvPr/>
        </p:nvSpPr>
        <p:spPr bwMode="auto">
          <a:xfrm>
            <a:off x="279399" y="273719"/>
            <a:ext cx="5256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1pPr>
            <a:lvl2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2pPr>
            <a:lvl3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3pPr>
            <a:lvl4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4pPr>
            <a:lvl5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89" y="2787774"/>
            <a:ext cx="78604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分别平行的两条边叫做梯形的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，另外两条边叫做梯形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r>
              <a:rPr lang="zh-CN" altLang="en-US" sz="2800" b="1" kern="0" noProof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kern="0" noProof="1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/>
            <a:r>
              <a:rPr lang="zh-CN" altLang="en-US" sz="2800" b="1" kern="0" noProof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梯形上底的任意一点向下底引一条垂线，这一点和垂足之间的线段叫做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b="1" kern="0" noProof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30" grpId="0"/>
      <p:bldP spid="31" grpId="0"/>
      <p:bldP spid="37" grpId="0" animBg="1"/>
      <p:bldP spid="39" grpId="0" animBg="1"/>
      <p:bldP spid="40" grpId="0" animBg="1"/>
      <p:bldP spid="48" grpId="0" animBg="1"/>
      <p:bldP spid="4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2" name="AutoShape 20"/>
          <p:cNvSpPr>
            <a:spLocks noChangeArrowheads="1"/>
          </p:cNvSpPr>
          <p:nvPr/>
        </p:nvSpPr>
        <p:spPr bwMode="auto">
          <a:xfrm>
            <a:off x="1979712" y="1516138"/>
            <a:ext cx="2216345" cy="1127345"/>
          </a:xfrm>
          <a:prstGeom prst="parallelogram">
            <a:avLst>
              <a:gd name="adj" fmla="val 5009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auto">
          <a:xfrm rot="10800000">
            <a:off x="5508104" y="1491631"/>
            <a:ext cx="1728192" cy="1095734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1547664" y="483518"/>
            <a:ext cx="7337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，说一说，平行四边形和梯形有什么区别呢？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91085" y="2787774"/>
            <a:ext cx="656529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两组对边平行且相等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底和下底只平行不相等，两条腰不平行且不一定相等。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43" y="291262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9759" y="34358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03598"/>
            <a:ext cx="37623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任意多边形 14"/>
          <p:cNvSpPr/>
          <p:nvPr/>
        </p:nvSpPr>
        <p:spPr>
          <a:xfrm>
            <a:off x="2344738" y="1277193"/>
            <a:ext cx="12700" cy="77788"/>
          </a:xfrm>
          <a:custGeom>
            <a:avLst/>
            <a:gdLst>
              <a:gd name="connisteX0" fmla="*/ 0 w 12700"/>
              <a:gd name="connsiteY0" fmla="*/ 0 h 78740"/>
              <a:gd name="connisteX1" fmla="*/ 12700 w 12700"/>
              <a:gd name="connsiteY1" fmla="*/ 78740 h 787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2700" h="78740">
                <a:moveTo>
                  <a:pt x="0" y="0"/>
                </a:moveTo>
                <a:cubicBezTo>
                  <a:pt x="4445" y="26035"/>
                  <a:pt x="8255" y="52705"/>
                  <a:pt x="12700" y="78740"/>
                </a:cubicBezTo>
              </a:path>
            </a:pathLst>
          </a:cu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stCxn id="15" idx="0"/>
            <a:endCxn id="15" idx="1"/>
          </p:cNvCxnSpPr>
          <p:nvPr/>
        </p:nvCxnSpPr>
        <p:spPr>
          <a:xfrm>
            <a:off x="2344738" y="1277193"/>
            <a:ext cx="12700" cy="7778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3294225" y="2061413"/>
            <a:ext cx="2499611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u="sng" dirty="0">
                <a:solidFill>
                  <a:srgbClr val="FF0000"/>
                </a:solidFill>
                <a:ea typeface="楷体" panose="02010609060101010101" pitchFamily="49" charset="-122"/>
              </a:rPr>
              <a:t>等腰梯形</a:t>
            </a:r>
            <a:endParaRPr lang="zh-CN" altLang="en-US" sz="2400" b="1" u="sng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971600" y="3579862"/>
            <a:ext cx="7391537" cy="60939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两腰相等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的梯形叫做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等腰梯形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317698" y="29792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264118" y="267494"/>
            <a:ext cx="848434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折一折，量一量：下面这个梯形的两条腰有什么特点？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3232051" y="1546498"/>
            <a:ext cx="11334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顶角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4508401" y="1546498"/>
            <a:ext cx="11350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顶角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2703414" y="2554561"/>
            <a:ext cx="11350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底角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5002114" y="2554561"/>
            <a:ext cx="11350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底角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00" y="1132607"/>
            <a:ext cx="216058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2952676" y="2787774"/>
            <a:ext cx="24114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直角梯形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9"/>
          <p:cNvGrpSpPr/>
          <p:nvPr/>
        </p:nvGrpSpPr>
        <p:grpSpPr bwMode="auto">
          <a:xfrm>
            <a:off x="3195564" y="1131590"/>
            <a:ext cx="2097088" cy="1800224"/>
            <a:chOff x="3419" y="1298"/>
            <a:chExt cx="1321" cy="1134"/>
          </a:xfrm>
        </p:grpSpPr>
        <p:grpSp>
          <p:nvGrpSpPr>
            <p:cNvPr id="32" name="Group 10"/>
            <p:cNvGrpSpPr/>
            <p:nvPr/>
          </p:nvGrpSpPr>
          <p:grpSpPr bwMode="auto">
            <a:xfrm>
              <a:off x="3424" y="1298"/>
              <a:ext cx="1316" cy="1134"/>
              <a:chOff x="3424" y="1298"/>
              <a:chExt cx="1316" cy="1134"/>
            </a:xfrm>
          </p:grpSpPr>
          <p:grpSp>
            <p:nvGrpSpPr>
              <p:cNvPr id="39" name="Group 11"/>
              <p:cNvGrpSpPr/>
              <p:nvPr/>
            </p:nvGrpSpPr>
            <p:grpSpPr bwMode="auto">
              <a:xfrm>
                <a:off x="3424" y="1344"/>
                <a:ext cx="1316" cy="1088"/>
                <a:chOff x="3424" y="1344"/>
                <a:chExt cx="1316" cy="1088"/>
              </a:xfrm>
            </p:grpSpPr>
            <p:sp>
              <p:nvSpPr>
                <p:cNvPr id="42" name="Line 12"/>
                <p:cNvSpPr>
                  <a:spLocks noChangeShapeType="1"/>
                </p:cNvSpPr>
                <p:nvPr/>
              </p:nvSpPr>
              <p:spPr bwMode="auto">
                <a:xfrm>
                  <a:off x="3424" y="1344"/>
                  <a:ext cx="0" cy="1088"/>
                </a:xfrm>
                <a:prstGeom prst="line">
                  <a:avLst/>
                </a:prstGeom>
                <a:noFill/>
                <a:ln w="57150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Line 13"/>
                <p:cNvSpPr>
                  <a:spLocks noChangeShapeType="1"/>
                </p:cNvSpPr>
                <p:nvPr/>
              </p:nvSpPr>
              <p:spPr bwMode="auto">
                <a:xfrm>
                  <a:off x="3424" y="2387"/>
                  <a:ext cx="1316" cy="0"/>
                </a:xfrm>
                <a:prstGeom prst="line">
                  <a:avLst/>
                </a:prstGeom>
                <a:noFill/>
                <a:ln w="57150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Line 14"/>
              <p:cNvSpPr>
                <a:spLocks noChangeShapeType="1"/>
              </p:cNvSpPr>
              <p:nvPr/>
            </p:nvSpPr>
            <p:spPr bwMode="auto">
              <a:xfrm flipV="1">
                <a:off x="3424" y="1298"/>
                <a:ext cx="811" cy="0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3" name="Group 15"/>
            <p:cNvGrpSpPr/>
            <p:nvPr/>
          </p:nvGrpSpPr>
          <p:grpSpPr bwMode="auto">
            <a:xfrm rot="5400000">
              <a:off x="3423" y="1343"/>
              <a:ext cx="91" cy="91"/>
              <a:chOff x="2653" y="3294"/>
              <a:chExt cx="182" cy="181"/>
            </a:xfrm>
          </p:grpSpPr>
          <p:sp>
            <p:nvSpPr>
              <p:cNvPr id="37" name="Line 16"/>
              <p:cNvSpPr>
                <a:spLocks noChangeShapeType="1"/>
              </p:cNvSpPr>
              <p:nvPr/>
            </p:nvSpPr>
            <p:spPr bwMode="auto">
              <a:xfrm>
                <a:off x="2653" y="3294"/>
                <a:ext cx="182" cy="0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Line 17"/>
              <p:cNvSpPr>
                <a:spLocks noChangeShapeType="1"/>
              </p:cNvSpPr>
              <p:nvPr/>
            </p:nvSpPr>
            <p:spPr bwMode="auto">
              <a:xfrm>
                <a:off x="2835" y="3294"/>
                <a:ext cx="0" cy="181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4" name="Group 18"/>
            <p:cNvGrpSpPr/>
            <p:nvPr/>
          </p:nvGrpSpPr>
          <p:grpSpPr bwMode="auto">
            <a:xfrm rot="-10518494" flipH="1" flipV="1">
              <a:off x="3419" y="2283"/>
              <a:ext cx="101" cy="92"/>
              <a:chOff x="2544" y="3186"/>
              <a:chExt cx="207" cy="181"/>
            </a:xfrm>
          </p:grpSpPr>
          <p:sp>
            <p:nvSpPr>
              <p:cNvPr id="35" name="Line 19"/>
              <p:cNvSpPr>
                <a:spLocks noChangeShapeType="1"/>
              </p:cNvSpPr>
              <p:nvPr/>
            </p:nvSpPr>
            <p:spPr bwMode="auto">
              <a:xfrm>
                <a:off x="2544" y="3222"/>
                <a:ext cx="182" cy="0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Line 20"/>
              <p:cNvSpPr>
                <a:spLocks noChangeShapeType="1"/>
              </p:cNvSpPr>
              <p:nvPr/>
            </p:nvSpPr>
            <p:spPr bwMode="auto">
              <a:xfrm>
                <a:off x="2751" y="3186"/>
                <a:ext cx="0" cy="181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1475656" y="3415574"/>
            <a:ext cx="6192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有一个角是直角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的梯形叫做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28"/>
          <p:cNvSpPr>
            <a:spLocks noChangeShapeType="1"/>
          </p:cNvSpPr>
          <p:nvPr/>
        </p:nvSpPr>
        <p:spPr bwMode="auto">
          <a:xfrm>
            <a:off x="3203500" y="1133202"/>
            <a:ext cx="0" cy="17287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1547664" y="3939902"/>
            <a:ext cx="593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等腰梯形和直角梯形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是特殊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264118" y="267494"/>
            <a:ext cx="848434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折一折，量一量：下面这个梯形的两条腰有什么特点？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4" grpId="0"/>
      <p:bldP spid="45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414" y="1408424"/>
            <a:ext cx="4318794" cy="17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043608" y="1162362"/>
            <a:ext cx="784887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81598" y="1347614"/>
            <a:ext cx="1296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84649" y="1953295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653806" y="1953295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97622" y="2715766"/>
            <a:ext cx="906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732240" y="3128650"/>
            <a:ext cx="129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82108" y="3980517"/>
            <a:ext cx="618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1901" y="699542"/>
            <a:ext cx="554029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写出下面梯形的各部分名称。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3130971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梯形中，平行的一组对边叫做梯形的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通常把较短的底叫做上底，较长的底叫做下底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。不平行的一组对边叫做梯形的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2" grpId="0"/>
      <p:bldP spid="23" grpId="0"/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WPS 演示</Application>
  <PresentationFormat>全屏显示(16:9)</PresentationFormat>
  <Paragraphs>151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Calibri</vt:lpstr>
      <vt:lpstr>等线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