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7" r:id="rId3"/>
  </p:sldMasterIdLst>
  <p:notesMasterIdLst>
    <p:notesMasterId r:id="rId7"/>
  </p:notesMasterIdLst>
  <p:handoutMasterIdLst>
    <p:handoutMasterId r:id="rId20"/>
  </p:handoutMasterIdLst>
  <p:sldIdLst>
    <p:sldId id="522" r:id="rId4"/>
    <p:sldId id="510" r:id="rId5"/>
    <p:sldId id="472" r:id="rId6"/>
    <p:sldId id="511" r:id="rId8"/>
    <p:sldId id="512" r:id="rId9"/>
    <p:sldId id="513" r:id="rId10"/>
    <p:sldId id="514" r:id="rId11"/>
    <p:sldId id="519" r:id="rId12"/>
    <p:sldId id="520" r:id="rId13"/>
    <p:sldId id="518" r:id="rId14"/>
    <p:sldId id="502" r:id="rId15"/>
    <p:sldId id="515" r:id="rId16"/>
    <p:sldId id="517" r:id="rId17"/>
    <p:sldId id="507" r:id="rId18"/>
    <p:sldId id="523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微软雅黑" panose="020B0503020204020204" pitchFamily="34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notesViewPr>
    <p:cSldViewPr>
      <p:cViewPr varScale="1">
        <p:scale>
          <a:sx n="33" d="100"/>
          <a:sy n="33" d="100"/>
        </p:scale>
        <p:origin x="-1080" y="-5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21B34F-EB53-4B0D-BC6C-E9061F8A18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AD8B44-2ED8-42A9-B7F6-897DB4BAC06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观察物体（二） 观察物体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  <p:sldLayoutId id="2147483691" r:id="rId24"/>
    <p:sldLayoutId id="2147483692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0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7.png"/><Relationship Id="rId7" Type="http://schemas.openxmlformats.org/officeDocument/2006/relationships/slide" Target="slide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31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slide" Target="slide1.xml"/><Relationship Id="rId7" Type="http://schemas.openxmlformats.org/officeDocument/2006/relationships/image" Target="../media/image41.png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45.png"/><Relationship Id="rId1" Type="http://schemas.openxmlformats.org/officeDocument/2006/relationships/image" Target="../media/image44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microsoft.com/office/2007/relationships/hdphoto" Target="../media/image9.wdp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7.png"/><Relationship Id="rId6" Type="http://schemas.openxmlformats.org/officeDocument/2006/relationships/slide" Target="slide1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9.png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0.jpe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8323" y="1435155"/>
            <a:ext cx="353686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观察物体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观察物体（</a:t>
            </a:r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二）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827584" y="915566"/>
            <a:ext cx="374441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判断下面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幅图片分别是从右面蒙古包的哪个方向拍的。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099" y="843558"/>
            <a:ext cx="2912740" cy="1814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71750"/>
            <a:ext cx="1795563" cy="1358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841" y="2613117"/>
            <a:ext cx="1788151" cy="1358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621" y="2613117"/>
            <a:ext cx="1621603" cy="1358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1015" y="2636530"/>
            <a:ext cx="1569417" cy="1367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圆角矩形 23"/>
          <p:cNvSpPr/>
          <p:nvPr/>
        </p:nvSpPr>
        <p:spPr>
          <a:xfrm>
            <a:off x="899592" y="4032599"/>
            <a:ext cx="1008112" cy="43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3131840" y="4032599"/>
            <a:ext cx="1008112" cy="43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5292080" y="4032647"/>
            <a:ext cx="1008112" cy="43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7236296" y="4032599"/>
            <a:ext cx="1008112" cy="43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91630"/>
            <a:ext cx="4440643" cy="25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822647" y="843558"/>
            <a:ext cx="79978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观察桌子上的茶叶桶和杯子。说一说从前面和右面会看到什么。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44008" y="3272332"/>
            <a:ext cx="3692021" cy="1243634"/>
            <a:chOff x="4644008" y="3272332"/>
            <a:chExt cx="3692021" cy="1243634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8304" y="3272332"/>
              <a:ext cx="1027725" cy="1243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1" name="组合 4"/>
            <p:cNvGrpSpPr/>
            <p:nvPr/>
          </p:nvGrpSpPr>
          <p:grpSpPr bwMode="auto">
            <a:xfrm>
              <a:off x="4644008" y="3457582"/>
              <a:ext cx="2304256" cy="1038389"/>
              <a:chOff x="2918290" y="1104380"/>
              <a:chExt cx="2527458" cy="667083"/>
            </a:xfrm>
            <a:noFill/>
          </p:grpSpPr>
          <p:sp>
            <p:nvSpPr>
              <p:cNvPr id="22" name="云形标注 82"/>
              <p:cNvSpPr>
                <a:spLocks noChangeArrowheads="1"/>
              </p:cNvSpPr>
              <p:nvPr/>
            </p:nvSpPr>
            <p:spPr bwMode="auto">
              <a:xfrm>
                <a:off x="2918290" y="1104380"/>
                <a:ext cx="2422311" cy="667083"/>
              </a:xfrm>
              <a:prstGeom prst="cloudCallout">
                <a:avLst>
                  <a:gd name="adj1" fmla="val 73973"/>
                  <a:gd name="adj2" fmla="val -7308"/>
                </a:avLst>
              </a:prstGeom>
              <a:grpFill/>
              <a:ln w="19050" algn="ctr">
                <a:solidFill>
                  <a:srgbClr val="00B0F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矩形 4"/>
              <p:cNvSpPr>
                <a:spLocks noChangeArrowheads="1"/>
              </p:cNvSpPr>
              <p:nvPr/>
            </p:nvSpPr>
            <p:spPr bwMode="auto">
              <a:xfrm>
                <a:off x="3098033" y="1182935"/>
                <a:ext cx="2347715" cy="5338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从右面只能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看到茶叶桶。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39552" y="3291830"/>
            <a:ext cx="3617900" cy="1252674"/>
            <a:chOff x="539552" y="3291830"/>
            <a:chExt cx="3617900" cy="1252674"/>
          </a:xfrm>
        </p:grpSpPr>
        <p:pic>
          <p:nvPicPr>
            <p:cNvPr id="24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39552" y="3291830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5" name="组合 4"/>
            <p:cNvGrpSpPr/>
            <p:nvPr/>
          </p:nvGrpSpPr>
          <p:grpSpPr bwMode="auto">
            <a:xfrm>
              <a:off x="1619672" y="3477577"/>
              <a:ext cx="2537780" cy="1038389"/>
              <a:chOff x="2366021" y="1091504"/>
              <a:chExt cx="3026794" cy="667083"/>
            </a:xfrm>
            <a:solidFill>
              <a:schemeClr val="accent6">
                <a:lumMod val="20000"/>
                <a:lumOff val="80000"/>
              </a:schemeClr>
            </a:solidFill>
          </p:grpSpPr>
          <p:sp>
            <p:nvSpPr>
              <p:cNvPr id="26" name="云形标注 82"/>
              <p:cNvSpPr>
                <a:spLocks noChangeArrowheads="1"/>
              </p:cNvSpPr>
              <p:nvPr/>
            </p:nvSpPr>
            <p:spPr bwMode="auto">
              <a:xfrm>
                <a:off x="2366021" y="1091504"/>
                <a:ext cx="2965708" cy="667083"/>
              </a:xfrm>
              <a:prstGeom prst="cloudCallout">
                <a:avLst>
                  <a:gd name="adj1" fmla="val -64917"/>
                  <a:gd name="adj2" fmla="val 8497"/>
                </a:avLst>
              </a:prstGeom>
              <a:noFill/>
              <a:ln w="19050" algn="ctr">
                <a:solidFill>
                  <a:srgbClr val="00B0F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矩形 4"/>
              <p:cNvSpPr>
                <a:spLocks noChangeArrowheads="1"/>
              </p:cNvSpPr>
              <p:nvPr/>
            </p:nvSpPr>
            <p:spPr bwMode="auto">
              <a:xfrm>
                <a:off x="2434910" y="1145557"/>
                <a:ext cx="2957905" cy="53385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从前面看到的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是杯子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和茶叶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桶。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251521" y="330791"/>
            <a:ext cx="83276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下面的图分别是谁看到的？请小朋友连一连。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75606"/>
            <a:ext cx="4234809" cy="2557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77974"/>
            <a:ext cx="83820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012" y="2235223"/>
            <a:ext cx="561975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48064" y="3030835"/>
            <a:ext cx="712477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067" y="1467022"/>
            <a:ext cx="609600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570" y="2187599"/>
            <a:ext cx="581025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66487" y="3202286"/>
            <a:ext cx="814759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9" name="直接连接符 28"/>
          <p:cNvCxnSpPr>
            <a:endCxn id="6151" idx="1"/>
          </p:cNvCxnSpPr>
          <p:nvPr/>
        </p:nvCxnSpPr>
        <p:spPr bwMode="auto">
          <a:xfrm>
            <a:off x="5842248" y="1815974"/>
            <a:ext cx="1308322" cy="7192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直接连接符 30"/>
          <p:cNvCxnSpPr/>
          <p:nvPr/>
        </p:nvCxnSpPr>
        <p:spPr bwMode="auto">
          <a:xfrm>
            <a:off x="5741549" y="2702079"/>
            <a:ext cx="1574228" cy="65751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" name="直接连接符 32"/>
          <p:cNvCxnSpPr>
            <a:endCxn id="6150" idx="1"/>
          </p:cNvCxnSpPr>
          <p:nvPr/>
        </p:nvCxnSpPr>
        <p:spPr bwMode="auto">
          <a:xfrm flipV="1">
            <a:off x="5804929" y="1795635"/>
            <a:ext cx="1364138" cy="1730404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332153" y="291301"/>
            <a:ext cx="824700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文文和妈妈参加“节能减排”文艺演出，荣获一等奖，记者纷纷为她们拍照。下面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张照片分别是谁拍的？请在照片下面分别写上记者的名字。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79662"/>
            <a:ext cx="3476796" cy="2486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99" y="1923678"/>
            <a:ext cx="5590381" cy="1361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圆角矩形 28"/>
          <p:cNvSpPr/>
          <p:nvPr/>
        </p:nvSpPr>
        <p:spPr>
          <a:xfrm>
            <a:off x="3922857" y="3453647"/>
            <a:ext cx="1008112" cy="4320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5723057" y="3453599"/>
            <a:ext cx="1008112" cy="4320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7523257" y="3453647"/>
            <a:ext cx="1008112" cy="4320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331640" y="2355726"/>
            <a:ext cx="3242439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观察物体并不难，</a:t>
            </a:r>
            <a:endParaRPr lang="zh-CN" altLang="en-US" sz="32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27984" y="2355726"/>
            <a:ext cx="3108841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眼睛平视物表面。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31640" y="3079725"/>
            <a:ext cx="3096344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形状位置记心间，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99992" y="3090178"/>
            <a:ext cx="3050855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平视图形脑中现。</a:t>
            </a:r>
            <a:endParaRPr lang="zh-CN" altLang="en-US" sz="3200" b="1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032" y="699542"/>
            <a:ext cx="4897564" cy="2796580"/>
          </a:xfrm>
          <a:prstGeom prst="rect">
            <a:avLst/>
          </a:prstGeom>
        </p:spPr>
      </p:pic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827584" y="411510"/>
            <a:ext cx="8090428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你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听过盲人摸象的故事吗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？他们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谁说的对呢？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378091" y="1131590"/>
            <a:ext cx="1865948" cy="936104"/>
            <a:chOff x="5580112" y="915566"/>
            <a:chExt cx="1865948" cy="936104"/>
          </a:xfrm>
        </p:grpSpPr>
        <p:sp>
          <p:nvSpPr>
            <p:cNvPr id="26" name="云形标注 25"/>
            <p:cNvSpPr/>
            <p:nvPr/>
          </p:nvSpPr>
          <p:spPr>
            <a:xfrm>
              <a:off x="5580112" y="929079"/>
              <a:ext cx="1865948" cy="922591"/>
            </a:xfrm>
            <a:prstGeom prst="cloudCallout">
              <a:avLst>
                <a:gd name="adj1" fmla="val -687"/>
                <a:gd name="adj2" fmla="val 83285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724128" y="915566"/>
              <a:ext cx="15841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大象原来像一面墙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81747" y="2787774"/>
            <a:ext cx="2689292" cy="970764"/>
            <a:chOff x="2530780" y="2825122"/>
            <a:chExt cx="2689292" cy="970764"/>
          </a:xfrm>
        </p:grpSpPr>
        <p:sp>
          <p:nvSpPr>
            <p:cNvPr id="19" name="云形标注 18"/>
            <p:cNvSpPr/>
            <p:nvPr/>
          </p:nvSpPr>
          <p:spPr>
            <a:xfrm>
              <a:off x="2530780" y="2825122"/>
              <a:ext cx="2401260" cy="970764"/>
            </a:xfrm>
            <a:prstGeom prst="cloudCallout">
              <a:avLst>
                <a:gd name="adj1" fmla="val 28248"/>
                <a:gd name="adj2" fmla="val -101302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897560" y="2892881"/>
              <a:ext cx="23225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大象原来像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一根管子。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585108" y="3075806"/>
            <a:ext cx="2089127" cy="857436"/>
            <a:chOff x="4427089" y="3468945"/>
            <a:chExt cx="2089127" cy="857436"/>
          </a:xfrm>
        </p:grpSpPr>
        <p:sp>
          <p:nvSpPr>
            <p:cNvPr id="22" name="云形标注 21"/>
            <p:cNvSpPr/>
            <p:nvPr/>
          </p:nvSpPr>
          <p:spPr>
            <a:xfrm>
              <a:off x="4427089" y="3477371"/>
              <a:ext cx="2030534" cy="849010"/>
            </a:xfrm>
            <a:prstGeom prst="cloudCallout">
              <a:avLst>
                <a:gd name="adj1" fmla="val 12744"/>
                <a:gd name="adj2" fmla="val -85826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644008" y="3468945"/>
              <a:ext cx="18722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大象原来像一根柱子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65802" y="2748865"/>
            <a:ext cx="2030534" cy="862856"/>
            <a:chOff x="6767823" y="2748865"/>
            <a:chExt cx="2030534" cy="862856"/>
          </a:xfrm>
        </p:grpSpPr>
        <p:sp>
          <p:nvSpPr>
            <p:cNvPr id="27" name="云形标注 26"/>
            <p:cNvSpPr/>
            <p:nvPr/>
          </p:nvSpPr>
          <p:spPr>
            <a:xfrm>
              <a:off x="6767823" y="2762711"/>
              <a:ext cx="2030534" cy="849010"/>
            </a:xfrm>
            <a:prstGeom prst="cloudCallout">
              <a:avLst>
                <a:gd name="adj1" fmla="val 6819"/>
                <a:gd name="adj2" fmla="val -82992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876256" y="2748865"/>
              <a:ext cx="18722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大象原来像一根绳子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83568" y="3846062"/>
            <a:ext cx="6984776" cy="813920"/>
            <a:chOff x="683568" y="3846062"/>
            <a:chExt cx="6984776" cy="813920"/>
          </a:xfrm>
        </p:grpSpPr>
        <p:sp>
          <p:nvSpPr>
            <p:cNvPr id="14" name="云形标注 13"/>
            <p:cNvSpPr/>
            <p:nvPr/>
          </p:nvSpPr>
          <p:spPr>
            <a:xfrm>
              <a:off x="1656097" y="4011910"/>
              <a:ext cx="6012247" cy="555399"/>
            </a:xfrm>
            <a:prstGeom prst="cloudCallout">
              <a:avLst>
                <a:gd name="adj1" fmla="val -54510"/>
                <a:gd name="adj2" fmla="val 17420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051720" y="4054301"/>
              <a:ext cx="54441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他们“看”到的大象为什么不一样呢？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83568" y="3846062"/>
              <a:ext cx="812112" cy="813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813039" y="987574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195" y="483518"/>
            <a:ext cx="4810125" cy="298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7504" y="3147814"/>
            <a:ext cx="8375165" cy="1620040"/>
            <a:chOff x="107504" y="3147814"/>
            <a:chExt cx="8375165" cy="1620040"/>
          </a:xfrm>
        </p:grpSpPr>
        <p:grpSp>
          <p:nvGrpSpPr>
            <p:cNvPr id="2" name="组合 1"/>
            <p:cNvGrpSpPr/>
            <p:nvPr/>
          </p:nvGrpSpPr>
          <p:grpSpPr>
            <a:xfrm>
              <a:off x="107504" y="3147814"/>
              <a:ext cx="8352928" cy="1620040"/>
              <a:chOff x="35496" y="3147814"/>
              <a:chExt cx="8509751" cy="1620040"/>
            </a:xfrm>
          </p:grpSpPr>
          <p:pic>
            <p:nvPicPr>
              <p:cNvPr id="3076" name="Picture 4" descr="E:\课件专用人物图\21.jp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96" y="3147814"/>
                <a:ext cx="1992856" cy="15921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4" name="AutoShape 27"/>
              <p:cNvSpPr>
                <a:spLocks noChangeArrowheads="1"/>
              </p:cNvSpPr>
              <p:nvPr/>
            </p:nvSpPr>
            <p:spPr bwMode="auto">
              <a:xfrm>
                <a:off x="1489247" y="3291830"/>
                <a:ext cx="7056000" cy="1476024"/>
              </a:xfrm>
              <a:prstGeom prst="cloudCallout">
                <a:avLst>
                  <a:gd name="adj1" fmla="val -52739"/>
                  <a:gd name="adj2" fmla="val -1663"/>
                </a:avLst>
              </a:prstGeom>
              <a:solidFill>
                <a:schemeClr val="bg1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2051720" y="3497188"/>
              <a:ext cx="64309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小狗贝贝特别喜欢交朋友，这不，贝贝回家时发现毛毛、哈里、多多都已经在门口等它了，准备一起来贝贝家吃晚饭呢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！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11510"/>
            <a:ext cx="2717498" cy="1897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33586"/>
            <a:ext cx="2696229" cy="185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25156"/>
            <a:ext cx="2694665" cy="1853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543996"/>
            <a:ext cx="2636340" cy="1834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4860032" y="2355726"/>
            <a:ext cx="4104456" cy="2350090"/>
            <a:chOff x="4860032" y="2355726"/>
            <a:chExt cx="4104456" cy="2350090"/>
          </a:xfrm>
        </p:grpSpPr>
        <p:pic>
          <p:nvPicPr>
            <p:cNvPr id="4102" name="Picture 6" descr="E:\课件专用人物图\30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5" t="10492" r="12874" b="21745"/>
            <a:stretch>
              <a:fillRect/>
            </a:stretch>
          </p:blipFill>
          <p:spPr bwMode="auto">
            <a:xfrm>
              <a:off x="6696950" y="3187724"/>
              <a:ext cx="2267538" cy="1518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/>
          </p:nvGrpSpPr>
          <p:grpSpPr>
            <a:xfrm>
              <a:off x="4860032" y="2355726"/>
              <a:ext cx="3307508" cy="1195441"/>
              <a:chOff x="3371916" y="3446242"/>
              <a:chExt cx="2892527" cy="1195441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28" name="AutoShape 27"/>
              <p:cNvSpPr>
                <a:spLocks noChangeArrowheads="1"/>
              </p:cNvSpPr>
              <p:nvPr/>
            </p:nvSpPr>
            <p:spPr bwMode="auto">
              <a:xfrm>
                <a:off x="3371916" y="3446242"/>
                <a:ext cx="2785058" cy="1195441"/>
              </a:xfrm>
              <a:prstGeom prst="cloudCallout">
                <a:avLst>
                  <a:gd name="adj1" fmla="val 39376"/>
                  <a:gd name="adj2" fmla="val 74811"/>
                </a:avLst>
              </a:prstGeom>
              <a:solidFill>
                <a:schemeClr val="bg1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511072" y="3579103"/>
                <a:ext cx="2753371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你知道这四幅图片分别是谁看到的吗？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030" y="780724"/>
            <a:ext cx="6473940" cy="4012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5" name="组合 34"/>
          <p:cNvGrpSpPr/>
          <p:nvPr/>
        </p:nvGrpSpPr>
        <p:grpSpPr>
          <a:xfrm>
            <a:off x="4788024" y="411510"/>
            <a:ext cx="2592288" cy="885422"/>
            <a:chOff x="2810619" y="3733412"/>
            <a:chExt cx="3286596" cy="885422"/>
          </a:xfrm>
          <a:solidFill>
            <a:schemeClr val="bg1"/>
          </a:solidFill>
        </p:grpSpPr>
        <p:sp>
          <p:nvSpPr>
            <p:cNvPr id="36" name="AutoShape 27"/>
            <p:cNvSpPr>
              <a:spLocks noChangeArrowheads="1"/>
            </p:cNvSpPr>
            <p:nvPr/>
          </p:nvSpPr>
          <p:spPr bwMode="auto">
            <a:xfrm>
              <a:off x="2810619" y="3733412"/>
              <a:ext cx="3286596" cy="885422"/>
            </a:xfrm>
            <a:prstGeom prst="cloudCallout">
              <a:avLst>
                <a:gd name="adj1" fmla="val -27354"/>
                <a:gd name="adj2" fmla="val 10179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225651" y="3751761"/>
              <a:ext cx="2757155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我看到大树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在房子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左面。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156176" y="1491631"/>
            <a:ext cx="2628750" cy="1213076"/>
            <a:chOff x="2901913" y="3784889"/>
            <a:chExt cx="2964019" cy="867229"/>
          </a:xfrm>
          <a:solidFill>
            <a:schemeClr val="bg1"/>
          </a:solidFill>
        </p:grpSpPr>
        <p:sp>
          <p:nvSpPr>
            <p:cNvPr id="42" name="AutoShape 27"/>
            <p:cNvSpPr>
              <a:spLocks noChangeArrowheads="1"/>
            </p:cNvSpPr>
            <p:nvPr/>
          </p:nvSpPr>
          <p:spPr bwMode="auto">
            <a:xfrm>
              <a:off x="2901913" y="3784889"/>
              <a:ext cx="2785058" cy="720701"/>
            </a:xfrm>
            <a:prstGeom prst="cloudCallout">
              <a:avLst>
                <a:gd name="adj1" fmla="val -31320"/>
                <a:gd name="adj2" fmla="val 88403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039435" y="3821121"/>
              <a:ext cx="282649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我房子被大树挡住了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一部分。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75656" y="1113697"/>
            <a:ext cx="3672408" cy="1008601"/>
            <a:chOff x="2901913" y="3733412"/>
            <a:chExt cx="3038596" cy="813414"/>
          </a:xfrm>
          <a:solidFill>
            <a:schemeClr val="bg1"/>
          </a:solidFill>
        </p:grpSpPr>
        <p:sp>
          <p:nvSpPr>
            <p:cNvPr id="45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-12539"/>
                <a:gd name="adj2" fmla="val 8043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3165120" y="3774536"/>
              <a:ext cx="2775389" cy="6701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我看到的大树被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房子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挡住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了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一部分。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937866" y="3003805"/>
            <a:ext cx="2498230" cy="936098"/>
            <a:chOff x="2901913" y="3733412"/>
            <a:chExt cx="2785058" cy="907719"/>
          </a:xfrm>
          <a:solidFill>
            <a:schemeClr val="bg1"/>
          </a:solidFill>
        </p:grpSpPr>
        <p:sp>
          <p:nvSpPr>
            <p:cNvPr id="48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907719"/>
            </a:xfrm>
            <a:prstGeom prst="cloudCallout">
              <a:avLst>
                <a:gd name="adj1" fmla="val -46057"/>
                <a:gd name="adj2" fmla="val 58922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3198433" y="3756497"/>
              <a:ext cx="2471319" cy="8058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我看到大树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在房子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右面。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34" y="563394"/>
            <a:ext cx="2077010" cy="1450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876" y="561040"/>
            <a:ext cx="2079100" cy="1426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093" y="580302"/>
            <a:ext cx="2208387" cy="1431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480" y="555526"/>
            <a:ext cx="2286000" cy="1458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圆角矩形 46"/>
          <p:cNvSpPr/>
          <p:nvPr/>
        </p:nvSpPr>
        <p:spPr>
          <a:xfrm>
            <a:off x="7266576" y="2139750"/>
            <a:ext cx="1008112" cy="432000"/>
          </a:xfrm>
          <a:prstGeom prst="roundRect">
            <a:avLst/>
          </a:prstGeom>
          <a:solidFill>
            <a:srgbClr val="FF0000">
              <a:alpha val="1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多多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773800" y="2139750"/>
            <a:ext cx="1008112" cy="432000"/>
          </a:xfrm>
          <a:prstGeom prst="roundRect">
            <a:avLst/>
          </a:prstGeom>
          <a:solidFill>
            <a:srgbClr val="FF0000">
              <a:alpha val="1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贝贝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4932040" y="2103343"/>
            <a:ext cx="1008112" cy="432000"/>
          </a:xfrm>
          <a:prstGeom prst="roundRect">
            <a:avLst/>
          </a:prstGeom>
          <a:solidFill>
            <a:srgbClr val="FF0000">
              <a:alpha val="1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毛毛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2812370" y="2139750"/>
            <a:ext cx="1008112" cy="432000"/>
          </a:xfrm>
          <a:prstGeom prst="roundRect">
            <a:avLst/>
          </a:prstGeom>
          <a:solidFill>
            <a:srgbClr val="FF0000">
              <a:alpha val="1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哈利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23745" y="3077816"/>
            <a:ext cx="6072590" cy="1582166"/>
            <a:chOff x="1523745" y="3077816"/>
            <a:chExt cx="6072590" cy="1582166"/>
          </a:xfrm>
        </p:grpSpPr>
        <p:grpSp>
          <p:nvGrpSpPr>
            <p:cNvPr id="57" name="组合 56"/>
            <p:cNvGrpSpPr/>
            <p:nvPr/>
          </p:nvGrpSpPr>
          <p:grpSpPr>
            <a:xfrm>
              <a:off x="2947728" y="3272665"/>
              <a:ext cx="4648607" cy="595229"/>
              <a:chOff x="3162174" y="2603070"/>
              <a:chExt cx="3385090" cy="1195440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58" name="AutoShape 27"/>
              <p:cNvSpPr>
                <a:spLocks noChangeArrowheads="1"/>
              </p:cNvSpPr>
              <p:nvPr/>
            </p:nvSpPr>
            <p:spPr bwMode="auto">
              <a:xfrm>
                <a:off x="3162174" y="2603070"/>
                <a:ext cx="3385090" cy="1195440"/>
              </a:xfrm>
              <a:prstGeom prst="cloudCallout">
                <a:avLst>
                  <a:gd name="adj1" fmla="val -68960"/>
                  <a:gd name="adj2" fmla="val 4467"/>
                </a:avLst>
              </a:prstGeom>
              <a:solidFill>
                <a:schemeClr val="bg1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3392378" y="2604122"/>
                <a:ext cx="2945143" cy="7787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小朋友们你们找对了吗？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3745" y="3077816"/>
              <a:ext cx="1104039" cy="158216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935" y="987574"/>
            <a:ext cx="6205203" cy="2828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323528" y="411510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771800" y="555526"/>
            <a:ext cx="2448272" cy="599929"/>
            <a:chOff x="2765553" y="3814751"/>
            <a:chExt cx="3104008" cy="677689"/>
          </a:xfrm>
          <a:solidFill>
            <a:schemeClr val="bg1"/>
          </a:solidFill>
        </p:grpSpPr>
        <p:sp>
          <p:nvSpPr>
            <p:cNvPr id="14" name="AutoShape 27"/>
            <p:cNvSpPr>
              <a:spLocks noChangeArrowheads="1"/>
            </p:cNvSpPr>
            <p:nvPr/>
          </p:nvSpPr>
          <p:spPr bwMode="auto">
            <a:xfrm>
              <a:off x="2765553" y="3814751"/>
              <a:ext cx="3104008" cy="677689"/>
            </a:xfrm>
            <a:prstGeom prst="cloudCallout">
              <a:avLst>
                <a:gd name="adj1" fmla="val -27354"/>
                <a:gd name="adj2" fmla="val 10179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885183" y="3869137"/>
              <a:ext cx="266426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杯子哪去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了啦？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724128" y="571095"/>
            <a:ext cx="2494486" cy="632503"/>
            <a:chOff x="2948142" y="3460949"/>
            <a:chExt cx="3162600" cy="632503"/>
          </a:xfrm>
          <a:solidFill>
            <a:schemeClr val="bg1"/>
          </a:solidFill>
        </p:grpSpPr>
        <p:sp>
          <p:nvSpPr>
            <p:cNvPr id="17" name="AutoShape 27"/>
            <p:cNvSpPr>
              <a:spLocks noChangeArrowheads="1"/>
            </p:cNvSpPr>
            <p:nvPr/>
          </p:nvSpPr>
          <p:spPr bwMode="auto">
            <a:xfrm>
              <a:off x="2948142" y="3460949"/>
              <a:ext cx="2893446" cy="632503"/>
            </a:xfrm>
            <a:prstGeom prst="cloudCallout">
              <a:avLst>
                <a:gd name="adj1" fmla="val -3982"/>
                <a:gd name="adj2" fmla="val 94913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039435" y="3517388"/>
              <a:ext cx="307130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暖瓶的把手呢？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34387" y="3022466"/>
            <a:ext cx="6761949" cy="1565508"/>
            <a:chOff x="258323" y="3174482"/>
            <a:chExt cx="6761949" cy="1565508"/>
          </a:xfrm>
        </p:grpSpPr>
        <p:pic>
          <p:nvPicPr>
            <p:cNvPr id="20" name="Picture 4" descr="E:\课件专用人物图\21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323" y="3174482"/>
              <a:ext cx="1959477" cy="15655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AutoShape 27"/>
            <p:cNvSpPr>
              <a:spLocks noChangeArrowheads="1"/>
            </p:cNvSpPr>
            <p:nvPr/>
          </p:nvSpPr>
          <p:spPr bwMode="auto">
            <a:xfrm>
              <a:off x="2047985" y="3579862"/>
              <a:ext cx="4972287" cy="1045207"/>
            </a:xfrm>
            <a:prstGeom prst="cloudCallout">
              <a:avLst>
                <a:gd name="adj1" fmla="val -57862"/>
                <a:gd name="adj2" fmla="val 23115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endParaRPr lang="zh-CN" altLang="en-US" sz="1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441037" y="3651870"/>
              <a:ext cx="421919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请你用自己的话描述丫丫、红红、亮亮都画了什么样的画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！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798" y="1995686"/>
            <a:ext cx="1640281" cy="1498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003" y="1995686"/>
            <a:ext cx="1667216" cy="1570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259" y="1995686"/>
            <a:ext cx="1645152" cy="1550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圆角矩形 26"/>
          <p:cNvSpPr/>
          <p:nvPr/>
        </p:nvSpPr>
        <p:spPr>
          <a:xfrm>
            <a:off x="1320126" y="3705218"/>
            <a:ext cx="1834581" cy="432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丫丫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4056430" y="3712972"/>
            <a:ext cx="1008112" cy="432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6000646" y="3712972"/>
            <a:ext cx="1008112" cy="432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2993" y="3632706"/>
            <a:ext cx="18117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12868" y="3704714"/>
            <a:ext cx="18117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40606" y="3704714"/>
            <a:ext cx="18117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87632" y="413520"/>
            <a:ext cx="6216607" cy="1582166"/>
            <a:chOff x="1235713" y="3003798"/>
            <a:chExt cx="6216607" cy="1582166"/>
          </a:xfrm>
        </p:grpSpPr>
        <p:sp>
          <p:nvSpPr>
            <p:cNvPr id="22" name="AutoShape 27"/>
            <p:cNvSpPr>
              <a:spLocks noChangeArrowheads="1"/>
            </p:cNvSpPr>
            <p:nvPr/>
          </p:nvSpPr>
          <p:spPr bwMode="auto">
            <a:xfrm>
              <a:off x="2480033" y="3110719"/>
              <a:ext cx="4972287" cy="1045207"/>
            </a:xfrm>
            <a:prstGeom prst="cloudCallout">
              <a:avLst>
                <a:gd name="adj1" fmla="val -57862"/>
                <a:gd name="adj2" fmla="val 23115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endParaRPr lang="zh-CN" altLang="en-US" sz="1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892668" y="3209275"/>
              <a:ext cx="4290755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上面这三幅图分别都是谁画的？请在括号里面标出名字？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713" y="3003798"/>
              <a:ext cx="1104039" cy="158216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499" y="1294631"/>
            <a:ext cx="1609725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235" y="1289273"/>
            <a:ext cx="1514475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76807" y="267494"/>
            <a:ext cx="847165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从后面和上面分别会看见什么图画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？小朋友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试着画一画。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35713" y="3003798"/>
            <a:ext cx="6252103" cy="1582166"/>
            <a:chOff x="1235713" y="3003798"/>
            <a:chExt cx="6252103" cy="1582166"/>
          </a:xfrm>
        </p:grpSpPr>
        <p:sp>
          <p:nvSpPr>
            <p:cNvPr id="14" name="AutoShape 27"/>
            <p:cNvSpPr>
              <a:spLocks noChangeArrowheads="1"/>
            </p:cNvSpPr>
            <p:nvPr/>
          </p:nvSpPr>
          <p:spPr bwMode="auto">
            <a:xfrm>
              <a:off x="2480033" y="3110719"/>
              <a:ext cx="4756263" cy="1045207"/>
            </a:xfrm>
            <a:prstGeom prst="cloudCallout">
              <a:avLst>
                <a:gd name="adj1" fmla="val -57862"/>
                <a:gd name="adj2" fmla="val 23115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endParaRPr lang="zh-CN" altLang="en-US" sz="1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713" y="3003798"/>
              <a:ext cx="1104039" cy="1582166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915816" y="3228684"/>
              <a:ext cx="4572000" cy="85523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小结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：物体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从不同的位置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去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能看到不同的样子。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705</Words>
  <Application>WPS 演示</Application>
  <PresentationFormat>全屏显示(16:9)</PresentationFormat>
  <Paragraphs>162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等线</vt:lpstr>
      <vt:lpstr>楷体</vt:lpstr>
      <vt:lpstr>幼圆</vt:lpstr>
      <vt:lpstr>Times New Roman</vt:lpstr>
      <vt:lpstr>微软雅黑</vt:lpstr>
      <vt:lpstr>Calibri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2021-01-30T08:12:34Z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