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9"/>
  </p:notesMasterIdLst>
  <p:sldIdLst>
    <p:sldId id="569" r:id="rId4"/>
    <p:sldId id="562" r:id="rId5"/>
    <p:sldId id="563" r:id="rId6"/>
    <p:sldId id="564" r:id="rId7"/>
    <p:sldId id="561" r:id="rId8"/>
    <p:sldId id="556" r:id="rId10"/>
    <p:sldId id="565" r:id="rId11"/>
    <p:sldId id="567" r:id="rId12"/>
    <p:sldId id="568" r:id="rId13"/>
    <p:sldId id="507" r:id="rId14"/>
    <p:sldId id="570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2E09B7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9556" autoAdjust="0"/>
  </p:normalViewPr>
  <p:slideViewPr>
    <p:cSldViewPr>
      <p:cViewPr varScale="1">
        <p:scale>
          <a:sx n="70" d="100"/>
          <a:sy n="70" d="100"/>
        </p:scale>
        <p:origin x="-576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求两数最大公因数的方法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6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943" y="1435155"/>
            <a:ext cx="863762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求两数最大公因数的方法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Box 1"/>
          <p:cNvSpPr txBox="1"/>
          <p:nvPr/>
        </p:nvSpPr>
        <p:spPr>
          <a:xfrm>
            <a:off x="1691680" y="2067694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可以用短除法求两数的最大公因数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6"/>
          <p:cNvGrpSpPr/>
          <p:nvPr/>
        </p:nvGrpSpPr>
        <p:grpSpPr bwMode="auto">
          <a:xfrm>
            <a:off x="3743151" y="2841253"/>
            <a:ext cx="1340644" cy="461665"/>
            <a:chOff x="1928000" y="1285860"/>
            <a:chExt cx="1786803" cy="616158"/>
          </a:xfrm>
        </p:grpSpPr>
        <p:grpSp>
          <p:nvGrpSpPr>
            <p:cNvPr id="15" name="组合 7"/>
            <p:cNvGrpSpPr/>
            <p:nvPr/>
          </p:nvGrpSpPr>
          <p:grpSpPr bwMode="auto">
            <a:xfrm>
              <a:off x="1928000" y="1357298"/>
              <a:ext cx="1786744" cy="430216"/>
              <a:chOff x="1928000" y="1357298"/>
              <a:chExt cx="1786744" cy="430216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929587" y="1786415"/>
                <a:ext cx="1785216" cy="1589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rot="5400000" flipH="1" flipV="1">
                <a:off x="1714270" y="1571098"/>
                <a:ext cx="429047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18" name="TextBox 3"/>
            <p:cNvSpPr txBox="1">
              <a:spLocks noChangeArrowheads="1"/>
            </p:cNvSpPr>
            <p:nvPr/>
          </p:nvSpPr>
          <p:spPr bwMode="auto">
            <a:xfrm>
              <a:off x="2000994" y="1285860"/>
              <a:ext cx="1713809" cy="616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30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3422873" y="2841251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10"/>
          <p:cNvGrpSpPr/>
          <p:nvPr/>
        </p:nvGrpSpPr>
        <p:grpSpPr bwMode="auto">
          <a:xfrm>
            <a:off x="3857451" y="3215108"/>
            <a:ext cx="1226344" cy="322660"/>
            <a:chOff x="1928000" y="1357298"/>
            <a:chExt cx="1786744" cy="430216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928000" y="1785926"/>
              <a:ext cx="1786744" cy="1588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5400000" flipH="1" flipV="1">
              <a:off x="1713685" y="1571612"/>
              <a:ext cx="428628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3851500" y="3153195"/>
            <a:ext cx="1115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15  9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3583607" y="3216299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4008850" y="3478237"/>
            <a:ext cx="11551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5  3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99792" y="1707654"/>
            <a:ext cx="453650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827584" y="843558"/>
            <a:ext cx="775157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下面两种包装礼品盒的彩带。现在要把它们剪成同样长的小段，每段彩带最长是多少分米？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79" name="图片 2" descr="QQ截图20150205095400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70610"/>
            <a:ext cx="2035969" cy="120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3" descr="QQ截图201502050954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267" y="2413218"/>
            <a:ext cx="1952266" cy="120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Box 3"/>
          <p:cNvSpPr txBox="1">
            <a:spLocks noChangeArrowheads="1"/>
          </p:cNvSpPr>
          <p:nvPr/>
        </p:nvSpPr>
        <p:spPr bwMode="auto">
          <a:xfrm>
            <a:off x="1763688" y="3488690"/>
            <a:ext cx="11521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2" name="TextBox 3"/>
          <p:cNvSpPr txBox="1">
            <a:spLocks noChangeArrowheads="1"/>
          </p:cNvSpPr>
          <p:nvPr/>
        </p:nvSpPr>
        <p:spPr bwMode="auto">
          <a:xfrm>
            <a:off x="3572446" y="3478237"/>
            <a:ext cx="14316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36095" y="2417428"/>
            <a:ext cx="2672458" cy="1746745"/>
            <a:chOff x="5436095" y="2417428"/>
            <a:chExt cx="2672458" cy="1746745"/>
          </a:xfrm>
        </p:grpSpPr>
        <p:grpSp>
          <p:nvGrpSpPr>
            <p:cNvPr id="3" name="组合 8"/>
            <p:cNvGrpSpPr/>
            <p:nvPr/>
          </p:nvGrpSpPr>
          <p:grpSpPr bwMode="auto">
            <a:xfrm>
              <a:off x="5436095" y="2417428"/>
              <a:ext cx="2672458" cy="1746745"/>
              <a:chOff x="5401870" y="1723210"/>
              <a:chExt cx="3563302" cy="2328848"/>
            </a:xfrm>
          </p:grpSpPr>
          <p:pic>
            <p:nvPicPr>
              <p:cNvPr id="24584" name="图片 6" descr="小青蛙2.pn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22098" y="2408985"/>
                <a:ext cx="1643074" cy="1643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云形标注 7"/>
              <p:cNvSpPr/>
              <p:nvPr/>
            </p:nvSpPr>
            <p:spPr bwMode="auto">
              <a:xfrm>
                <a:off x="5401870" y="1723210"/>
                <a:ext cx="2815353" cy="877783"/>
              </a:xfrm>
              <a:prstGeom prst="cloudCallout">
                <a:avLst>
                  <a:gd name="adj1" fmla="val 38042"/>
                  <a:gd name="adj2" fmla="val 7404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0" hangingPunct="0"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5603565" y="2499742"/>
              <a:ext cx="1848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不能有剩余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QQ截图20150205095427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744312"/>
            <a:ext cx="4271640" cy="3915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云形标注 2"/>
          <p:cNvSpPr>
            <a:spLocks noChangeArrowheads="1"/>
          </p:cNvSpPr>
          <p:nvPr/>
        </p:nvSpPr>
        <p:spPr bwMode="auto">
          <a:xfrm>
            <a:off x="1241823" y="469106"/>
            <a:ext cx="3053953" cy="1071563"/>
          </a:xfrm>
          <a:prstGeom prst="cloudCallout">
            <a:avLst>
              <a:gd name="adj1" fmla="val 30046"/>
              <a:gd name="adj2" fmla="val 6502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just" eaLnBrk="0" hangingPunct="0">
              <a:buFont typeface="Arial" panose="020B0604020202020204" pitchFamily="34" charset="0"/>
              <a:buNone/>
            </a:pP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云形标注 3"/>
          <p:cNvSpPr>
            <a:spLocks noChangeArrowheads="1"/>
          </p:cNvSpPr>
          <p:nvPr/>
        </p:nvSpPr>
        <p:spPr bwMode="auto">
          <a:xfrm>
            <a:off x="5322094" y="322660"/>
            <a:ext cx="2518172" cy="1071563"/>
          </a:xfrm>
          <a:prstGeom prst="cloudCallout">
            <a:avLst>
              <a:gd name="adj1" fmla="val -43435"/>
              <a:gd name="adj2" fmla="val 5469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云形标注 4"/>
          <p:cNvSpPr>
            <a:spLocks noChangeArrowheads="1"/>
          </p:cNvSpPr>
          <p:nvPr/>
        </p:nvSpPr>
        <p:spPr bwMode="auto">
          <a:xfrm>
            <a:off x="1196579" y="3213498"/>
            <a:ext cx="3053953" cy="1607344"/>
          </a:xfrm>
          <a:prstGeom prst="cloudCallout">
            <a:avLst>
              <a:gd name="adj1" fmla="val 17347"/>
              <a:gd name="adj2" fmla="val -91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6" name="云形标注 5"/>
          <p:cNvSpPr>
            <a:spLocks noChangeArrowheads="1"/>
          </p:cNvSpPr>
          <p:nvPr/>
        </p:nvSpPr>
        <p:spPr bwMode="auto">
          <a:xfrm>
            <a:off x="4947048" y="3374231"/>
            <a:ext cx="2678906" cy="1339454"/>
          </a:xfrm>
          <a:prstGeom prst="cloudCallout">
            <a:avLst>
              <a:gd name="adj1" fmla="val -11852"/>
              <a:gd name="adj2" fmla="val -9447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7" name="TextBox 3"/>
          <p:cNvSpPr txBox="1">
            <a:spLocks noChangeArrowheads="1"/>
          </p:cNvSpPr>
          <p:nvPr/>
        </p:nvSpPr>
        <p:spPr bwMode="auto">
          <a:xfrm>
            <a:off x="683568" y="1059582"/>
            <a:ext cx="2770683" cy="919401"/>
          </a:xfrm>
          <a:prstGeom prst="wedgeRoundRectCallout">
            <a:avLst>
              <a:gd name="adj1" fmla="val 38844"/>
              <a:gd name="adj2" fmla="val 6250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8" name="TextBox 3"/>
          <p:cNvSpPr txBox="1">
            <a:spLocks noChangeArrowheads="1"/>
          </p:cNvSpPr>
          <p:nvPr/>
        </p:nvSpPr>
        <p:spPr bwMode="auto">
          <a:xfrm>
            <a:off x="5814962" y="866061"/>
            <a:ext cx="2357438" cy="919401"/>
          </a:xfrm>
          <a:prstGeom prst="wedgeRoundRectCallout">
            <a:avLst>
              <a:gd name="adj1" fmla="val -63315"/>
              <a:gd name="adj2" fmla="val 2106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可以剪成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一段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609" name="TextBox 3"/>
          <p:cNvSpPr txBox="1">
            <a:spLocks noChangeArrowheads="1"/>
          </p:cNvSpPr>
          <p:nvPr/>
        </p:nvSpPr>
        <p:spPr bwMode="auto">
          <a:xfrm>
            <a:off x="179512" y="2739573"/>
            <a:ext cx="2986707" cy="1200329"/>
          </a:xfrm>
          <a:prstGeom prst="wedgeRectCallout">
            <a:avLst>
              <a:gd name="adj1" fmla="val 69192"/>
              <a:gd name="adj2" fmla="val -4088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求每段最长是多少，就是求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的最大公因数。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610" name="TextBox 3"/>
          <p:cNvSpPr txBox="1">
            <a:spLocks noChangeArrowheads="1"/>
          </p:cNvSpPr>
          <p:nvPr/>
        </p:nvSpPr>
        <p:spPr bwMode="auto">
          <a:xfrm>
            <a:off x="6012160" y="2211710"/>
            <a:ext cx="2837370" cy="919401"/>
          </a:xfrm>
          <a:prstGeom prst="wedgeRoundRectCallout">
            <a:avLst>
              <a:gd name="adj1" fmla="val -59583"/>
              <a:gd name="adj2" fmla="val -39324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不行！每段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分米不是最长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3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7" grpId="0" animBg="1"/>
      <p:bldP spid="25608" grpId="0" animBg="1"/>
      <p:bldP spid="25609" grpId="0" animBg="1"/>
      <p:bldP spid="256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323528" y="402799"/>
            <a:ext cx="76093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可以用短除法求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的最大公因数。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3231356" y="1419624"/>
            <a:ext cx="1340644" cy="461665"/>
            <a:chOff x="1928000" y="1285860"/>
            <a:chExt cx="1786803" cy="616158"/>
          </a:xfrm>
        </p:grpSpPr>
        <p:grpSp>
          <p:nvGrpSpPr>
            <p:cNvPr id="26628" name="组合 7"/>
            <p:cNvGrpSpPr/>
            <p:nvPr/>
          </p:nvGrpSpPr>
          <p:grpSpPr bwMode="auto">
            <a:xfrm>
              <a:off x="1928000" y="1357298"/>
              <a:ext cx="1786744" cy="430216"/>
              <a:chOff x="1928000" y="1357298"/>
              <a:chExt cx="1786744" cy="430216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1929587" y="1786415"/>
                <a:ext cx="1785216" cy="1589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rot="5400000" flipH="1" flipV="1">
                <a:off x="1714270" y="1571098"/>
                <a:ext cx="429047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3"/>
            <p:cNvSpPr txBox="1">
              <a:spLocks noChangeArrowheads="1"/>
            </p:cNvSpPr>
            <p:nvPr/>
          </p:nvSpPr>
          <p:spPr bwMode="auto">
            <a:xfrm>
              <a:off x="2000994" y="1285860"/>
              <a:ext cx="1713809" cy="616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30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632" name="TextBox 3"/>
          <p:cNvSpPr txBox="1">
            <a:spLocks noChangeArrowheads="1"/>
          </p:cNvSpPr>
          <p:nvPr/>
        </p:nvSpPr>
        <p:spPr bwMode="auto">
          <a:xfrm>
            <a:off x="2911078" y="1419622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0"/>
          <p:cNvGrpSpPr/>
          <p:nvPr/>
        </p:nvGrpSpPr>
        <p:grpSpPr bwMode="auto">
          <a:xfrm>
            <a:off x="3345656" y="1793479"/>
            <a:ext cx="1226344" cy="322660"/>
            <a:chOff x="1928000" y="1357298"/>
            <a:chExt cx="1786744" cy="43021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928000" y="1785926"/>
              <a:ext cx="1786744" cy="1588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 flipH="1" flipV="1">
              <a:off x="1713685" y="1571612"/>
              <a:ext cx="428628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6636" name="TextBox 3"/>
          <p:cNvSpPr txBox="1">
            <a:spLocks noChangeArrowheads="1"/>
          </p:cNvSpPr>
          <p:nvPr/>
        </p:nvSpPr>
        <p:spPr bwMode="auto">
          <a:xfrm>
            <a:off x="3339704" y="1731566"/>
            <a:ext cx="1155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7" name="TextBox 3"/>
          <p:cNvSpPr txBox="1">
            <a:spLocks noChangeArrowheads="1"/>
          </p:cNvSpPr>
          <p:nvPr/>
        </p:nvSpPr>
        <p:spPr bwMode="auto">
          <a:xfrm>
            <a:off x="3071812" y="1794670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8" name="TextBox 3"/>
          <p:cNvSpPr txBox="1">
            <a:spLocks noChangeArrowheads="1"/>
          </p:cNvSpPr>
          <p:nvPr/>
        </p:nvSpPr>
        <p:spPr bwMode="auto">
          <a:xfrm>
            <a:off x="3393281" y="2062560"/>
            <a:ext cx="11551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42" name="TextBox 3"/>
          <p:cNvSpPr txBox="1">
            <a:spLocks noChangeArrowheads="1"/>
          </p:cNvSpPr>
          <p:nvPr/>
        </p:nvSpPr>
        <p:spPr bwMode="auto">
          <a:xfrm>
            <a:off x="1406153" y="2912626"/>
            <a:ext cx="56861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2×3=6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60032" y="1633936"/>
            <a:ext cx="3387724" cy="1801910"/>
            <a:chOff x="4860032" y="1633936"/>
            <a:chExt cx="3387724" cy="1801910"/>
          </a:xfrm>
        </p:grpSpPr>
        <p:grpSp>
          <p:nvGrpSpPr>
            <p:cNvPr id="8" name="组合 19"/>
            <p:cNvGrpSpPr/>
            <p:nvPr/>
          </p:nvGrpSpPr>
          <p:grpSpPr bwMode="auto">
            <a:xfrm>
              <a:off x="4860032" y="1633936"/>
              <a:ext cx="3387724" cy="1801910"/>
              <a:chOff x="3826067" y="1310435"/>
              <a:chExt cx="4516997" cy="2402563"/>
            </a:xfrm>
          </p:grpSpPr>
          <p:pic>
            <p:nvPicPr>
              <p:cNvPr id="26640" name="图片 17" descr="小兔子9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8429" y="1998486"/>
                <a:ext cx="1444635" cy="1714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云形标注 18"/>
              <p:cNvSpPr/>
              <p:nvPr/>
            </p:nvSpPr>
            <p:spPr bwMode="auto">
              <a:xfrm>
                <a:off x="3826067" y="1310435"/>
                <a:ext cx="3532015" cy="1261306"/>
              </a:xfrm>
              <a:prstGeom prst="cloudCallout">
                <a:avLst>
                  <a:gd name="adj1" fmla="val 41679"/>
                  <a:gd name="adj2" fmla="val 59638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0" hangingPunct="0"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5076056" y="1668745"/>
              <a:ext cx="24482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除到两个商只有公因数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为止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/>
      <p:bldP spid="26636" grpId="0"/>
      <p:bldP spid="26637" grpId="0"/>
      <p:bldP spid="26638" grpId="0"/>
      <p:bldP spid="266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1187624" y="1275606"/>
            <a:ext cx="6529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可以用短除法求两数的最大公因数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16"/>
          <p:cNvGrpSpPr/>
          <p:nvPr/>
        </p:nvGrpSpPr>
        <p:grpSpPr bwMode="auto">
          <a:xfrm>
            <a:off x="3524126" y="2067696"/>
            <a:ext cx="1340644" cy="461665"/>
            <a:chOff x="1928000" y="1285860"/>
            <a:chExt cx="1786803" cy="616158"/>
          </a:xfrm>
        </p:grpSpPr>
        <p:grpSp>
          <p:nvGrpSpPr>
            <p:cNvPr id="10" name="组合 7"/>
            <p:cNvGrpSpPr/>
            <p:nvPr/>
          </p:nvGrpSpPr>
          <p:grpSpPr bwMode="auto">
            <a:xfrm>
              <a:off x="1928000" y="1357298"/>
              <a:ext cx="1786744" cy="430216"/>
              <a:chOff x="1928000" y="1357298"/>
              <a:chExt cx="1786744" cy="430216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1929587" y="1786415"/>
                <a:ext cx="1785216" cy="1589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rot="5400000" flipH="1" flipV="1">
                <a:off x="1714270" y="1571098"/>
                <a:ext cx="429047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3"/>
            <p:cNvSpPr txBox="1">
              <a:spLocks noChangeArrowheads="1"/>
            </p:cNvSpPr>
            <p:nvPr/>
          </p:nvSpPr>
          <p:spPr bwMode="auto">
            <a:xfrm>
              <a:off x="2000994" y="1285860"/>
              <a:ext cx="1713809" cy="616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30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3203848" y="2067694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0"/>
          <p:cNvGrpSpPr/>
          <p:nvPr/>
        </p:nvGrpSpPr>
        <p:grpSpPr bwMode="auto">
          <a:xfrm>
            <a:off x="3638426" y="2441551"/>
            <a:ext cx="1226344" cy="322660"/>
            <a:chOff x="1928000" y="1357298"/>
            <a:chExt cx="1786744" cy="43021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928000" y="1785926"/>
              <a:ext cx="1786744" cy="1588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 flipH="1" flipV="1">
              <a:off x="1713685" y="1571612"/>
              <a:ext cx="428628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3632475" y="2379638"/>
            <a:ext cx="1115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15  9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3364582" y="2442742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3789825" y="2704680"/>
            <a:ext cx="11551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5  3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769011" y="906855"/>
            <a:ext cx="43070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用短除法求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最大公因数。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971601" y="156363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6588224" y="156363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3779912" y="156363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6"/>
          <p:cNvGrpSpPr/>
          <p:nvPr/>
        </p:nvGrpSpPr>
        <p:grpSpPr bwMode="auto">
          <a:xfrm>
            <a:off x="1042544" y="2211712"/>
            <a:ext cx="1340644" cy="461665"/>
            <a:chOff x="1928000" y="1285860"/>
            <a:chExt cx="1786803" cy="616158"/>
          </a:xfrm>
        </p:grpSpPr>
        <p:grpSp>
          <p:nvGrpSpPr>
            <p:cNvPr id="14" name="组合 7"/>
            <p:cNvGrpSpPr/>
            <p:nvPr/>
          </p:nvGrpSpPr>
          <p:grpSpPr bwMode="auto">
            <a:xfrm>
              <a:off x="1928000" y="1357298"/>
              <a:ext cx="1786744" cy="430216"/>
              <a:chOff x="1928000" y="1357298"/>
              <a:chExt cx="1786744" cy="430216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929587" y="1786415"/>
                <a:ext cx="1785216" cy="1589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rot="5400000" flipH="1" flipV="1">
                <a:off x="1714270" y="1571098"/>
                <a:ext cx="429047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2000994" y="1285860"/>
              <a:ext cx="1713809" cy="616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14  21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722266" y="2211710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1150893" y="2523654"/>
            <a:ext cx="1115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2   7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683568" y="3180913"/>
            <a:ext cx="22731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16"/>
          <p:cNvGrpSpPr/>
          <p:nvPr/>
        </p:nvGrpSpPr>
        <p:grpSpPr bwMode="auto">
          <a:xfrm>
            <a:off x="3879428" y="2139704"/>
            <a:ext cx="1340644" cy="461665"/>
            <a:chOff x="1928000" y="1285860"/>
            <a:chExt cx="1786803" cy="616158"/>
          </a:xfrm>
        </p:grpSpPr>
        <p:grpSp>
          <p:nvGrpSpPr>
            <p:cNvPr id="31" name="组合 7"/>
            <p:cNvGrpSpPr/>
            <p:nvPr/>
          </p:nvGrpSpPr>
          <p:grpSpPr bwMode="auto">
            <a:xfrm>
              <a:off x="1928000" y="1357298"/>
              <a:ext cx="1786744" cy="430216"/>
              <a:chOff x="1928000" y="1357298"/>
              <a:chExt cx="1786744" cy="430216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1929587" y="1786415"/>
                <a:ext cx="1785216" cy="1589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5400000" flipH="1" flipV="1">
                <a:off x="1714270" y="1571098"/>
                <a:ext cx="429047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2000994" y="1285860"/>
              <a:ext cx="1713809" cy="616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16  28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TextBox 3"/>
          <p:cNvSpPr txBox="1">
            <a:spLocks noChangeArrowheads="1"/>
          </p:cNvSpPr>
          <p:nvPr/>
        </p:nvSpPr>
        <p:spPr bwMode="auto">
          <a:xfrm>
            <a:off x="3559150" y="2139702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10"/>
          <p:cNvGrpSpPr/>
          <p:nvPr/>
        </p:nvGrpSpPr>
        <p:grpSpPr bwMode="auto">
          <a:xfrm>
            <a:off x="3993728" y="2513559"/>
            <a:ext cx="1226344" cy="322660"/>
            <a:chOff x="1928000" y="1357298"/>
            <a:chExt cx="1786744" cy="430216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928000" y="1785926"/>
              <a:ext cx="1786744" cy="1588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5400000" flipH="1" flipV="1">
              <a:off x="1713685" y="1571612"/>
              <a:ext cx="428628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0" name="TextBox 3"/>
          <p:cNvSpPr txBox="1">
            <a:spLocks noChangeArrowheads="1"/>
          </p:cNvSpPr>
          <p:nvPr/>
        </p:nvSpPr>
        <p:spPr bwMode="auto">
          <a:xfrm>
            <a:off x="3987777" y="2451646"/>
            <a:ext cx="1115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8   14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3"/>
          <p:cNvSpPr txBox="1">
            <a:spLocks noChangeArrowheads="1"/>
          </p:cNvSpPr>
          <p:nvPr/>
        </p:nvSpPr>
        <p:spPr bwMode="auto">
          <a:xfrm>
            <a:off x="3719884" y="2514750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3"/>
          <p:cNvSpPr txBox="1">
            <a:spLocks noChangeArrowheads="1"/>
          </p:cNvSpPr>
          <p:nvPr/>
        </p:nvSpPr>
        <p:spPr bwMode="auto">
          <a:xfrm>
            <a:off x="3948409" y="2808686"/>
            <a:ext cx="11551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4    7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3"/>
          <p:cNvSpPr txBox="1">
            <a:spLocks noChangeArrowheads="1"/>
          </p:cNvSpPr>
          <p:nvPr/>
        </p:nvSpPr>
        <p:spPr bwMode="auto">
          <a:xfrm>
            <a:off x="3361902" y="3183110"/>
            <a:ext cx="2578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2×2=4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16"/>
          <p:cNvGrpSpPr/>
          <p:nvPr/>
        </p:nvGrpSpPr>
        <p:grpSpPr bwMode="auto">
          <a:xfrm>
            <a:off x="6759748" y="2230191"/>
            <a:ext cx="1340644" cy="461665"/>
            <a:chOff x="1928000" y="1285860"/>
            <a:chExt cx="1786803" cy="616158"/>
          </a:xfrm>
        </p:grpSpPr>
        <p:grpSp>
          <p:nvGrpSpPr>
            <p:cNvPr id="45" name="组合 7"/>
            <p:cNvGrpSpPr/>
            <p:nvPr/>
          </p:nvGrpSpPr>
          <p:grpSpPr bwMode="auto">
            <a:xfrm>
              <a:off x="1928000" y="1357298"/>
              <a:ext cx="1786744" cy="430216"/>
              <a:chOff x="1928000" y="1357298"/>
              <a:chExt cx="1786744" cy="430216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929587" y="1786415"/>
                <a:ext cx="1785216" cy="1589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 flipH="1" flipV="1">
                <a:off x="1714270" y="1571098"/>
                <a:ext cx="429047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3"/>
            <p:cNvSpPr txBox="1">
              <a:spLocks noChangeArrowheads="1"/>
            </p:cNvSpPr>
            <p:nvPr/>
          </p:nvSpPr>
          <p:spPr bwMode="auto">
            <a:xfrm>
              <a:off x="2000994" y="1285860"/>
              <a:ext cx="1713809" cy="616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13  52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TextBox 3"/>
          <p:cNvSpPr txBox="1">
            <a:spLocks noChangeArrowheads="1"/>
          </p:cNvSpPr>
          <p:nvPr/>
        </p:nvSpPr>
        <p:spPr bwMode="auto">
          <a:xfrm>
            <a:off x="6269730" y="2201681"/>
            <a:ext cx="5357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3"/>
          <p:cNvSpPr txBox="1">
            <a:spLocks noChangeArrowheads="1"/>
          </p:cNvSpPr>
          <p:nvPr/>
        </p:nvSpPr>
        <p:spPr bwMode="auto">
          <a:xfrm>
            <a:off x="6850423" y="2542133"/>
            <a:ext cx="1115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1   4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3"/>
          <p:cNvSpPr txBox="1">
            <a:spLocks noChangeArrowheads="1"/>
          </p:cNvSpPr>
          <p:nvPr/>
        </p:nvSpPr>
        <p:spPr bwMode="auto">
          <a:xfrm>
            <a:off x="6098206" y="3147814"/>
            <a:ext cx="2578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28" grpId="0"/>
      <p:bldP spid="35" grpId="0"/>
      <p:bldP spid="40" grpId="0"/>
      <p:bldP spid="41" grpId="0"/>
      <p:bldP spid="42" grpId="0"/>
      <p:bldP spid="43" grpId="0"/>
      <p:bldP spid="49" grpId="0"/>
      <p:bldP spid="53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301" name="Rectangle 37"/>
          <p:cNvSpPr>
            <a:spLocks noChangeArrowheads="1"/>
          </p:cNvSpPr>
          <p:nvPr/>
        </p:nvSpPr>
        <p:spPr bwMode="auto">
          <a:xfrm>
            <a:off x="2869877" y="3170411"/>
            <a:ext cx="266162" cy="38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025" baseline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025" baseline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3302" name="Rectangle 38"/>
          <p:cNvSpPr>
            <a:spLocks noChangeArrowheads="1"/>
          </p:cNvSpPr>
          <p:nvPr/>
        </p:nvSpPr>
        <p:spPr bwMode="auto">
          <a:xfrm>
            <a:off x="3565202" y="2829892"/>
            <a:ext cx="266162" cy="38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025" baseline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25" baseline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3303" name="Rectangle 39"/>
          <p:cNvSpPr>
            <a:spLocks noChangeArrowheads="1"/>
          </p:cNvSpPr>
          <p:nvPr/>
        </p:nvSpPr>
        <p:spPr bwMode="auto">
          <a:xfrm>
            <a:off x="4267671" y="2488183"/>
            <a:ext cx="266162" cy="38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025" baseline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25" baseline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3304" name="Rectangle 40"/>
          <p:cNvSpPr>
            <a:spLocks noChangeArrowheads="1"/>
          </p:cNvSpPr>
          <p:nvPr/>
        </p:nvSpPr>
        <p:spPr bwMode="auto">
          <a:xfrm>
            <a:off x="4932040" y="2147665"/>
            <a:ext cx="396005" cy="38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025" baseline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025" baseline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3305" name="Rectangle 41"/>
          <p:cNvSpPr>
            <a:spLocks noChangeArrowheads="1"/>
          </p:cNvSpPr>
          <p:nvPr/>
        </p:nvSpPr>
        <p:spPr bwMode="auto">
          <a:xfrm>
            <a:off x="5653559" y="1805955"/>
            <a:ext cx="396005" cy="38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025" baseline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025" baseline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4" name="Rectangle 2"/>
          <p:cNvSpPr>
            <a:spLocks noChangeArrowheads="1"/>
          </p:cNvSpPr>
          <p:nvPr/>
        </p:nvSpPr>
        <p:spPr bwMode="auto">
          <a:xfrm>
            <a:off x="377008" y="339502"/>
            <a:ext cx="837145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aseline="0" dirty="0">
                <a:latin typeface="楷体" panose="02010609060101010101" pitchFamily="49" charset="-122"/>
                <a:ea typeface="楷体" panose="02010609060101010101" pitchFamily="49" charset="-122"/>
              </a:rPr>
              <a:t>在相应的</a:t>
            </a:r>
            <a:r>
              <a:rPr lang="en-US" altLang="zh-CN" sz="3200" baseline="0" dirty="0"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en-US" altLang="zh-CN" sz="3200" baseline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aseline="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aseline="0" dirty="0">
                <a:latin typeface="楷体" panose="02010609060101010101" pitchFamily="49" charset="-122"/>
                <a:ea typeface="楷体" panose="02010609060101010101" pitchFamily="49" charset="-122"/>
              </a:rPr>
              <a:t>里写出相邻阶梯上两个数的最大公因数。</a:t>
            </a:r>
            <a:endParaRPr lang="zh-CN" altLang="en-US" sz="3200" baseline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5" name="Rectangle 34"/>
          <p:cNvSpPr>
            <a:spLocks noChangeArrowheads="1"/>
          </p:cNvSpPr>
          <p:nvPr/>
        </p:nvSpPr>
        <p:spPr bwMode="auto">
          <a:xfrm>
            <a:off x="5671419" y="1491630"/>
            <a:ext cx="396005" cy="38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025" baseline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en-US" altLang="zh-CN" sz="2025" baseline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426" name="Group 48"/>
          <p:cNvGrpSpPr/>
          <p:nvPr/>
        </p:nvGrpSpPr>
        <p:grpSpPr bwMode="auto">
          <a:xfrm>
            <a:off x="1956669" y="1792859"/>
            <a:ext cx="4318397" cy="2037159"/>
            <a:chOff x="781" y="2004"/>
            <a:chExt cx="3627" cy="1711"/>
          </a:xfrm>
        </p:grpSpPr>
        <p:grpSp>
          <p:nvGrpSpPr>
            <p:cNvPr id="60427" name="Group 4"/>
            <p:cNvGrpSpPr/>
            <p:nvPr/>
          </p:nvGrpSpPr>
          <p:grpSpPr bwMode="auto">
            <a:xfrm>
              <a:off x="1031" y="3142"/>
              <a:ext cx="948" cy="337"/>
              <a:chOff x="807" y="2736"/>
              <a:chExt cx="948" cy="337"/>
            </a:xfrm>
          </p:grpSpPr>
          <p:grpSp>
            <p:nvGrpSpPr>
              <p:cNvPr id="60428" name="Group 5"/>
              <p:cNvGrpSpPr/>
              <p:nvPr/>
            </p:nvGrpSpPr>
            <p:grpSpPr bwMode="auto">
              <a:xfrm>
                <a:off x="1156" y="2743"/>
                <a:ext cx="599" cy="285"/>
                <a:chOff x="1156" y="2750"/>
                <a:chExt cx="499" cy="239"/>
              </a:xfrm>
            </p:grpSpPr>
            <p:sp>
              <p:nvSpPr>
                <p:cNvPr id="60429" name="Line 6"/>
                <p:cNvSpPr>
                  <a:spLocks noChangeShapeType="1"/>
                </p:cNvSpPr>
                <p:nvPr/>
              </p:nvSpPr>
              <p:spPr bwMode="auto">
                <a:xfrm>
                  <a:off x="1156" y="2750"/>
                  <a:ext cx="49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7500" tIns="35100" rIns="67500" bIns="35100" anchor="ctr"/>
                <a:lstStyle/>
                <a:p>
                  <a:endPara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0430" name="Line 7"/>
                <p:cNvSpPr>
                  <a:spLocks noChangeShapeType="1"/>
                </p:cNvSpPr>
                <p:nvPr/>
              </p:nvSpPr>
              <p:spPr bwMode="auto">
                <a:xfrm>
                  <a:off x="1156" y="2750"/>
                  <a:ext cx="0" cy="239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7500" tIns="35100" rIns="67500" bIns="35100" anchor="ctr"/>
                <a:lstStyle/>
                <a:p>
                  <a:endPara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60431" name="Rectangle 8"/>
              <p:cNvSpPr>
                <a:spLocks noChangeArrowheads="1"/>
              </p:cNvSpPr>
              <p:nvPr/>
            </p:nvSpPr>
            <p:spPr bwMode="auto">
              <a:xfrm>
                <a:off x="807" y="2736"/>
                <a:ext cx="333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en-US" altLang="zh-CN" sz="2025" baseline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en-US" altLang="zh-CN" sz="2025" baseline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432" name="Rectangle 9"/>
              <p:cNvSpPr>
                <a:spLocks noChangeArrowheads="1"/>
              </p:cNvSpPr>
              <p:nvPr/>
            </p:nvSpPr>
            <p:spPr bwMode="auto">
              <a:xfrm>
                <a:off x="1132" y="2752"/>
                <a:ext cx="556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en-US" altLang="zh-CN" sz="2025" baseline="0" dirty="0" smtClean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</a:t>
                </a:r>
                <a:r>
                  <a:rPr lang="en-US" altLang="zh-CN" sz="2025" baseline="0" dirty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sz="2025" baseline="0" dirty="0">
                  <a:solidFill>
                    <a:srgbClr val="CC00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0433" name="Group 10"/>
            <p:cNvGrpSpPr/>
            <p:nvPr/>
          </p:nvGrpSpPr>
          <p:grpSpPr bwMode="auto">
            <a:xfrm>
              <a:off x="1627" y="2854"/>
              <a:ext cx="991" cy="337"/>
              <a:chOff x="807" y="2736"/>
              <a:chExt cx="991" cy="337"/>
            </a:xfrm>
          </p:grpSpPr>
          <p:grpSp>
            <p:nvGrpSpPr>
              <p:cNvPr id="60434" name="Group 11"/>
              <p:cNvGrpSpPr/>
              <p:nvPr/>
            </p:nvGrpSpPr>
            <p:grpSpPr bwMode="auto">
              <a:xfrm>
                <a:off x="1156" y="2743"/>
                <a:ext cx="599" cy="285"/>
                <a:chOff x="1156" y="2750"/>
                <a:chExt cx="499" cy="239"/>
              </a:xfrm>
            </p:grpSpPr>
            <p:sp>
              <p:nvSpPr>
                <p:cNvPr id="60435" name="Line 12"/>
                <p:cNvSpPr>
                  <a:spLocks noChangeShapeType="1"/>
                </p:cNvSpPr>
                <p:nvPr/>
              </p:nvSpPr>
              <p:spPr bwMode="auto">
                <a:xfrm>
                  <a:off x="1156" y="2750"/>
                  <a:ext cx="49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7500" tIns="35100" rIns="67500" bIns="35100" anchor="ctr"/>
                <a:lstStyle/>
                <a:p>
                  <a:endPara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0436" name="Line 13"/>
                <p:cNvSpPr>
                  <a:spLocks noChangeShapeType="1"/>
                </p:cNvSpPr>
                <p:nvPr/>
              </p:nvSpPr>
              <p:spPr bwMode="auto">
                <a:xfrm>
                  <a:off x="1156" y="2750"/>
                  <a:ext cx="0" cy="239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7500" tIns="35100" rIns="67500" bIns="35100" anchor="ctr"/>
                <a:lstStyle/>
                <a:p>
                  <a:endPara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60437" name="Rectangle 14"/>
              <p:cNvSpPr>
                <a:spLocks noChangeArrowheads="1"/>
              </p:cNvSpPr>
              <p:nvPr/>
            </p:nvSpPr>
            <p:spPr bwMode="auto">
              <a:xfrm>
                <a:off x="807" y="2736"/>
                <a:ext cx="333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en-US" altLang="zh-CN" sz="2025" baseline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en-US" altLang="zh-CN" sz="2025" baseline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438" name="Rectangle 15"/>
              <p:cNvSpPr>
                <a:spLocks noChangeArrowheads="1"/>
              </p:cNvSpPr>
              <p:nvPr/>
            </p:nvSpPr>
            <p:spPr bwMode="auto">
              <a:xfrm>
                <a:off x="1132" y="2752"/>
                <a:ext cx="666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en-US" altLang="zh-CN" sz="2025" baseline="0" dirty="0" smtClean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</a:t>
                </a:r>
                <a:r>
                  <a:rPr lang="en-US" altLang="zh-CN" sz="2025" baseline="0" dirty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sz="2025" baseline="0" dirty="0">
                  <a:solidFill>
                    <a:srgbClr val="CC00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0439" name="Group 16"/>
            <p:cNvGrpSpPr/>
            <p:nvPr/>
          </p:nvGrpSpPr>
          <p:grpSpPr bwMode="auto">
            <a:xfrm>
              <a:off x="2221" y="2569"/>
              <a:ext cx="948" cy="337"/>
              <a:chOff x="807" y="2736"/>
              <a:chExt cx="948" cy="337"/>
            </a:xfrm>
          </p:grpSpPr>
          <p:grpSp>
            <p:nvGrpSpPr>
              <p:cNvPr id="60440" name="Group 17"/>
              <p:cNvGrpSpPr/>
              <p:nvPr/>
            </p:nvGrpSpPr>
            <p:grpSpPr bwMode="auto">
              <a:xfrm>
                <a:off x="1156" y="2743"/>
                <a:ext cx="599" cy="285"/>
                <a:chOff x="1156" y="2750"/>
                <a:chExt cx="499" cy="239"/>
              </a:xfrm>
            </p:grpSpPr>
            <p:sp>
              <p:nvSpPr>
                <p:cNvPr id="60441" name="Line 18"/>
                <p:cNvSpPr>
                  <a:spLocks noChangeShapeType="1"/>
                </p:cNvSpPr>
                <p:nvPr/>
              </p:nvSpPr>
              <p:spPr bwMode="auto">
                <a:xfrm>
                  <a:off x="1156" y="2750"/>
                  <a:ext cx="49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7500" tIns="35100" rIns="67500" bIns="35100" anchor="ctr"/>
                <a:lstStyle/>
                <a:p>
                  <a:endPara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0442" name="Line 19"/>
                <p:cNvSpPr>
                  <a:spLocks noChangeShapeType="1"/>
                </p:cNvSpPr>
                <p:nvPr/>
              </p:nvSpPr>
              <p:spPr bwMode="auto">
                <a:xfrm>
                  <a:off x="1156" y="2750"/>
                  <a:ext cx="0" cy="239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7500" tIns="35100" rIns="67500" bIns="35100" anchor="ctr"/>
                <a:lstStyle/>
                <a:p>
                  <a:endPara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60443" name="Rectangle 20"/>
              <p:cNvSpPr>
                <a:spLocks noChangeArrowheads="1"/>
              </p:cNvSpPr>
              <p:nvPr/>
            </p:nvSpPr>
            <p:spPr bwMode="auto">
              <a:xfrm>
                <a:off x="807" y="2736"/>
                <a:ext cx="333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en-US" altLang="zh-CN" sz="2025" baseline="0"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endParaRPr lang="en-US" altLang="zh-CN" sz="2025" baseline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444" name="Rectangle 21"/>
              <p:cNvSpPr>
                <a:spLocks noChangeArrowheads="1"/>
              </p:cNvSpPr>
              <p:nvPr/>
            </p:nvSpPr>
            <p:spPr bwMode="auto">
              <a:xfrm>
                <a:off x="1132" y="2752"/>
                <a:ext cx="556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en-US" altLang="zh-CN" sz="2025" baseline="0" dirty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</a:t>
                </a:r>
                <a:r>
                  <a:rPr lang="en-US" altLang="zh-CN" sz="2025" baseline="0" dirty="0" smtClean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025" baseline="0" dirty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sz="2025" baseline="0" dirty="0">
                  <a:solidFill>
                    <a:srgbClr val="CC00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0445" name="Group 22"/>
            <p:cNvGrpSpPr/>
            <p:nvPr/>
          </p:nvGrpSpPr>
          <p:grpSpPr bwMode="auto">
            <a:xfrm>
              <a:off x="2815" y="2283"/>
              <a:ext cx="991" cy="337"/>
              <a:chOff x="807" y="2736"/>
              <a:chExt cx="991" cy="337"/>
            </a:xfrm>
          </p:grpSpPr>
          <p:grpSp>
            <p:nvGrpSpPr>
              <p:cNvPr id="60446" name="Group 23"/>
              <p:cNvGrpSpPr/>
              <p:nvPr/>
            </p:nvGrpSpPr>
            <p:grpSpPr bwMode="auto">
              <a:xfrm>
                <a:off x="1156" y="2743"/>
                <a:ext cx="599" cy="285"/>
                <a:chOff x="1156" y="2750"/>
                <a:chExt cx="499" cy="239"/>
              </a:xfrm>
            </p:grpSpPr>
            <p:sp>
              <p:nvSpPr>
                <p:cNvPr id="60447" name="Line 24"/>
                <p:cNvSpPr>
                  <a:spLocks noChangeShapeType="1"/>
                </p:cNvSpPr>
                <p:nvPr/>
              </p:nvSpPr>
              <p:spPr bwMode="auto">
                <a:xfrm>
                  <a:off x="1156" y="2750"/>
                  <a:ext cx="49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7500" tIns="35100" rIns="67500" bIns="35100" anchor="ctr"/>
                <a:lstStyle/>
                <a:p>
                  <a:endPara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0448" name="Line 25"/>
                <p:cNvSpPr>
                  <a:spLocks noChangeShapeType="1"/>
                </p:cNvSpPr>
                <p:nvPr/>
              </p:nvSpPr>
              <p:spPr bwMode="auto">
                <a:xfrm>
                  <a:off x="1156" y="2750"/>
                  <a:ext cx="0" cy="239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7500" tIns="35100" rIns="67500" bIns="35100" anchor="ctr"/>
                <a:lstStyle/>
                <a:p>
                  <a:endPara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60449" name="Rectangle 26"/>
              <p:cNvSpPr>
                <a:spLocks noChangeArrowheads="1"/>
              </p:cNvSpPr>
              <p:nvPr/>
            </p:nvSpPr>
            <p:spPr bwMode="auto">
              <a:xfrm>
                <a:off x="807" y="2736"/>
                <a:ext cx="333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en-US" altLang="zh-CN" sz="2025" baseline="0">
                    <a:latin typeface="楷体" panose="02010609060101010101" pitchFamily="49" charset="-122"/>
                    <a:ea typeface="楷体" panose="02010609060101010101" pitchFamily="49" charset="-122"/>
                  </a:rPr>
                  <a:t>24</a:t>
                </a:r>
                <a:endParaRPr lang="en-US" altLang="zh-CN" sz="2025" baseline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450" name="Rectangle 27"/>
              <p:cNvSpPr>
                <a:spLocks noChangeArrowheads="1"/>
              </p:cNvSpPr>
              <p:nvPr/>
            </p:nvSpPr>
            <p:spPr bwMode="auto">
              <a:xfrm>
                <a:off x="1132" y="2752"/>
                <a:ext cx="666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en-US" altLang="zh-CN" sz="2025" baseline="0" dirty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</a:t>
                </a:r>
                <a:r>
                  <a:rPr lang="en-US" altLang="zh-CN" sz="2025" baseline="0" dirty="0" smtClean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025" baseline="0" dirty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sz="2025" baseline="0" dirty="0">
                  <a:solidFill>
                    <a:srgbClr val="CC00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0451" name="Group 28"/>
            <p:cNvGrpSpPr/>
            <p:nvPr/>
          </p:nvGrpSpPr>
          <p:grpSpPr bwMode="auto">
            <a:xfrm>
              <a:off x="3417" y="2004"/>
              <a:ext cx="991" cy="337"/>
              <a:chOff x="807" y="2736"/>
              <a:chExt cx="991" cy="337"/>
            </a:xfrm>
          </p:grpSpPr>
          <p:grpSp>
            <p:nvGrpSpPr>
              <p:cNvPr id="60452" name="Group 29"/>
              <p:cNvGrpSpPr/>
              <p:nvPr/>
            </p:nvGrpSpPr>
            <p:grpSpPr bwMode="auto">
              <a:xfrm>
                <a:off x="1156" y="2743"/>
                <a:ext cx="599" cy="285"/>
                <a:chOff x="1156" y="2750"/>
                <a:chExt cx="499" cy="239"/>
              </a:xfrm>
            </p:grpSpPr>
            <p:sp>
              <p:nvSpPr>
                <p:cNvPr id="60453" name="Line 30"/>
                <p:cNvSpPr>
                  <a:spLocks noChangeShapeType="1"/>
                </p:cNvSpPr>
                <p:nvPr/>
              </p:nvSpPr>
              <p:spPr bwMode="auto">
                <a:xfrm>
                  <a:off x="1156" y="2750"/>
                  <a:ext cx="49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7500" tIns="35100" rIns="67500" bIns="35100" anchor="ctr"/>
                <a:lstStyle/>
                <a:p>
                  <a:endPara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0454" name="Line 31"/>
                <p:cNvSpPr>
                  <a:spLocks noChangeShapeType="1"/>
                </p:cNvSpPr>
                <p:nvPr/>
              </p:nvSpPr>
              <p:spPr bwMode="auto">
                <a:xfrm>
                  <a:off x="1156" y="2750"/>
                  <a:ext cx="0" cy="239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7500" tIns="35100" rIns="67500" bIns="35100" anchor="ctr"/>
                <a:lstStyle/>
                <a:p>
                  <a:endPara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60455" name="Rectangle 32"/>
              <p:cNvSpPr>
                <a:spLocks noChangeArrowheads="1"/>
              </p:cNvSpPr>
              <p:nvPr/>
            </p:nvSpPr>
            <p:spPr bwMode="auto">
              <a:xfrm>
                <a:off x="807" y="2736"/>
                <a:ext cx="333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en-US" altLang="zh-CN" sz="2025" baseline="0">
                    <a:latin typeface="楷体" panose="02010609060101010101" pitchFamily="49" charset="-122"/>
                    <a:ea typeface="楷体" panose="02010609060101010101" pitchFamily="49" charset="-122"/>
                  </a:rPr>
                  <a:t>36</a:t>
                </a:r>
                <a:endParaRPr lang="en-US" altLang="zh-CN" sz="2025" baseline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456" name="Rectangle 33"/>
              <p:cNvSpPr>
                <a:spLocks noChangeArrowheads="1"/>
              </p:cNvSpPr>
              <p:nvPr/>
            </p:nvSpPr>
            <p:spPr bwMode="auto">
              <a:xfrm>
                <a:off x="1132" y="2752"/>
                <a:ext cx="666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en-US" altLang="zh-CN" sz="2025" baseline="0" dirty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</a:t>
                </a:r>
                <a:r>
                  <a:rPr lang="en-US" altLang="zh-CN" sz="2025" baseline="0" dirty="0" smtClean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025" baseline="0" dirty="0">
                    <a:solidFill>
                      <a:srgbClr val="CC00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sz="2025" baseline="0" dirty="0">
                  <a:solidFill>
                    <a:srgbClr val="CC00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0457" name="Line 35"/>
            <p:cNvSpPr>
              <a:spLocks noChangeShapeType="1"/>
            </p:cNvSpPr>
            <p:nvPr/>
          </p:nvSpPr>
          <p:spPr bwMode="auto">
            <a:xfrm>
              <a:off x="781" y="3710"/>
              <a:ext cx="358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458" name="Line 36"/>
            <p:cNvSpPr>
              <a:spLocks noChangeShapeType="1"/>
            </p:cNvSpPr>
            <p:nvPr/>
          </p:nvSpPr>
          <p:spPr bwMode="auto">
            <a:xfrm flipH="1">
              <a:off x="4365" y="2004"/>
              <a:ext cx="6" cy="17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0459" name="Group 43"/>
            <p:cNvGrpSpPr/>
            <p:nvPr/>
          </p:nvGrpSpPr>
          <p:grpSpPr bwMode="auto">
            <a:xfrm>
              <a:off x="784" y="3430"/>
              <a:ext cx="599" cy="285"/>
              <a:chOff x="1156" y="2750"/>
              <a:chExt cx="499" cy="239"/>
            </a:xfrm>
          </p:grpSpPr>
          <p:sp>
            <p:nvSpPr>
              <p:cNvPr id="60460" name="Line 44"/>
              <p:cNvSpPr>
                <a:spLocks noChangeShapeType="1"/>
              </p:cNvSpPr>
              <p:nvPr/>
            </p:nvSpPr>
            <p:spPr bwMode="auto">
              <a:xfrm>
                <a:off x="1156" y="2750"/>
                <a:ext cx="49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461" name="Line 45"/>
              <p:cNvSpPr>
                <a:spLocks noChangeShapeType="1"/>
              </p:cNvSpPr>
              <p:nvPr/>
            </p:nvSpPr>
            <p:spPr bwMode="auto">
              <a:xfrm>
                <a:off x="1156" y="2750"/>
                <a:ext cx="0" cy="23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6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63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63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63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3301" grpId="0"/>
      <p:bldP spid="1163302" grpId="0"/>
      <p:bldP spid="1163303" grpId="0"/>
      <p:bldP spid="1163304" grpId="0"/>
      <p:bldP spid="11633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11" descr="p-8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554" y="987574"/>
            <a:ext cx="4608910" cy="22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Rectangle 2"/>
          <p:cNvSpPr>
            <a:spLocks noChangeArrowheads="1"/>
          </p:cNvSpPr>
          <p:nvPr/>
        </p:nvSpPr>
        <p:spPr bwMode="auto">
          <a:xfrm>
            <a:off x="323528" y="339502"/>
            <a:ext cx="849694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aseline="0" dirty="0">
                <a:latin typeface="楷体" panose="02010609060101010101" pitchFamily="49" charset="-122"/>
                <a:ea typeface="楷体" panose="02010609060101010101" pitchFamily="49" charset="-122"/>
              </a:rPr>
              <a:t>男、女生分别排队，要使每排的人数相同，每排最多有多少人</a:t>
            </a:r>
            <a:r>
              <a:rPr lang="en-US" altLang="zh-CN" sz="3200" baseline="0" dirty="0">
                <a:latin typeface="楷体" panose="02010609060101010101" pitchFamily="49" charset="-122"/>
                <a:ea typeface="楷体" panose="02010609060101010101" pitchFamily="49" charset="-122"/>
              </a:rPr>
              <a:t>?  </a:t>
            </a:r>
            <a:endParaRPr lang="en-US" altLang="zh-CN" sz="3200" baseline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517" name="Group 18"/>
          <p:cNvGrpSpPr/>
          <p:nvPr/>
        </p:nvGrpSpPr>
        <p:grpSpPr bwMode="auto">
          <a:xfrm>
            <a:off x="2699792" y="3651870"/>
            <a:ext cx="2550094" cy="857250"/>
            <a:chOff x="3231" y="3347"/>
            <a:chExt cx="1939" cy="720"/>
          </a:xfrm>
        </p:grpSpPr>
        <p:pic>
          <p:nvPicPr>
            <p:cNvPr id="64518" name="Picture 15" descr="P-05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144" t="-17174" r="-15356" b="-33913"/>
            <a:stretch>
              <a:fillRect/>
            </a:stretch>
          </p:blipFill>
          <p:spPr bwMode="auto">
            <a:xfrm>
              <a:off x="3231" y="3347"/>
              <a:ext cx="1939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19" name="Rectangle 9"/>
            <p:cNvSpPr>
              <a:spLocks noChangeArrowheads="1"/>
            </p:cNvSpPr>
            <p:nvPr/>
          </p:nvSpPr>
          <p:spPr bwMode="auto">
            <a:xfrm>
              <a:off x="3353" y="3521"/>
              <a:ext cx="1807" cy="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baseline="0" dirty="0">
                  <a:latin typeface="楷体" panose="02010609060101010101" pitchFamily="49" charset="-122"/>
                  <a:ea typeface="楷体" panose="02010609060101010101" pitchFamily="49" charset="-122"/>
                </a:rPr>
                <a:t>女生有 </a:t>
              </a:r>
              <a:r>
                <a:rPr lang="en-US" altLang="zh-CN" baseline="0" dirty="0">
                  <a:latin typeface="楷体" panose="02010609060101010101" pitchFamily="49" charset="-122"/>
                  <a:ea typeface="楷体" panose="02010609060101010101" pitchFamily="49" charset="-122"/>
                </a:rPr>
                <a:t>36 </a:t>
              </a:r>
              <a:r>
                <a:rPr lang="zh-CN" altLang="en-US" baseline="0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baseline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520" name="Group 17"/>
          <p:cNvGrpSpPr/>
          <p:nvPr/>
        </p:nvGrpSpPr>
        <p:grpSpPr bwMode="auto">
          <a:xfrm>
            <a:off x="173483" y="3651870"/>
            <a:ext cx="2646761" cy="857251"/>
            <a:chOff x="1012" y="1728"/>
            <a:chExt cx="2223" cy="720"/>
          </a:xfrm>
        </p:grpSpPr>
        <p:pic>
          <p:nvPicPr>
            <p:cNvPr id="64521" name="Picture 16" descr="P-05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5356" t="-17174" r="-5144" b="-33913"/>
            <a:stretch>
              <a:fillRect/>
            </a:stretch>
          </p:blipFill>
          <p:spPr bwMode="auto">
            <a:xfrm>
              <a:off x="1012" y="1728"/>
              <a:ext cx="2223" cy="7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22" name="Rectangle 10"/>
            <p:cNvSpPr>
              <a:spLocks noChangeArrowheads="1"/>
            </p:cNvSpPr>
            <p:nvPr/>
          </p:nvSpPr>
          <p:spPr bwMode="auto">
            <a:xfrm>
              <a:off x="1299" y="1909"/>
              <a:ext cx="1936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baseline="0" dirty="0">
                  <a:latin typeface="楷体" panose="02010609060101010101" pitchFamily="49" charset="-122"/>
                  <a:ea typeface="楷体" panose="02010609060101010101" pitchFamily="49" charset="-122"/>
                </a:rPr>
                <a:t>男生有 </a:t>
              </a:r>
              <a:r>
                <a:rPr lang="en-US" altLang="zh-CN" baseline="0" dirty="0">
                  <a:latin typeface="楷体" panose="02010609060101010101" pitchFamily="49" charset="-122"/>
                  <a:ea typeface="楷体" panose="02010609060101010101" pitchFamily="49" charset="-122"/>
                </a:rPr>
                <a:t>48 </a:t>
              </a:r>
              <a:r>
                <a:rPr lang="zh-CN" altLang="en-US" baseline="0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baseline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16"/>
          <p:cNvGrpSpPr/>
          <p:nvPr/>
        </p:nvGrpSpPr>
        <p:grpSpPr bwMode="auto">
          <a:xfrm>
            <a:off x="1795934" y="1816499"/>
            <a:ext cx="1340644" cy="461665"/>
            <a:chOff x="1928000" y="1285860"/>
            <a:chExt cx="1786803" cy="616158"/>
          </a:xfrm>
        </p:grpSpPr>
        <p:grpSp>
          <p:nvGrpSpPr>
            <p:cNvPr id="31" name="组合 7"/>
            <p:cNvGrpSpPr/>
            <p:nvPr/>
          </p:nvGrpSpPr>
          <p:grpSpPr bwMode="auto">
            <a:xfrm>
              <a:off x="1928000" y="1357298"/>
              <a:ext cx="1786744" cy="430216"/>
              <a:chOff x="1928000" y="1357298"/>
              <a:chExt cx="1786744" cy="430216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1929587" y="1786415"/>
                <a:ext cx="1785216" cy="1589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5400000" flipH="1" flipV="1">
                <a:off x="1714270" y="1571098"/>
                <a:ext cx="429047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2000994" y="1285860"/>
              <a:ext cx="1713809" cy="616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48  36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TextBox 3"/>
          <p:cNvSpPr txBox="1">
            <a:spLocks noChangeArrowheads="1"/>
          </p:cNvSpPr>
          <p:nvPr/>
        </p:nvSpPr>
        <p:spPr bwMode="auto">
          <a:xfrm>
            <a:off x="1475656" y="1816497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10"/>
          <p:cNvGrpSpPr/>
          <p:nvPr/>
        </p:nvGrpSpPr>
        <p:grpSpPr bwMode="auto">
          <a:xfrm>
            <a:off x="1910234" y="2190354"/>
            <a:ext cx="1226344" cy="322660"/>
            <a:chOff x="1928000" y="1357298"/>
            <a:chExt cx="1786744" cy="430216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928000" y="1785926"/>
              <a:ext cx="1786744" cy="1588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 flipH="1" flipV="1">
              <a:off x="1713685" y="1571612"/>
              <a:ext cx="428628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9" name="TextBox 3"/>
          <p:cNvSpPr txBox="1">
            <a:spLocks noChangeArrowheads="1"/>
          </p:cNvSpPr>
          <p:nvPr/>
        </p:nvSpPr>
        <p:spPr bwMode="auto">
          <a:xfrm>
            <a:off x="1904283" y="2128441"/>
            <a:ext cx="1115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8   6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"/>
          <p:cNvSpPr txBox="1">
            <a:spLocks noChangeArrowheads="1"/>
          </p:cNvSpPr>
          <p:nvPr/>
        </p:nvSpPr>
        <p:spPr bwMode="auto">
          <a:xfrm>
            <a:off x="1636390" y="2191545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3"/>
          <p:cNvSpPr txBox="1">
            <a:spLocks noChangeArrowheads="1"/>
          </p:cNvSpPr>
          <p:nvPr/>
        </p:nvSpPr>
        <p:spPr bwMode="auto">
          <a:xfrm>
            <a:off x="1923169" y="2485481"/>
            <a:ext cx="11551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4   3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3"/>
          <p:cNvSpPr txBox="1">
            <a:spLocks noChangeArrowheads="1"/>
          </p:cNvSpPr>
          <p:nvPr/>
        </p:nvSpPr>
        <p:spPr bwMode="auto">
          <a:xfrm>
            <a:off x="1475656" y="2933380"/>
            <a:ext cx="2216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6×2=12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3"/>
          <p:cNvSpPr txBox="1">
            <a:spLocks noChangeArrowheads="1"/>
          </p:cNvSpPr>
          <p:nvPr/>
        </p:nvSpPr>
        <p:spPr bwMode="auto">
          <a:xfrm>
            <a:off x="1475656" y="3334221"/>
            <a:ext cx="24225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答：每排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9" grpId="0"/>
      <p:bldP spid="40" grpId="0"/>
      <p:bldP spid="41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435" name="Rectangle 3"/>
          <p:cNvSpPr>
            <a:spLocks noChangeArrowheads="1"/>
          </p:cNvSpPr>
          <p:nvPr/>
        </p:nvSpPr>
        <p:spPr bwMode="auto">
          <a:xfrm>
            <a:off x="3275856" y="2648363"/>
            <a:ext cx="5506202" cy="1363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zh-CN" altLang="en-US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 </a:t>
            </a:r>
            <a:r>
              <a:rPr lang="en-US" altLang="zh-CN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 </a:t>
            </a:r>
            <a:r>
              <a:rPr lang="zh-CN" altLang="en-US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的最大公因数是 </a:t>
            </a:r>
            <a:r>
              <a:rPr lang="en-US" altLang="zh-CN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aseline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aseline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 </a:t>
            </a:r>
            <a:r>
              <a:rPr lang="zh-CN" altLang="en-US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每根小棒最长是 </a:t>
            </a:r>
            <a:r>
              <a:rPr lang="en-US" altLang="zh-CN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8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aseline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Rectangle 7"/>
          <p:cNvSpPr>
            <a:spLocks noChangeArrowheads="1"/>
          </p:cNvSpPr>
          <p:nvPr/>
        </p:nvSpPr>
        <p:spPr bwMode="auto">
          <a:xfrm>
            <a:off x="1043608" y="2391990"/>
            <a:ext cx="793550" cy="38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025" baseline="0">
                <a:latin typeface="楷体" panose="02010609060101010101" pitchFamily="49" charset="-122"/>
                <a:ea typeface="楷体" panose="02010609060101010101" pitchFamily="49" charset="-122"/>
              </a:rPr>
              <a:t>12 cm</a:t>
            </a:r>
            <a:endParaRPr lang="en-US" altLang="zh-CN" sz="2025" baseline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6" name="Picture 10" descr="P-8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561" y="2795612"/>
            <a:ext cx="2587228" cy="143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1043608" y="3094458"/>
            <a:ext cx="793550" cy="38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025" baseline="0">
                <a:latin typeface="楷体" panose="02010609060101010101" pitchFamily="49" charset="-122"/>
                <a:ea typeface="楷体" panose="02010609060101010101" pitchFamily="49" charset="-122"/>
              </a:rPr>
              <a:t>16 cm</a:t>
            </a:r>
            <a:endParaRPr lang="en-US" altLang="zh-CN" sz="2025" baseline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Rectangle 12"/>
          <p:cNvSpPr>
            <a:spLocks noChangeArrowheads="1"/>
          </p:cNvSpPr>
          <p:nvPr/>
        </p:nvSpPr>
        <p:spPr bwMode="auto">
          <a:xfrm>
            <a:off x="1043608" y="3688581"/>
            <a:ext cx="793550" cy="38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025" baseline="0">
                <a:latin typeface="楷体" panose="02010609060101010101" pitchFamily="49" charset="-122"/>
                <a:ea typeface="楷体" panose="02010609060101010101" pitchFamily="49" charset="-122"/>
              </a:rPr>
              <a:t>44 cm</a:t>
            </a:r>
            <a:endParaRPr lang="en-US" altLang="zh-CN" sz="2025" baseline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00733" y="483518"/>
            <a:ext cx="6207535" cy="1789661"/>
            <a:chOff x="1100733" y="771969"/>
            <a:chExt cx="6207535" cy="1789661"/>
          </a:xfrm>
        </p:grpSpPr>
        <p:pic>
          <p:nvPicPr>
            <p:cNvPr id="12295" name="Picture 8" descr="p-83-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98" t="-5791" r="-10742" b="-7121"/>
            <a:stretch>
              <a:fillRect/>
            </a:stretch>
          </p:blipFill>
          <p:spPr bwMode="auto">
            <a:xfrm>
              <a:off x="1100733" y="843558"/>
              <a:ext cx="1743075" cy="171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299" name="Group 16"/>
            <p:cNvGrpSpPr/>
            <p:nvPr/>
          </p:nvGrpSpPr>
          <p:grpSpPr bwMode="auto">
            <a:xfrm>
              <a:off x="2592474" y="771969"/>
              <a:ext cx="4715794" cy="1572467"/>
              <a:chOff x="1352" y="993"/>
              <a:chExt cx="3618" cy="1003"/>
            </a:xfrm>
          </p:grpSpPr>
          <p:pic>
            <p:nvPicPr>
              <p:cNvPr id="12300" name="Picture 15" descr="气泡-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52" y="993"/>
                <a:ext cx="3480" cy="100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1" name="Rectangle 5"/>
              <p:cNvSpPr>
                <a:spLocks noChangeArrowheads="1"/>
              </p:cNvSpPr>
              <p:nvPr/>
            </p:nvSpPr>
            <p:spPr bwMode="auto">
              <a:xfrm>
                <a:off x="1635" y="1113"/>
                <a:ext cx="3335" cy="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square" lIns="67500" tIns="35100" rIns="67500" bIns="35100">
                <a:spAutoFit/>
              </a:bodyPr>
              <a:lstStyle>
                <a:lvl1pPr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zh-CN" altLang="en-US" baseline="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要把它们截成同样长的小棒，不能有剩余，每根小棒最长是多少厘米</a:t>
                </a:r>
                <a:r>
                  <a:rPr lang="en-US" altLang="zh-CN" baseline="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en-US" altLang="zh-CN" baseline="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2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42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735</Words>
  <Application>WPS 演示</Application>
  <PresentationFormat>全屏显示(16:9)</PresentationFormat>
  <Paragraphs>212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楷体_GB2312</vt:lpstr>
      <vt:lpstr>新宋体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