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2" r:id="rId3"/>
  </p:sldMasterIdLst>
  <p:notesMasterIdLst>
    <p:notesMasterId r:id="rId7"/>
  </p:notesMasterIdLst>
  <p:sldIdLst>
    <p:sldId id="527" r:id="rId4"/>
    <p:sldId id="510" r:id="rId5"/>
    <p:sldId id="472" r:id="rId6"/>
    <p:sldId id="511" r:id="rId8"/>
    <p:sldId id="512" r:id="rId9"/>
    <p:sldId id="513" r:id="rId10"/>
    <p:sldId id="526" r:id="rId11"/>
    <p:sldId id="514" r:id="rId12"/>
    <p:sldId id="518" r:id="rId13"/>
    <p:sldId id="502" r:id="rId14"/>
    <p:sldId id="515" r:id="rId15"/>
    <p:sldId id="517" r:id="rId16"/>
    <p:sldId id="507" r:id="rId17"/>
    <p:sldId id="528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微软雅黑" panose="020B0503020204020204" pitchFamily="34" charset="-122"/>
      <p:regular r:id="rId2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00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34.xml"/><Relationship Id="rId20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00404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复式条形统计图 认识复式条形统计图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9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4344" y="1435155"/>
            <a:ext cx="7784824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认识复式条形统计图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复式条形统计图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73544" y="103733"/>
            <a:ext cx="295232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179512" y="411510"/>
            <a:ext cx="793999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）实验小学在三、四年级同学中对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的少儿节目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的情况统计表：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7584" y="3003798"/>
            <a:ext cx="74130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要想根据上表绘制一幅对比三、四年级最喜爱不同节目的人数统计图，应该绘制（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）统计图。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516216" y="3435846"/>
            <a:ext cx="1739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复式条形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331640" y="1491630"/>
          <a:ext cx="6397625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9525"/>
                <a:gridCol w="1279525"/>
                <a:gridCol w="1279525"/>
                <a:gridCol w="1279525"/>
                <a:gridCol w="1279525"/>
              </a:tblGrid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智慧树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动漫世界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银河剧场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大风车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</a:t>
                      </a:r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年级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27</a:t>
                      </a:r>
                      <a:endPara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55</a:t>
                      </a:r>
                      <a:endPara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26</a:t>
                      </a:r>
                      <a:endPara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四年级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</a:t>
                      </a:r>
                      <a:endPara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47</a:t>
                      </a:r>
                      <a:endPara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56</a:t>
                      </a:r>
                      <a:endPara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26</a:t>
                      </a:r>
                      <a:endParaRPr lang="en-US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7392" y="339502"/>
            <a:ext cx="82590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2.(1</a:t>
            </a:r>
            <a:r>
              <a:rPr 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请根据第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题（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）的数据将下面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复式条形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统计图补充完整。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rcRect l="17700" t="26232" r="35060" b="19433"/>
          <a:stretch>
            <a:fillRect/>
          </a:stretch>
        </p:blipFill>
        <p:spPr>
          <a:xfrm>
            <a:off x="2061210" y="1349147"/>
            <a:ext cx="4887054" cy="316062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36451" y="339502"/>
            <a:ext cx="7580921" cy="15142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根据完成的统计图回答问题。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三年级同学最喜爱什么节目的人数最多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年级同学最喜爱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什么节目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的人数最多？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23875" y="1891505"/>
            <a:ext cx="6588485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三年级同学最喜爱动漫世界的人数最多；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四年级同学最喜爱银河剧场的人数最多。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1600" y="2931790"/>
            <a:ext cx="77588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②三、四年级最喜爱大风车节目的共有多少人？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03648" y="3593465"/>
            <a:ext cx="269817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20+26=46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（人）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115616" y="2139702"/>
            <a:ext cx="662534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条形统计图的绘制和表示方法与单式条形统计图基本相同，只是因为有两组或两组以上的数据，所以需要用不同颜色的直条来表示，同时注明图例。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062888" y="915566"/>
            <a:ext cx="7037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某电器专卖店第二季度空调销售情况统计表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9"/>
          <p:cNvSpPr txBox="1"/>
          <p:nvPr/>
        </p:nvSpPr>
        <p:spPr>
          <a:xfrm>
            <a:off x="846229" y="3853199"/>
            <a:ext cx="7398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统计表中的数据可以用下面两个统计图表示。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7" name="表格 16"/>
          <p:cNvGraphicFramePr/>
          <p:nvPr/>
        </p:nvGraphicFramePr>
        <p:xfrm>
          <a:off x="1259632" y="1491630"/>
          <a:ext cx="6641465" cy="22440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0525"/>
                <a:gridCol w="1660525"/>
                <a:gridCol w="1659890"/>
                <a:gridCol w="1660525"/>
              </a:tblGrid>
              <a:tr h="59817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52959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计划销售（台）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</a:t>
                      </a: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90</a:t>
                      </a: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953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实际销售（台）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48</a:t>
                      </a: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85</a:t>
                      </a: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1619672" y="1120760"/>
            <a:ext cx="3725617" cy="442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某电器专卖店计划销售空调统计图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5" name="TextBox 71"/>
          <p:cNvSpPr txBox="1">
            <a:spLocks noChangeArrowheads="1"/>
          </p:cNvSpPr>
          <p:nvPr/>
        </p:nvSpPr>
        <p:spPr bwMode="auto">
          <a:xfrm>
            <a:off x="5238871" y="1120760"/>
            <a:ext cx="3725617" cy="442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某电器专卖店实际销售空调统计图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22665" t="34059" r="18944" b="13852"/>
          <a:stretch>
            <a:fillRect/>
          </a:stretch>
        </p:blipFill>
        <p:spPr>
          <a:xfrm>
            <a:off x="2051720" y="1550575"/>
            <a:ext cx="6198236" cy="310940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987824" y="1347614"/>
            <a:ext cx="4672578" cy="3024336"/>
            <a:chOff x="2990" y="2914"/>
            <a:chExt cx="6678" cy="445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rcRect l="13427" t="22435" r="43957" b="14035"/>
            <a:stretch>
              <a:fillRect/>
            </a:stretch>
          </p:blipFill>
          <p:spPr>
            <a:xfrm>
              <a:off x="2990" y="2914"/>
              <a:ext cx="5318" cy="445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rcRect l="57036" t="55854" r="28164" b="30985"/>
            <a:stretch>
              <a:fillRect/>
            </a:stretch>
          </p:blipFill>
          <p:spPr>
            <a:xfrm>
              <a:off x="8308" y="3326"/>
              <a:ext cx="1360" cy="680"/>
            </a:xfrm>
            <a:prstGeom prst="rect">
              <a:avLst/>
            </a:prstGeom>
          </p:spPr>
        </p:pic>
      </p:grpSp>
      <p:sp>
        <p:nvSpPr>
          <p:cNvPr id="19" name="TextBox 56"/>
          <p:cNvSpPr txBox="1">
            <a:spLocks noChangeArrowheads="1"/>
          </p:cNvSpPr>
          <p:nvPr/>
        </p:nvSpPr>
        <p:spPr bwMode="auto">
          <a:xfrm>
            <a:off x="395536" y="282010"/>
            <a:ext cx="806489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为了直观比较空调计划销售和直接销售的情况，还可以用一下的条形统计图表示。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6774" y="1995686"/>
            <a:ext cx="2251050" cy="2304256"/>
            <a:chOff x="736774" y="1995686"/>
            <a:chExt cx="2251050" cy="2304256"/>
          </a:xfrm>
        </p:grpSpPr>
        <p:grpSp>
          <p:nvGrpSpPr>
            <p:cNvPr id="2" name="组合 1"/>
            <p:cNvGrpSpPr/>
            <p:nvPr/>
          </p:nvGrpSpPr>
          <p:grpSpPr>
            <a:xfrm>
              <a:off x="971600" y="1995686"/>
              <a:ext cx="2016224" cy="830997"/>
              <a:chOff x="827584" y="2283718"/>
              <a:chExt cx="2016224" cy="830997"/>
            </a:xfrm>
          </p:grpSpPr>
          <p:sp>
            <p:nvSpPr>
              <p:cNvPr id="42" name="AutoShape 27"/>
              <p:cNvSpPr>
                <a:spLocks noChangeArrowheads="1"/>
              </p:cNvSpPr>
              <p:nvPr/>
            </p:nvSpPr>
            <p:spPr bwMode="auto">
              <a:xfrm>
                <a:off x="847234" y="2355726"/>
                <a:ext cx="1708542" cy="758989"/>
              </a:xfrm>
              <a:prstGeom prst="wedgeRoundRectCallout">
                <a:avLst>
                  <a:gd name="adj1" fmla="val -35022"/>
                  <a:gd name="adj2" fmla="val 79435"/>
                  <a:gd name="adj3" fmla="val 16667"/>
                </a:avLst>
              </a:prstGeom>
              <a:no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endParaRPr lang="zh-CN" altLang="en-US" sz="20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827584" y="2283718"/>
                <a:ext cx="20162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这是复式</a:t>
                </a:r>
                <a:r>
                  <a:rPr lang="zh-CN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条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形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统计图。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774" y="2828302"/>
              <a:ext cx="1026914" cy="147164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1"/>
          <p:cNvSpPr txBox="1">
            <a:spLocks noChangeArrowheads="1"/>
          </p:cNvSpPr>
          <p:nvPr/>
        </p:nvSpPr>
        <p:spPr bwMode="auto">
          <a:xfrm>
            <a:off x="395536" y="342404"/>
            <a:ext cx="85042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单式条形统计图和复式条形统计图有什么不同？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2012" y="1712878"/>
            <a:ext cx="85224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单式条形统计图只表示一组数据，复式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条形统计图可以同时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表示两组数据，能直观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显示两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组数据的不同。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发现的数学问题：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问题一：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月实际销售空调的台数比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计划多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多少台？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问题二：第二季度实际销售空调的台数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比计划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多多少台？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1"/>
          <p:cNvSpPr txBox="1">
            <a:spLocks noChangeArrowheads="1"/>
          </p:cNvSpPr>
          <p:nvPr/>
        </p:nvSpPr>
        <p:spPr bwMode="auto">
          <a:xfrm>
            <a:off x="179512" y="339502"/>
            <a:ext cx="80044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亮亮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理发店一周理发人数统计如下表。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683568" y="1391022"/>
          <a:ext cx="7776864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108"/>
                <a:gridCol w="972108"/>
                <a:gridCol w="972108"/>
                <a:gridCol w="972108"/>
                <a:gridCol w="972108"/>
                <a:gridCol w="972108"/>
                <a:gridCol w="972108"/>
                <a:gridCol w="972108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星期日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星期一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星期二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星期三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星期四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星期五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星期六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合计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女顾客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26</a:t>
                      </a:r>
                      <a:endPara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</a:t>
                      </a:r>
                      <a:endPara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endPara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22</a:t>
                      </a:r>
                      <a:endPara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男顾客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</a:t>
                      </a:r>
                      <a:endPara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</a:t>
                      </a:r>
                      <a:endPara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29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24205" t="36783" r="29208" b="18189"/>
          <a:stretch>
            <a:fillRect/>
          </a:stretch>
        </p:blipFill>
        <p:spPr>
          <a:xfrm>
            <a:off x="1890143" y="699542"/>
            <a:ext cx="5418161" cy="2944728"/>
          </a:xfrm>
          <a:prstGeom prst="rect">
            <a:avLst/>
          </a:prstGeom>
        </p:spPr>
      </p:pic>
      <p:sp>
        <p:nvSpPr>
          <p:cNvPr id="2" name="TextBox 71"/>
          <p:cNvSpPr txBox="1">
            <a:spLocks noChangeArrowheads="1"/>
          </p:cNvSpPr>
          <p:nvPr/>
        </p:nvSpPr>
        <p:spPr bwMode="auto">
          <a:xfrm>
            <a:off x="395536" y="267494"/>
            <a:ext cx="60687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请你完成下面的条形统计图。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71"/>
          <p:cNvSpPr txBox="1">
            <a:spLocks noChangeArrowheads="1"/>
          </p:cNvSpPr>
          <p:nvPr/>
        </p:nvSpPr>
        <p:spPr bwMode="auto">
          <a:xfrm>
            <a:off x="395536" y="3446243"/>
            <a:ext cx="7128792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）这一周平均每天有多少名女顾客理发？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66781" y="4064754"/>
            <a:ext cx="65149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26+10+11+15+12+9+22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）÷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7=15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（名）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71"/>
          <p:cNvSpPr txBox="1">
            <a:spLocks noChangeArrowheads="1"/>
          </p:cNvSpPr>
          <p:nvPr/>
        </p:nvSpPr>
        <p:spPr bwMode="auto">
          <a:xfrm>
            <a:off x="323528" y="339502"/>
            <a:ext cx="71287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）这一周平均每天有多少名男顾客理发？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416" y="987574"/>
            <a:ext cx="764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25+11+12+15+15+12+2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）÷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7=17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（名）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71"/>
          <p:cNvSpPr txBox="1">
            <a:spLocks noChangeArrowheads="1"/>
          </p:cNvSpPr>
          <p:nvPr/>
        </p:nvSpPr>
        <p:spPr bwMode="auto">
          <a:xfrm>
            <a:off x="324540" y="1419622"/>
            <a:ext cx="813589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）这一周平均每天有多少名顾客理发？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62416" y="2067694"/>
            <a:ext cx="764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51+21+23+30+27+21+51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）÷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7=32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（名）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71"/>
          <p:cNvSpPr txBox="1">
            <a:spLocks noChangeArrowheads="1"/>
          </p:cNvSpPr>
          <p:nvPr/>
        </p:nvSpPr>
        <p:spPr bwMode="auto">
          <a:xfrm>
            <a:off x="323528" y="2603401"/>
            <a:ext cx="813589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）自己提出数学问题，并回答。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71"/>
          <p:cNvSpPr txBox="1">
            <a:spLocks noChangeArrowheads="1"/>
          </p:cNvSpPr>
          <p:nvPr/>
        </p:nvSpPr>
        <p:spPr bwMode="auto">
          <a:xfrm>
            <a:off x="1260644" y="3159952"/>
            <a:ext cx="748782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提出问题不唯一，如：平均每天男顾客比女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客多多少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名？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17-15=2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（名）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71"/>
          <p:cNvSpPr txBox="1">
            <a:spLocks noChangeArrowheads="1"/>
          </p:cNvSpPr>
          <p:nvPr/>
        </p:nvSpPr>
        <p:spPr bwMode="auto">
          <a:xfrm>
            <a:off x="899592" y="843558"/>
            <a:ext cx="23399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63524" y="1347614"/>
            <a:ext cx="66768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）下面是实验小学在三年级同学中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我最喜爱的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少儿节目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的情况统计表：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4" name="表格 23"/>
          <p:cNvGraphicFramePr/>
          <p:nvPr/>
        </p:nvGraphicFramePr>
        <p:xfrm>
          <a:off x="1308735" y="2499742"/>
          <a:ext cx="639762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9525"/>
                <a:gridCol w="1279525"/>
                <a:gridCol w="1279525"/>
                <a:gridCol w="1279525"/>
                <a:gridCol w="1279525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智慧树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动漫世界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银河剧场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大风车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三年级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27</a:t>
                      </a:r>
                      <a:endParaRPr lang="en-US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55</a:t>
                      </a:r>
                      <a:endPara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26</a:t>
                      </a:r>
                      <a:endPara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en-US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928644" y="3579862"/>
            <a:ext cx="7243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要绘制一幅能够清楚地看出不同节目最喜爱的人数的统计图，应该绘制（      ）统计图。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850258" y="3929722"/>
            <a:ext cx="1081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1151</Words>
  <Application>WPS 演示</Application>
  <PresentationFormat>全屏显示(16:9)</PresentationFormat>
  <Paragraphs>249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楷体</vt:lpstr>
      <vt:lpstr>幼圆</vt:lpstr>
      <vt:lpstr>Calibri</vt:lpstr>
      <vt:lpstr>Times New Roman</vt:lpstr>
      <vt:lpstr>微软雅黑</vt:lpstr>
      <vt:lpstr>等线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18</cp:revision>
  <dcterms:created xsi:type="dcterms:W3CDTF">2017-03-17T02:28:00Z</dcterms:created>
  <dcterms:modified xsi:type="dcterms:W3CDTF">2021-01-30T08:15:56Z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