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81" r:id="rId3"/>
  </p:sldMasterIdLst>
  <p:notesMasterIdLst>
    <p:notesMasterId r:id="rId36"/>
  </p:notesMasterIdLst>
  <p:sldIdLst>
    <p:sldId id="585" r:id="rId4"/>
    <p:sldId id="510" r:id="rId5"/>
    <p:sldId id="583" r:id="rId6"/>
    <p:sldId id="516" r:id="rId7"/>
    <p:sldId id="517" r:id="rId8"/>
    <p:sldId id="547" r:id="rId9"/>
    <p:sldId id="584" r:id="rId10"/>
    <p:sldId id="523" r:id="rId11"/>
    <p:sldId id="588" r:id="rId12"/>
    <p:sldId id="563" r:id="rId13"/>
    <p:sldId id="564" r:id="rId14"/>
    <p:sldId id="565" r:id="rId15"/>
    <p:sldId id="566" r:id="rId16"/>
    <p:sldId id="567" r:id="rId17"/>
    <p:sldId id="568" r:id="rId18"/>
    <p:sldId id="518" r:id="rId19"/>
    <p:sldId id="519" r:id="rId20"/>
    <p:sldId id="520" r:id="rId21"/>
    <p:sldId id="542" r:id="rId22"/>
    <p:sldId id="522" r:id="rId23"/>
    <p:sldId id="543" r:id="rId24"/>
    <p:sldId id="544" r:id="rId25"/>
    <p:sldId id="545" r:id="rId26"/>
    <p:sldId id="546" r:id="rId27"/>
    <p:sldId id="507" r:id="rId28"/>
    <p:sldId id="592" r:id="rId29"/>
    <p:sldId id="589" r:id="rId30"/>
    <p:sldId id="590" r:id="rId31"/>
    <p:sldId id="538" r:id="rId32"/>
    <p:sldId id="537" r:id="rId33"/>
    <p:sldId id="591" r:id="rId34"/>
    <p:sldId id="586" r:id="rId3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0"/>
    </p:embeddedFont>
    <p:embeddedFont>
      <p:font typeface="楷体" panose="02010609060101010101" pitchFamily="49" charset="-122"/>
      <p:regular r:id="rId41"/>
    </p:embeddedFont>
    <p:embeddedFont>
      <p:font typeface="幼圆" panose="02010509060101010101" pitchFamily="49" charset="-122"/>
      <p:regular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33CC33"/>
    <a:srgbClr val="CC9900"/>
    <a:srgbClr val="FF9933"/>
    <a:srgbClr val="AFF22A"/>
    <a:srgbClr val="FFFFFF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704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548"/>
        <p:guide pos="29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font" Target="fonts/font7.fntdata"/><Relationship Id="rId45" Type="http://schemas.openxmlformats.org/officeDocument/2006/relationships/font" Target="fonts/font6.fntdata"/><Relationship Id="rId44" Type="http://schemas.openxmlformats.org/officeDocument/2006/relationships/font" Target="fonts/font5.fntdata"/><Relationship Id="rId43" Type="http://schemas.openxmlformats.org/officeDocument/2006/relationships/font" Target="fonts/font4.fntdata"/><Relationship Id="rId42" Type="http://schemas.openxmlformats.org/officeDocument/2006/relationships/font" Target="fonts/font3.fntdata"/><Relationship Id="rId41" Type="http://schemas.openxmlformats.org/officeDocument/2006/relationships/font" Target="fonts/font2.fntdata"/><Relationship Id="rId40" Type="http://schemas.openxmlformats.org/officeDocument/2006/relationships/font" Target="fonts/font1.fntdata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image" Target="../media/image2.png"/><Relationship Id="rId33" Type="http://schemas.openxmlformats.org/officeDocument/2006/relationships/image" Target="../media/image1.png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56.xml"/><Relationship Id="rId23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小数的认识 练习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01" r:id="rId20"/>
    <p:sldLayoutId id="2147483702" r:id="rId21"/>
    <p:sldLayoutId id="2147483703" r:id="rId22"/>
    <p:sldLayoutId id="2147483704" r:id="rId23"/>
    <p:sldLayoutId id="2147483705" r:id="rId24"/>
    <p:sldLayoutId id="2147483706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slide" Target="slide25.xml"/><Relationship Id="rId3" Type="http://schemas.openxmlformats.org/officeDocument/2006/relationships/slide" Target="slide32.xml"/><Relationship Id="rId2" Type="http://schemas.openxmlformats.org/officeDocument/2006/relationships/slide" Target="slide8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emf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6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emf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单圆角矩形 9"/>
          <p:cNvSpPr/>
          <p:nvPr/>
        </p:nvSpPr>
        <p:spPr>
          <a:xfrm>
            <a:off x="4669837" y="3886050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278581" y="3886050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4674700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229799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21512" y="1435155"/>
            <a:ext cx="269048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  习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/>
          <p:cNvSpPr/>
          <p:nvPr/>
        </p:nvSpPr>
        <p:spPr>
          <a:xfrm>
            <a:off x="2320317" y="2931790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4735265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4721962" y="3815526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小数的认识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2259750" y="3782760"/>
            <a:ext cx="1674585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488521" y="330791"/>
            <a:ext cx="40834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8778" y="1228695"/>
            <a:ext cx="40834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）米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88778" y="1917035"/>
            <a:ext cx="44874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88706" y="2605678"/>
            <a:ext cx="48475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742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）千克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88778" y="3293715"/>
            <a:ext cx="47035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）升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470390" y="1203598"/>
            <a:ext cx="8216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57509" y="1904638"/>
            <a:ext cx="95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3.08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35959" y="2625844"/>
            <a:ext cx="1292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2.742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94664" y="3267983"/>
            <a:ext cx="1173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5.089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416513" y="339502"/>
            <a:ext cx="40834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把分数化成小数。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187624" y="2715766"/>
            <a:ext cx="1539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0.39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70062" y="1308626"/>
            <a:ext cx="728345" cy="954405"/>
            <a:chOff x="2142" y="5737"/>
            <a:chExt cx="1147" cy="1503"/>
          </a:xfrm>
        </p:grpSpPr>
        <p:sp>
          <p:nvSpPr>
            <p:cNvPr id="15" name="文本框 14"/>
            <p:cNvSpPr txBox="1"/>
            <p:nvPr/>
          </p:nvSpPr>
          <p:spPr>
            <a:xfrm>
              <a:off x="2142" y="5737"/>
              <a:ext cx="1147" cy="15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39</a:t>
              </a:r>
              <a:endPara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endPara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" name="直接连接符 15"/>
            <p:cNvCxnSpPr>
              <a:stCxn id="15" idx="1"/>
              <a:endCxn id="15" idx="3"/>
            </p:cNvCxnSpPr>
            <p:nvPr/>
          </p:nvCxnSpPr>
          <p:spPr>
            <a:xfrm>
              <a:off x="2142" y="6489"/>
              <a:ext cx="114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2722587" y="1292116"/>
            <a:ext cx="728345" cy="954405"/>
            <a:chOff x="2142" y="5737"/>
            <a:chExt cx="1147" cy="1503"/>
          </a:xfrm>
        </p:grpSpPr>
        <p:sp>
          <p:nvSpPr>
            <p:cNvPr id="18" name="文本框 17"/>
            <p:cNvSpPr txBox="1"/>
            <p:nvPr/>
          </p:nvSpPr>
          <p:spPr>
            <a:xfrm>
              <a:off x="2142" y="5737"/>
              <a:ext cx="1147" cy="15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endPara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" name="直接连接符 18"/>
            <p:cNvCxnSpPr>
              <a:stCxn id="18" idx="1"/>
              <a:endCxn id="18" idx="3"/>
            </p:cNvCxnSpPr>
            <p:nvPr/>
          </p:nvCxnSpPr>
          <p:spPr>
            <a:xfrm>
              <a:off x="2142" y="6489"/>
              <a:ext cx="114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3861142" y="1275606"/>
            <a:ext cx="909320" cy="954405"/>
            <a:chOff x="2000" y="5737"/>
            <a:chExt cx="1432" cy="1503"/>
          </a:xfrm>
        </p:grpSpPr>
        <p:sp>
          <p:nvSpPr>
            <p:cNvPr id="23" name="文本框 22"/>
            <p:cNvSpPr txBox="1"/>
            <p:nvPr/>
          </p:nvSpPr>
          <p:spPr>
            <a:xfrm>
              <a:off x="2000" y="5737"/>
              <a:ext cx="1432" cy="15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endPara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endPara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24"/>
            <p:cNvCxnSpPr>
              <a:stCxn id="23" idx="1"/>
              <a:endCxn id="23" idx="3"/>
            </p:cNvCxnSpPr>
            <p:nvPr/>
          </p:nvCxnSpPr>
          <p:spPr>
            <a:xfrm>
              <a:off x="2000" y="6489"/>
              <a:ext cx="14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5166067" y="1292116"/>
            <a:ext cx="909320" cy="954405"/>
            <a:chOff x="2000" y="5737"/>
            <a:chExt cx="1432" cy="1503"/>
          </a:xfrm>
        </p:grpSpPr>
        <p:sp>
          <p:nvSpPr>
            <p:cNvPr id="27" name="文本框 26"/>
            <p:cNvSpPr txBox="1"/>
            <p:nvPr/>
          </p:nvSpPr>
          <p:spPr>
            <a:xfrm>
              <a:off x="2000" y="5737"/>
              <a:ext cx="1432" cy="15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869</a:t>
              </a:r>
              <a:endPara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endPara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" name="直接连接符 27"/>
            <p:cNvCxnSpPr>
              <a:stCxn id="27" idx="1"/>
              <a:endCxn id="27" idx="3"/>
            </p:cNvCxnSpPr>
            <p:nvPr/>
          </p:nvCxnSpPr>
          <p:spPr>
            <a:xfrm>
              <a:off x="2000" y="6489"/>
              <a:ext cx="14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6470992" y="1275606"/>
            <a:ext cx="909320" cy="954405"/>
            <a:chOff x="2000" y="5737"/>
            <a:chExt cx="1432" cy="1503"/>
          </a:xfrm>
        </p:grpSpPr>
        <p:sp>
          <p:nvSpPr>
            <p:cNvPr id="30" name="文本框 29"/>
            <p:cNvSpPr txBox="1"/>
            <p:nvPr/>
          </p:nvSpPr>
          <p:spPr>
            <a:xfrm>
              <a:off x="2000" y="5737"/>
              <a:ext cx="1432" cy="15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endPara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2" name="直接连接符 31"/>
            <p:cNvCxnSpPr>
              <a:stCxn id="30" idx="1"/>
              <a:endCxn id="30" idx="3"/>
            </p:cNvCxnSpPr>
            <p:nvPr/>
          </p:nvCxnSpPr>
          <p:spPr>
            <a:xfrm>
              <a:off x="2000" y="6489"/>
              <a:ext cx="14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/>
          <p:cNvSpPr txBox="1"/>
          <p:nvPr/>
        </p:nvSpPr>
        <p:spPr>
          <a:xfrm>
            <a:off x="2493820" y="2715766"/>
            <a:ext cx="143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0.07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727625" y="2715766"/>
            <a:ext cx="14339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0.015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960795" y="2715766"/>
            <a:ext cx="14339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0.869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250801" y="2715766"/>
            <a:ext cx="1417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0.009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33" grpId="0"/>
      <p:bldP spid="34" grpId="0"/>
      <p:bldP spid="35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416513" y="339502"/>
            <a:ext cx="40834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把小数化成分数。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403648" y="1203598"/>
            <a:ext cx="13827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0.09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07789" y="2646953"/>
            <a:ext cx="941802" cy="954405"/>
            <a:chOff x="2142" y="5737"/>
            <a:chExt cx="1147" cy="1503"/>
          </a:xfrm>
        </p:grpSpPr>
        <p:sp>
          <p:nvSpPr>
            <p:cNvPr id="15" name="文本框 14"/>
            <p:cNvSpPr txBox="1"/>
            <p:nvPr/>
          </p:nvSpPr>
          <p:spPr>
            <a:xfrm>
              <a:off x="2142" y="5737"/>
              <a:ext cx="1147" cy="15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" name="直接连接符 15"/>
            <p:cNvCxnSpPr>
              <a:stCxn id="15" idx="1"/>
              <a:endCxn id="15" idx="3"/>
            </p:cNvCxnSpPr>
            <p:nvPr/>
          </p:nvCxnSpPr>
          <p:spPr>
            <a:xfrm>
              <a:off x="2142" y="6489"/>
              <a:ext cx="1147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2570144" y="2630443"/>
            <a:ext cx="1175816" cy="954405"/>
            <a:chOff x="2000" y="5737"/>
            <a:chExt cx="1432" cy="1503"/>
          </a:xfrm>
        </p:grpSpPr>
        <p:sp>
          <p:nvSpPr>
            <p:cNvPr id="18" name="文本框 17"/>
            <p:cNvSpPr txBox="1"/>
            <p:nvPr/>
          </p:nvSpPr>
          <p:spPr>
            <a:xfrm>
              <a:off x="2000" y="5737"/>
              <a:ext cx="1432" cy="15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306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" name="直接连接符 18"/>
            <p:cNvCxnSpPr>
              <a:stCxn id="18" idx="1"/>
              <a:endCxn id="18" idx="3"/>
            </p:cNvCxnSpPr>
            <p:nvPr/>
          </p:nvCxnSpPr>
          <p:spPr>
            <a:xfrm>
              <a:off x="2000" y="6489"/>
              <a:ext cx="1432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3889039" y="2613933"/>
            <a:ext cx="941802" cy="954405"/>
            <a:chOff x="2142" y="5737"/>
            <a:chExt cx="1147" cy="1503"/>
          </a:xfrm>
        </p:grpSpPr>
        <p:sp>
          <p:nvSpPr>
            <p:cNvPr id="23" name="文本框 22"/>
            <p:cNvSpPr txBox="1"/>
            <p:nvPr/>
          </p:nvSpPr>
          <p:spPr>
            <a:xfrm>
              <a:off x="2142" y="5737"/>
              <a:ext cx="1147" cy="15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47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24"/>
            <p:cNvCxnSpPr>
              <a:stCxn id="23" idx="1"/>
              <a:endCxn id="23" idx="3"/>
            </p:cNvCxnSpPr>
            <p:nvPr/>
          </p:nvCxnSpPr>
          <p:spPr>
            <a:xfrm>
              <a:off x="2142" y="6489"/>
              <a:ext cx="1147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5103794" y="2630443"/>
            <a:ext cx="1175816" cy="954405"/>
            <a:chOff x="2000" y="5737"/>
            <a:chExt cx="1432" cy="1503"/>
          </a:xfrm>
        </p:grpSpPr>
        <p:sp>
          <p:nvSpPr>
            <p:cNvPr id="27" name="文本框 26"/>
            <p:cNvSpPr txBox="1"/>
            <p:nvPr/>
          </p:nvSpPr>
          <p:spPr>
            <a:xfrm>
              <a:off x="2000" y="5737"/>
              <a:ext cx="1432" cy="15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" name="直接连接符 27"/>
            <p:cNvCxnSpPr>
              <a:stCxn id="27" idx="1"/>
              <a:endCxn id="27" idx="3"/>
            </p:cNvCxnSpPr>
            <p:nvPr/>
          </p:nvCxnSpPr>
          <p:spPr>
            <a:xfrm>
              <a:off x="2000" y="6489"/>
              <a:ext cx="1432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6408719" y="2613933"/>
            <a:ext cx="1175816" cy="954405"/>
            <a:chOff x="2000" y="5737"/>
            <a:chExt cx="1432" cy="1503"/>
          </a:xfrm>
        </p:grpSpPr>
        <p:sp>
          <p:nvSpPr>
            <p:cNvPr id="30" name="文本框 29"/>
            <p:cNvSpPr txBox="1"/>
            <p:nvPr/>
          </p:nvSpPr>
          <p:spPr>
            <a:xfrm>
              <a:off x="2000" y="5737"/>
              <a:ext cx="1432" cy="15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99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2" name="直接连接符 31"/>
            <p:cNvCxnSpPr>
              <a:stCxn id="30" idx="1"/>
              <a:endCxn id="30" idx="3"/>
            </p:cNvCxnSpPr>
            <p:nvPr/>
          </p:nvCxnSpPr>
          <p:spPr>
            <a:xfrm>
              <a:off x="2000" y="6489"/>
              <a:ext cx="1432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/>
          <p:cNvSpPr txBox="1"/>
          <p:nvPr/>
        </p:nvSpPr>
        <p:spPr>
          <a:xfrm>
            <a:off x="2709844" y="1203598"/>
            <a:ext cx="1289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0.306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943649" y="1203598"/>
            <a:ext cx="1288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0.47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176819" y="1203598"/>
            <a:ext cx="1288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0.008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409989" y="1203598"/>
            <a:ext cx="12735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0.099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95536" y="339502"/>
            <a:ext cx="40834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写出下列小数。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636990" y="1059582"/>
            <a:ext cx="2092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零点零九二</a:t>
            </a:r>
            <a:endParaRPr lang="zh-CN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634190" y="1068472"/>
            <a:ext cx="2177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十点零三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636990" y="2061612"/>
            <a:ext cx="3064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七百零八点六一五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634190" y="2057802"/>
            <a:ext cx="2418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零点一零五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03648" y="3063642"/>
            <a:ext cx="2647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一百点八四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27984" y="3047132"/>
            <a:ext cx="3394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百零一点五三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95435" y="1562502"/>
            <a:ext cx="1480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0.092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07900" y="1545992"/>
            <a:ext cx="1480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10.03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91390" y="2534052"/>
            <a:ext cx="1480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0.105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47879" y="3466867"/>
            <a:ext cx="1863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301.53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18905" y="2534052"/>
            <a:ext cx="1954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708.615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62415" y="3466867"/>
            <a:ext cx="1480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100.84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33" grpId="0"/>
      <p:bldP spid="34" grpId="0"/>
      <p:bldP spid="35" grpId="0"/>
      <p:bldP spid="36" grpId="0"/>
      <p:bldP spid="6" grpId="0"/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95536" y="339502"/>
            <a:ext cx="489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在圈里填上＞、＜或＝。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7400" y="1761490"/>
            <a:ext cx="2563495" cy="521970"/>
            <a:chOff x="1647" y="2774"/>
            <a:chExt cx="4037" cy="822"/>
          </a:xfrm>
        </p:grpSpPr>
        <p:sp>
          <p:nvSpPr>
            <p:cNvPr id="7" name="文本框 6"/>
            <p:cNvSpPr txBox="1"/>
            <p:nvPr/>
          </p:nvSpPr>
          <p:spPr>
            <a:xfrm>
              <a:off x="1647" y="2774"/>
              <a:ext cx="15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6.9</a:t>
              </a:r>
              <a:endPara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878" y="2774"/>
              <a:ext cx="180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6.89</a:t>
              </a:r>
              <a:endPara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117" y="2802"/>
              <a:ext cx="681" cy="68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572000" y="1823085"/>
            <a:ext cx="3072765" cy="521970"/>
            <a:chOff x="6939" y="2871"/>
            <a:chExt cx="4839" cy="822"/>
          </a:xfrm>
        </p:grpSpPr>
        <p:sp>
          <p:nvSpPr>
            <p:cNvPr id="9" name="文本框 8"/>
            <p:cNvSpPr txBox="1"/>
            <p:nvPr/>
          </p:nvSpPr>
          <p:spPr>
            <a:xfrm>
              <a:off x="9902" y="2871"/>
              <a:ext cx="187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23.4</a:t>
              </a:r>
              <a:endPara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939" y="2871"/>
              <a:ext cx="247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23.40</a:t>
              </a:r>
              <a:endPara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9193" y="2889"/>
              <a:ext cx="681" cy="68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55576" y="2869307"/>
            <a:ext cx="2908935" cy="521970"/>
            <a:chOff x="788" y="5149"/>
            <a:chExt cx="4824" cy="822"/>
          </a:xfrm>
        </p:grpSpPr>
        <p:sp>
          <p:nvSpPr>
            <p:cNvPr id="11" name="文本框 10"/>
            <p:cNvSpPr txBox="1"/>
            <p:nvPr/>
          </p:nvSpPr>
          <p:spPr>
            <a:xfrm>
              <a:off x="3280" y="5149"/>
              <a:ext cx="233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15.20</a:t>
              </a:r>
              <a:endPara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88" y="5149"/>
              <a:ext cx="233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15.02</a:t>
              </a:r>
              <a:endPara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2978" y="5149"/>
              <a:ext cx="681" cy="68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61461" y="2924552"/>
            <a:ext cx="3063240" cy="521970"/>
            <a:chOff x="788" y="5149"/>
            <a:chExt cx="4824" cy="822"/>
          </a:xfrm>
        </p:grpSpPr>
        <p:sp>
          <p:nvSpPr>
            <p:cNvPr id="23" name="文本框 22"/>
            <p:cNvSpPr txBox="1"/>
            <p:nvPr/>
          </p:nvSpPr>
          <p:spPr>
            <a:xfrm>
              <a:off x="3280" y="5149"/>
              <a:ext cx="233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0.01</a:t>
              </a:r>
              <a:endPara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88" y="5149"/>
              <a:ext cx="233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0.009</a:t>
              </a:r>
              <a:endPara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978" y="5149"/>
              <a:ext cx="681" cy="68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536700" y="1707654"/>
            <a:ext cx="760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847141" y="2787774"/>
            <a:ext cx="760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796136" y="1779662"/>
            <a:ext cx="760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865421" y="2859782"/>
            <a:ext cx="760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95536" y="267494"/>
            <a:ext cx="796995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把下面的数改写成以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为单位的数并读出来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04930" y="1419622"/>
            <a:ext cx="6107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）西园小学有学生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2200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名。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88420" y="2551192"/>
            <a:ext cx="6107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某县大约有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384400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99975" y="2013347"/>
            <a:ext cx="3069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2200≈0.22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699975" y="3144917"/>
            <a:ext cx="3069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384400≈38.44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23528" y="267494"/>
            <a:ext cx="5544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小鸭子回家。（连一连）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rcRect l="19689" t="65094" r="14610" b="10964"/>
          <a:stretch>
            <a:fillRect/>
          </a:stretch>
        </p:blipFill>
        <p:spPr>
          <a:xfrm>
            <a:off x="1660490" y="1059582"/>
            <a:ext cx="5431790" cy="111315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20026" t="21557" r="14590" b="54709"/>
          <a:stretch>
            <a:fillRect/>
          </a:stretch>
        </p:blipFill>
        <p:spPr>
          <a:xfrm>
            <a:off x="1760820" y="3031257"/>
            <a:ext cx="5264785" cy="1074420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2339940" y="2047007"/>
            <a:ext cx="891540" cy="89154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231480" y="2172737"/>
            <a:ext cx="891540" cy="89154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516720" y="2172737"/>
            <a:ext cx="1899920" cy="981075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2312000" y="2139717"/>
            <a:ext cx="3213100" cy="941705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5408260" y="2139717"/>
            <a:ext cx="1150620" cy="941705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95536" y="339502"/>
            <a:ext cx="82963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测量《数学》课本封面的长和宽，把结果分别写成以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为单位的分数和小数。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924214" y="1923678"/>
            <a:ext cx="569623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=    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）米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464415" y="1851670"/>
            <a:ext cx="182947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 ）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 ）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680439" y="2195935"/>
            <a:ext cx="114570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907704" y="2552963"/>
            <a:ext cx="532859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=    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）米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447905" y="2480955"/>
            <a:ext cx="190807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 ）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 ）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2663929" y="2825220"/>
            <a:ext cx="114570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83567" y="1193681"/>
            <a:ext cx="768192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8.080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读作：（                ）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15.0600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5536" y="339502"/>
            <a:ext cx="15631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读一读。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6229" y="2984634"/>
            <a:ext cx="7398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辨析：误把小数部分按整数部分的读法来读。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345270" y="1256442"/>
            <a:ext cx="2747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八点零八零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489286" y="1923678"/>
            <a:ext cx="2747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十五点零六零零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2844" y="339502"/>
            <a:ext cx="68554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写出直线上点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所表示的数。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0783" t="43454" r="25701" b="36455"/>
          <a:stretch>
            <a:fillRect/>
          </a:stretch>
        </p:blipFill>
        <p:spPr>
          <a:xfrm>
            <a:off x="623411" y="987574"/>
            <a:ext cx="7548989" cy="15938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58132" y="2283718"/>
            <a:ext cx="5598244" cy="129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，点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，点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919480" y="1290955"/>
            <a:ext cx="77851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、像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4…… 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都是（ 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），像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0.05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2.8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10.023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都是（ 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919480" y="2566035"/>
            <a:ext cx="730567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、小数由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）部门和（  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）部分组成，中间用（ 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）隔开。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63853" y="1347614"/>
            <a:ext cx="1260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83733" y="1995686"/>
            <a:ext cx="1260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113529" y="3291830"/>
            <a:ext cx="1674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951485" y="2643758"/>
            <a:ext cx="1260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615781" y="2643758"/>
            <a:ext cx="1260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复习旧知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5" grpId="0"/>
      <p:bldP spid="26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467544" y="402799"/>
            <a:ext cx="387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判断。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1520" y="1275606"/>
            <a:ext cx="8485015" cy="2048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）小数部分的数位越多，小数就越大。（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6.1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6.3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之间的小数只有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6.2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27460" y="2931790"/>
            <a:ext cx="6744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辨析：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6.3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之间有无数个小数。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90410" y="1419622"/>
            <a:ext cx="6819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26314" y="2067694"/>
            <a:ext cx="6819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70004" y="339502"/>
            <a:ext cx="79954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不改变原数的大小，将下面各小数改写成三位小数。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47664" y="1517893"/>
            <a:ext cx="4894289" cy="21605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0.41=       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0.5=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6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7.43=      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9.15=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6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12.1=       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4.0=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88377" y="1667118"/>
            <a:ext cx="124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0.410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88377" y="2343393"/>
            <a:ext cx="124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7.430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00112" y="2984634"/>
            <a:ext cx="1755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12.100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77384" y="1635646"/>
            <a:ext cx="124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0.500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72200" y="2305090"/>
            <a:ext cx="124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9.150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07720" y="2984634"/>
            <a:ext cx="124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4.000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423753" y="339502"/>
            <a:ext cx="74606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把下面的数改写成分母是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的分数。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23422" t="36844" r="29106" b="47537"/>
          <a:stretch>
            <a:fillRect/>
          </a:stretch>
        </p:blipFill>
        <p:spPr>
          <a:xfrm>
            <a:off x="827584" y="1131590"/>
            <a:ext cx="7190390" cy="1330181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395383" y="2660268"/>
            <a:ext cx="728345" cy="954405"/>
            <a:chOff x="2142" y="5737"/>
            <a:chExt cx="1147" cy="1503"/>
          </a:xfrm>
        </p:grpSpPr>
        <p:sp>
          <p:nvSpPr>
            <p:cNvPr id="8" name="文本框 7"/>
            <p:cNvSpPr txBox="1"/>
            <p:nvPr/>
          </p:nvSpPr>
          <p:spPr>
            <a:xfrm>
              <a:off x="2142" y="5737"/>
              <a:ext cx="1147" cy="15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65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" name="直接连接符 9"/>
            <p:cNvCxnSpPr>
              <a:stCxn id="8" idx="1"/>
              <a:endCxn id="8" idx="3"/>
            </p:cNvCxnSpPr>
            <p:nvPr/>
          </p:nvCxnSpPr>
          <p:spPr>
            <a:xfrm>
              <a:off x="2142" y="6489"/>
              <a:ext cx="1147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3123575" y="2643758"/>
            <a:ext cx="728345" cy="954405"/>
            <a:chOff x="2142" y="5737"/>
            <a:chExt cx="1147" cy="1503"/>
          </a:xfrm>
        </p:grpSpPr>
        <p:sp>
          <p:nvSpPr>
            <p:cNvPr id="18" name="文本框 17"/>
            <p:cNvSpPr txBox="1"/>
            <p:nvPr/>
          </p:nvSpPr>
          <p:spPr>
            <a:xfrm>
              <a:off x="2142" y="5737"/>
              <a:ext cx="1147" cy="15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" name="直接连接符 18"/>
            <p:cNvCxnSpPr>
              <a:stCxn id="18" idx="1"/>
              <a:endCxn id="18" idx="3"/>
            </p:cNvCxnSpPr>
            <p:nvPr/>
          </p:nvCxnSpPr>
          <p:spPr>
            <a:xfrm>
              <a:off x="2142" y="6489"/>
              <a:ext cx="1147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4923775" y="2643758"/>
            <a:ext cx="728345" cy="954405"/>
            <a:chOff x="2142" y="5737"/>
            <a:chExt cx="1147" cy="1503"/>
          </a:xfrm>
        </p:grpSpPr>
        <p:sp>
          <p:nvSpPr>
            <p:cNvPr id="22" name="文本框 21"/>
            <p:cNvSpPr txBox="1"/>
            <p:nvPr/>
          </p:nvSpPr>
          <p:spPr>
            <a:xfrm>
              <a:off x="2142" y="5737"/>
              <a:ext cx="1147" cy="15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70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" name="直接连接符 22"/>
            <p:cNvCxnSpPr>
              <a:stCxn id="22" idx="1"/>
              <a:endCxn id="22" idx="3"/>
            </p:cNvCxnSpPr>
            <p:nvPr/>
          </p:nvCxnSpPr>
          <p:spPr>
            <a:xfrm>
              <a:off x="2142" y="6489"/>
              <a:ext cx="1147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6795983" y="2643758"/>
            <a:ext cx="728345" cy="954405"/>
            <a:chOff x="2142" y="5737"/>
            <a:chExt cx="1147" cy="1503"/>
          </a:xfrm>
        </p:grpSpPr>
        <p:sp>
          <p:nvSpPr>
            <p:cNvPr id="25" name="文本框 24"/>
            <p:cNvSpPr txBox="1"/>
            <p:nvPr/>
          </p:nvSpPr>
          <p:spPr>
            <a:xfrm>
              <a:off x="2142" y="5737"/>
              <a:ext cx="1147" cy="15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>
              <a:off x="2142" y="6489"/>
              <a:ext cx="1147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28224" t="42597" r="32910" b="31277"/>
          <a:stretch>
            <a:fillRect/>
          </a:stretch>
        </p:blipFill>
        <p:spPr>
          <a:xfrm>
            <a:off x="1941195" y="1226974"/>
            <a:ext cx="5081320" cy="192084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395536" y="339502"/>
            <a:ext cx="82809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升饮料平均倒在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个杯子中，每个杯子中有多少升饮料？（用小数表示结果）。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2534493" y="3219822"/>
                <a:ext cx="6141963" cy="1145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÷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</a:rPr>
                          <m:t>𝟒𝟎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=0.4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（升）</a:t>
                </a:r>
              </a:p>
              <a:p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答：每个杯子中有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0.4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升饮料。</a:t>
                </a: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4493" y="3219822"/>
                <a:ext cx="6141963" cy="1145570"/>
              </a:xfrm>
              <a:prstGeom prst="rect">
                <a:avLst/>
              </a:prstGeom>
              <a:blipFill rotWithShape="1">
                <a:blip r:embed="rId2"/>
                <a:stretch>
                  <a:fillRect l="-2085" b="-138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423753" y="402799"/>
            <a:ext cx="74606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在括号里填上合适的小数。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5576" y="1286868"/>
            <a:ext cx="7718101" cy="265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）木星的直径大约是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143000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，是（    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万千米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）木星离太阳的距离大约是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778330000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千米，是（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）亿千米。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31640" y="1995686"/>
            <a:ext cx="904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14.3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15816" y="327266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7.7833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331640" y="2576830"/>
            <a:ext cx="6330310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4……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等，都是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31640" y="2355726"/>
            <a:ext cx="6408712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小数是由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整数部分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小数点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小数部分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组成的，小数点左边是整数部分，小数点右边是小数部分。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89583" y="2139702"/>
            <a:ext cx="6278761" cy="17927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把一个整体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平均分成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份、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份、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份或几份可以用分母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1000……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分数来表示，也可以用小数来表示。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15616" y="2139702"/>
            <a:ext cx="68407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小数的写法：先写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整数部分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，按照整数的写法来写，如果整数部分是零，就直接写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“0”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个位的右下角点上小数点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，最后依次写出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小数部分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每一位上的数。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43608" y="1923678"/>
            <a:ext cx="6924831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小数的读法：先读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整数部分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，按照整数的读法来读，如果整数的部分是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，就直接读作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“0”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中间的小数点读作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小数部分按照从左往右的顺序依次读出每一位上的数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，小数部分有几个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就读出几个零。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06427" y="267494"/>
            <a:ext cx="685906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米平均分成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份，每份是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分米是     米，还可以写成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米；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分米是     米，还可以写成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米；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分米是     米，还可以写成（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）米。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77140" y="1563638"/>
            <a:ext cx="2153960" cy="954405"/>
            <a:chOff x="8148" y="4212"/>
            <a:chExt cx="1125" cy="1503"/>
          </a:xfrm>
        </p:grpSpPr>
        <p:sp>
          <p:nvSpPr>
            <p:cNvPr id="7" name="文本框 6"/>
            <p:cNvSpPr txBox="1"/>
            <p:nvPr/>
          </p:nvSpPr>
          <p:spPr>
            <a:xfrm>
              <a:off x="8148" y="4212"/>
              <a:ext cx="1125" cy="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( 5 )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( 10 )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8"/>
            <p:cNvCxnSpPr>
              <a:stCxn id="7" idx="1"/>
            </p:cNvCxnSpPr>
            <p:nvPr/>
          </p:nvCxnSpPr>
          <p:spPr>
            <a:xfrm>
              <a:off x="8148" y="4964"/>
              <a:ext cx="563" cy="0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2698981" y="2283718"/>
            <a:ext cx="1801203" cy="954405"/>
            <a:chOff x="4620" y="5878"/>
            <a:chExt cx="1132" cy="1503"/>
          </a:xfrm>
        </p:grpSpPr>
        <p:sp>
          <p:nvSpPr>
            <p:cNvPr id="10" name="文本框 9"/>
            <p:cNvSpPr txBox="1"/>
            <p:nvPr/>
          </p:nvSpPr>
          <p:spPr>
            <a:xfrm>
              <a:off x="4627" y="5878"/>
              <a:ext cx="1125" cy="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  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   )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 flipV="1">
              <a:off x="4620" y="6629"/>
              <a:ext cx="634" cy="0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2545462" y="771550"/>
            <a:ext cx="1954530" cy="954405"/>
            <a:chOff x="3979" y="5798"/>
            <a:chExt cx="3078" cy="1503"/>
          </a:xfrm>
        </p:grpSpPr>
        <p:sp>
          <p:nvSpPr>
            <p:cNvPr id="17" name="文本框 16"/>
            <p:cNvSpPr txBox="1"/>
            <p:nvPr/>
          </p:nvSpPr>
          <p:spPr>
            <a:xfrm>
              <a:off x="3979" y="5798"/>
              <a:ext cx="3078" cy="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( 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( 10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4271" y="6549"/>
              <a:ext cx="1539" cy="0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3008263" y="2293590"/>
            <a:ext cx="5556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652228" y="2247424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9586" y="3202979"/>
            <a:ext cx="7766870" cy="13849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把一个整体平均分成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份、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份、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这样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份或几份可以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用分母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1000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分数来表示，也可以用小数来表示。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69035" y="2147104"/>
            <a:ext cx="6645275" cy="17927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小数的末尾添上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或者去掉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，小数的大小不变，这叫做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小数的性质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。根据小数的性质把具体的量或分数改写成小数时，小数末尾的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一般不写。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69035" y="2139702"/>
            <a:ext cx="6645275" cy="17927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把较大的数改写成以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为单位的小数的方法：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先确定万位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，在万位的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右下角点上小数点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，如果小数的末尾有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要去掉，然后在小数的后面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写上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500118" y="2160432"/>
            <a:ext cx="338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课本：练一练第</a:t>
            </a:r>
            <a:r>
              <a:rPr lang="en-US" altLang="zh-CN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2627784" y="1673245"/>
            <a:ext cx="424847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56"/>
          <p:cNvSpPr txBox="1">
            <a:spLocks noChangeArrowheads="1"/>
          </p:cNvSpPr>
          <p:nvPr/>
        </p:nvSpPr>
        <p:spPr bwMode="auto">
          <a:xfrm>
            <a:off x="107504" y="3363838"/>
            <a:ext cx="5286375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172.31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一百七十二点三一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30.402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三十点四零二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31446" t="44133" r="27560" b="15724"/>
          <a:stretch>
            <a:fillRect/>
          </a:stretch>
        </p:blipFill>
        <p:spPr>
          <a:xfrm>
            <a:off x="611560" y="915566"/>
            <a:ext cx="4248024" cy="2339702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95536" y="330791"/>
            <a:ext cx="1923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读一读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92480" y="483958"/>
            <a:ext cx="3600000" cy="3960000"/>
          </a:xfrm>
          <a:prstGeom prst="roundRect">
            <a:avLst/>
          </a:prstGeom>
          <a:solidFill>
            <a:srgbClr val="FFC000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小数的读法：先读整数部分，按照整数的读法来读，如果整数的部分是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，就直接读作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“0”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，中间的小数点读作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，小数部分按照从左往右的顺序依次读出每一位上的数，小数部分有几个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就读出几个零。</a:t>
            </a:r>
            <a:endParaRPr lang="zh-CN" altLang="en-US" sz="2400" b="1" dirty="0"/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945036" y="916459"/>
            <a:ext cx="1087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65886" y="916459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21026" y="916459"/>
            <a:ext cx="1449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02491" y="1544474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84936" y="1544474"/>
            <a:ext cx="12698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36096" y="1497221"/>
            <a:ext cx="1451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00736" y="849149"/>
            <a:ext cx="42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878101" y="849149"/>
            <a:ext cx="42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084226" y="1478434"/>
            <a:ext cx="42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78101" y="1478434"/>
            <a:ext cx="42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>
            <a:off x="2339752" y="1393205"/>
            <a:ext cx="0" cy="32004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6084168" y="1321197"/>
            <a:ext cx="0" cy="32004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51"/>
          <p:cNvSpPr txBox="1">
            <a:spLocks noChangeArrowheads="1"/>
          </p:cNvSpPr>
          <p:nvPr/>
        </p:nvSpPr>
        <p:spPr bwMode="auto">
          <a:xfrm>
            <a:off x="836946" y="2643758"/>
            <a:ext cx="776750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小数的末尾填上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或者去掉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，小数的大小不变，这叫做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小数的性质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7" grpId="0"/>
      <p:bldP spid="18" grpId="0"/>
      <p:bldP spid="19" grpId="0"/>
      <p:bldP spid="20" grpId="0"/>
      <p:bldP spid="40" grpId="0"/>
      <p:bldP spid="21" grpId="0"/>
      <p:bldP spid="22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56"/>
          <p:cNvSpPr txBox="1">
            <a:spLocks noChangeArrowheads="1"/>
          </p:cNvSpPr>
          <p:nvPr/>
        </p:nvSpPr>
        <p:spPr bwMode="auto">
          <a:xfrm>
            <a:off x="395535" y="267494"/>
            <a:ext cx="81836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试一试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下面的数改写成以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为单位的数。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1640" y="1771498"/>
            <a:ext cx="1633781" cy="19303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8050000=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1630000=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4206000=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04938" y="1793541"/>
            <a:ext cx="1451038" cy="193033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805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16.3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420.6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88024" y="1275606"/>
            <a:ext cx="3528392" cy="2736304"/>
            <a:chOff x="4788024" y="1275606"/>
            <a:chExt cx="3528392" cy="2736304"/>
          </a:xfrm>
        </p:grpSpPr>
        <p:sp>
          <p:nvSpPr>
            <p:cNvPr id="26" name="圆角矩形 25"/>
            <p:cNvSpPr/>
            <p:nvPr/>
          </p:nvSpPr>
          <p:spPr>
            <a:xfrm>
              <a:off x="4788024" y="1275606"/>
              <a:ext cx="3454128" cy="2736304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835671" y="1334254"/>
              <a:ext cx="3480745" cy="267765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小数的写法：先写整数部分，按照整数的写法来写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，如果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整数部分是零，就直接写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“0”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，再在个位的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右下角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点上小数点，最后依次写出小数部分每一位上的数。</a:t>
              </a:r>
              <a:endParaRPr lang="zh-CN" altLang="en-US" sz="2400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56"/>
          <p:cNvSpPr txBox="1">
            <a:spLocks noChangeArrowheads="1"/>
          </p:cNvSpPr>
          <p:nvPr/>
        </p:nvSpPr>
        <p:spPr bwMode="auto">
          <a:xfrm>
            <a:off x="395536" y="339502"/>
            <a:ext cx="3606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比一比，说一说。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83968" y="1203598"/>
            <a:ext cx="3794065" cy="2749664"/>
            <a:chOff x="4283968" y="1203598"/>
            <a:chExt cx="3794065" cy="2749664"/>
          </a:xfrm>
        </p:grpSpPr>
        <p:sp>
          <p:nvSpPr>
            <p:cNvPr id="26" name="圆角矩形 25"/>
            <p:cNvSpPr/>
            <p:nvPr/>
          </p:nvSpPr>
          <p:spPr>
            <a:xfrm>
              <a:off x="4283968" y="1203598"/>
              <a:ext cx="3794065" cy="2749664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355976" y="1275606"/>
              <a:ext cx="3722057" cy="267765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结论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：两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个小数比大小，整数部分大的那个数就大；整数部分相同，十分位上的数大的那个数就大；整数部分和十分位上的数都相同，百分位上的数大的那个数就大。</a:t>
              </a:r>
              <a:endParaRPr lang="zh-CN" altLang="en-US" sz="2400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49742" y="1563638"/>
            <a:ext cx="2564130" cy="521970"/>
            <a:chOff x="1647" y="2774"/>
            <a:chExt cx="4038" cy="822"/>
          </a:xfrm>
        </p:grpSpPr>
        <p:sp>
          <p:nvSpPr>
            <p:cNvPr id="12" name="文本框 11"/>
            <p:cNvSpPr txBox="1"/>
            <p:nvPr/>
          </p:nvSpPr>
          <p:spPr>
            <a:xfrm>
              <a:off x="1647" y="2774"/>
              <a:ext cx="15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3.2</a:t>
              </a:r>
              <a:endPara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878" y="2774"/>
              <a:ext cx="180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2.8</a:t>
              </a:r>
              <a:endPara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117" y="2802"/>
              <a:ext cx="681" cy="68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00847" y="2332623"/>
            <a:ext cx="2679065" cy="521970"/>
            <a:chOff x="7560" y="2871"/>
            <a:chExt cx="4219" cy="822"/>
          </a:xfrm>
        </p:grpSpPr>
        <p:sp>
          <p:nvSpPr>
            <p:cNvPr id="16" name="文本框 15"/>
            <p:cNvSpPr txBox="1"/>
            <p:nvPr/>
          </p:nvSpPr>
          <p:spPr>
            <a:xfrm>
              <a:off x="9902" y="2871"/>
              <a:ext cx="187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0.5</a:t>
              </a:r>
              <a:endPara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560" y="2871"/>
              <a:ext cx="185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0.31</a:t>
              </a:r>
              <a:endPara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9193" y="2889"/>
              <a:ext cx="681" cy="68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939697" y="1491630"/>
            <a:ext cx="760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954287" y="2283718"/>
            <a:ext cx="760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204987" y="3053983"/>
            <a:ext cx="2564130" cy="521970"/>
            <a:chOff x="1647" y="2774"/>
            <a:chExt cx="4038" cy="822"/>
          </a:xfrm>
        </p:grpSpPr>
        <p:sp>
          <p:nvSpPr>
            <p:cNvPr id="22" name="文本框 21"/>
            <p:cNvSpPr txBox="1"/>
            <p:nvPr/>
          </p:nvSpPr>
          <p:spPr>
            <a:xfrm>
              <a:off x="1647" y="2774"/>
              <a:ext cx="15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7.58</a:t>
              </a:r>
              <a:endPara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878" y="2774"/>
              <a:ext cx="180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7.52</a:t>
              </a:r>
              <a:endPara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117" y="2802"/>
              <a:ext cx="681" cy="68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2011705" y="3003798"/>
            <a:ext cx="760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0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7584" y="927432"/>
            <a:ext cx="15631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24351" y="1437620"/>
            <a:ext cx="795210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）把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“1”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平均分成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份是它的（     ），就是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6cm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1dm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的（   ）分之（   ），写成分数是（   ），写成小数是（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;6cm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的（   ）分之（    ），写成分数是（    ），写成小数是（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）。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115616" y="3075806"/>
            <a:ext cx="473710" cy="584835"/>
            <a:chOff x="9120" y="2028"/>
            <a:chExt cx="746" cy="921"/>
          </a:xfrm>
        </p:grpSpPr>
        <p:sp>
          <p:nvSpPr>
            <p:cNvPr id="49" name="文本框 48"/>
            <p:cNvSpPr txBox="1"/>
            <p:nvPr/>
          </p:nvSpPr>
          <p:spPr>
            <a:xfrm>
              <a:off x="9120" y="2028"/>
              <a:ext cx="746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16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0" name="直接连接符 49"/>
            <p:cNvCxnSpPr>
              <a:stCxn id="49" idx="1"/>
              <a:endCxn id="49" idx="3"/>
            </p:cNvCxnSpPr>
            <p:nvPr/>
          </p:nvCxnSpPr>
          <p:spPr>
            <a:xfrm>
              <a:off x="9120" y="2489"/>
              <a:ext cx="746" cy="0"/>
            </a:xfrm>
            <a:prstGeom prst="line">
              <a:avLst/>
            </a:prstGeom>
            <a:ln w="158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4283968" y="3651870"/>
            <a:ext cx="473710" cy="518160"/>
            <a:chOff x="9120" y="2028"/>
            <a:chExt cx="746" cy="816"/>
          </a:xfrm>
        </p:grpSpPr>
        <p:sp>
          <p:nvSpPr>
            <p:cNvPr id="52" name="文本框 51"/>
            <p:cNvSpPr txBox="1"/>
            <p:nvPr/>
          </p:nvSpPr>
          <p:spPr>
            <a:xfrm>
              <a:off x="9120" y="2028"/>
              <a:ext cx="746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endPara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>
              <a:off x="9120" y="2436"/>
              <a:ext cx="746" cy="0"/>
            </a:xfrm>
            <a:prstGeom prst="line">
              <a:avLst/>
            </a:prstGeom>
            <a:ln w="158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1526059" y="1482919"/>
            <a:ext cx="5854253" cy="1059788"/>
            <a:chOff x="1526059" y="1482919"/>
            <a:chExt cx="5854253" cy="1059788"/>
          </a:xfrm>
        </p:grpSpPr>
        <p:grpSp>
          <p:nvGrpSpPr>
            <p:cNvPr id="4" name="组合 3"/>
            <p:cNvGrpSpPr/>
            <p:nvPr/>
          </p:nvGrpSpPr>
          <p:grpSpPr>
            <a:xfrm>
              <a:off x="6655296" y="1482919"/>
              <a:ext cx="725016" cy="584775"/>
              <a:chOff x="6498902" y="511824"/>
              <a:chExt cx="725016" cy="584775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6498902" y="511824"/>
                <a:ext cx="72501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1</a:t>
                </a:r>
                <a:endParaRPr lang="en-US" altLang="zh-CN" sz="1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/>
                <a:r>
                  <a:rPr lang="en-US" altLang="zh-CN" sz="16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100</a:t>
                </a:r>
                <a:endParaRPr lang="en-US" altLang="zh-CN" sz="1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6660232" y="843558"/>
                <a:ext cx="362508" cy="0"/>
              </a:xfrm>
              <a:prstGeom prst="line">
                <a:avLst/>
              </a:prstGeom>
              <a:ln w="158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" name="文本框 53"/>
            <p:cNvSpPr txBox="1"/>
            <p:nvPr/>
          </p:nvSpPr>
          <p:spPr>
            <a:xfrm>
              <a:off x="1526059" y="2081042"/>
              <a:ext cx="1101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0.01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3419872" y="2643758"/>
            <a:ext cx="323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187624" y="3723878"/>
            <a:ext cx="323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076056" y="2614141"/>
            <a:ext cx="323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804248" y="3137116"/>
            <a:ext cx="323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008558" y="3137708"/>
            <a:ext cx="92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218937" y="3694261"/>
            <a:ext cx="10254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6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4" name="图片 6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6986" t="44227" r="18889" b="33843"/>
          <a:stretch>
            <a:fillRect/>
          </a:stretch>
        </p:blipFill>
        <p:spPr>
          <a:xfrm>
            <a:off x="971600" y="1039108"/>
            <a:ext cx="7056784" cy="128701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475656" y="2347203"/>
            <a:ext cx="918845" cy="959485"/>
            <a:chOff x="3000" y="6384"/>
            <a:chExt cx="1447" cy="1511"/>
          </a:xfrm>
        </p:grpSpPr>
        <p:sp>
          <p:nvSpPr>
            <p:cNvPr id="4" name="文本框 25"/>
            <p:cNvSpPr txBox="1"/>
            <p:nvPr/>
          </p:nvSpPr>
          <p:spPr>
            <a:xfrm>
              <a:off x="3000" y="6384"/>
              <a:ext cx="1447" cy="1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/>
                <a:t>（         ）</a:t>
              </a:r>
              <a:endParaRPr lang="zh-CN" altLang="en-US" b="1"/>
            </a:p>
            <a:p>
              <a:r>
                <a:rPr lang="zh-CN" altLang="en-US" b="1"/>
                <a:t>（         ）</a:t>
              </a:r>
              <a:endParaRPr lang="zh-CN" altLang="en-US" b="1"/>
            </a:p>
            <a:p>
              <a:endParaRPr lang="zh-CN" altLang="en-US" b="1"/>
            </a:p>
            <a:p>
              <a:r>
                <a:rPr lang="en-US" altLang="zh-CN" b="1"/>
                <a:t>(               )</a:t>
              </a:r>
              <a:endParaRPr lang="en-US" altLang="zh-CN" b="1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180" y="6804"/>
              <a:ext cx="1098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4229219" y="2377688"/>
            <a:ext cx="918845" cy="959485"/>
            <a:chOff x="3000" y="6384"/>
            <a:chExt cx="1447" cy="1511"/>
          </a:xfrm>
        </p:grpSpPr>
        <p:sp>
          <p:nvSpPr>
            <p:cNvPr id="7" name="文本框 29"/>
            <p:cNvSpPr txBox="1"/>
            <p:nvPr/>
          </p:nvSpPr>
          <p:spPr>
            <a:xfrm>
              <a:off x="3000" y="6384"/>
              <a:ext cx="1447" cy="1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/>
                <a:t>（         ）</a:t>
              </a:r>
              <a:endParaRPr lang="zh-CN" altLang="en-US" b="1"/>
            </a:p>
            <a:p>
              <a:r>
                <a:rPr lang="zh-CN" altLang="en-US" b="1"/>
                <a:t>（         ）</a:t>
              </a:r>
              <a:endParaRPr lang="zh-CN" altLang="en-US" b="1"/>
            </a:p>
            <a:p>
              <a:endParaRPr lang="zh-CN" altLang="en-US" b="1"/>
            </a:p>
            <a:p>
              <a:r>
                <a:rPr lang="en-US" altLang="zh-CN" b="1"/>
                <a:t>(               )</a:t>
              </a:r>
              <a:endParaRPr lang="en-US" altLang="zh-CN" b="1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3180" y="6804"/>
              <a:ext cx="1098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6794202" y="2402448"/>
            <a:ext cx="918845" cy="959485"/>
            <a:chOff x="3000" y="6384"/>
            <a:chExt cx="1447" cy="1511"/>
          </a:xfrm>
        </p:grpSpPr>
        <p:sp>
          <p:nvSpPr>
            <p:cNvPr id="10" name="文本框 32"/>
            <p:cNvSpPr txBox="1"/>
            <p:nvPr/>
          </p:nvSpPr>
          <p:spPr>
            <a:xfrm>
              <a:off x="3000" y="6384"/>
              <a:ext cx="1447" cy="1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/>
                <a:t>（         ）</a:t>
              </a:r>
              <a:endParaRPr lang="zh-CN" altLang="en-US" b="1"/>
            </a:p>
            <a:p>
              <a:r>
                <a:rPr lang="zh-CN" altLang="en-US" b="1"/>
                <a:t>（         ）</a:t>
              </a:r>
              <a:endParaRPr lang="zh-CN" altLang="en-US" b="1"/>
            </a:p>
            <a:p>
              <a:endParaRPr lang="zh-CN" altLang="en-US" b="1"/>
            </a:p>
            <a:p>
              <a:r>
                <a:rPr lang="en-US" altLang="zh-CN" b="1"/>
                <a:t>(               )</a:t>
              </a:r>
              <a:endParaRPr lang="en-US" altLang="zh-CN" b="1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180" y="6804"/>
              <a:ext cx="1098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35"/>
          <p:cNvSpPr txBox="1"/>
          <p:nvPr/>
        </p:nvSpPr>
        <p:spPr>
          <a:xfrm>
            <a:off x="1772836" y="2335252"/>
            <a:ext cx="365125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6"/>
          <p:cNvSpPr txBox="1"/>
          <p:nvPr/>
        </p:nvSpPr>
        <p:spPr>
          <a:xfrm>
            <a:off x="1612816" y="2575803"/>
            <a:ext cx="753745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en-US" altLang="zh-CN" sz="1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7"/>
          <p:cNvSpPr txBox="1"/>
          <p:nvPr/>
        </p:nvSpPr>
        <p:spPr>
          <a:xfrm>
            <a:off x="1596306" y="2989823"/>
            <a:ext cx="753745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0.008</a:t>
            </a:r>
            <a:endParaRPr lang="en-US" altLang="zh-CN" sz="1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8"/>
          <p:cNvSpPr txBox="1"/>
          <p:nvPr/>
        </p:nvSpPr>
        <p:spPr>
          <a:xfrm>
            <a:off x="4526399" y="2335252"/>
            <a:ext cx="365125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9"/>
          <p:cNvSpPr txBox="1"/>
          <p:nvPr/>
        </p:nvSpPr>
        <p:spPr>
          <a:xfrm>
            <a:off x="4366379" y="2606288"/>
            <a:ext cx="753745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en-US" altLang="zh-CN" sz="1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40"/>
          <p:cNvSpPr txBox="1"/>
          <p:nvPr/>
        </p:nvSpPr>
        <p:spPr>
          <a:xfrm>
            <a:off x="4349869" y="3020308"/>
            <a:ext cx="753745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0.04</a:t>
            </a:r>
            <a:endParaRPr lang="en-US" altLang="zh-CN" sz="1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41"/>
          <p:cNvSpPr txBox="1"/>
          <p:nvPr/>
        </p:nvSpPr>
        <p:spPr>
          <a:xfrm>
            <a:off x="7076281" y="2335252"/>
            <a:ext cx="365125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42"/>
          <p:cNvSpPr txBox="1"/>
          <p:nvPr/>
        </p:nvSpPr>
        <p:spPr>
          <a:xfrm>
            <a:off x="6986607" y="2614538"/>
            <a:ext cx="753745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en-US" altLang="zh-CN" sz="1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43"/>
          <p:cNvSpPr txBox="1"/>
          <p:nvPr/>
        </p:nvSpPr>
        <p:spPr>
          <a:xfrm>
            <a:off x="6970097" y="3028558"/>
            <a:ext cx="753745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0.07</a:t>
            </a:r>
            <a:endParaRPr lang="en-US" altLang="zh-CN" sz="1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2788</Words>
  <Application>WPS 演示</Application>
  <PresentationFormat>全屏显示(16:9)</PresentationFormat>
  <Paragraphs>491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Arial</vt:lpstr>
      <vt:lpstr>宋体</vt:lpstr>
      <vt:lpstr>Wingdings</vt:lpstr>
      <vt:lpstr>黑体</vt:lpstr>
      <vt:lpstr>等线</vt:lpstr>
      <vt:lpstr>楷体</vt:lpstr>
      <vt:lpstr>幼圆</vt:lpstr>
      <vt:lpstr>Calibri</vt:lpstr>
      <vt:lpstr>Times New Roman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54</cp:revision>
  <dcterms:created xsi:type="dcterms:W3CDTF">2017-03-17T02:28:00Z</dcterms:created>
  <dcterms:modified xsi:type="dcterms:W3CDTF">2021-02-25T00:55:45Z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