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67" r:id="rId3"/>
  </p:sldMasterIdLst>
  <p:notesMasterIdLst>
    <p:notesMasterId r:id="rId7"/>
  </p:notesMasterIdLst>
  <p:sldIdLst>
    <p:sldId id="537" r:id="rId4"/>
    <p:sldId id="510" r:id="rId5"/>
    <p:sldId id="472" r:id="rId6"/>
    <p:sldId id="531" r:id="rId8"/>
    <p:sldId id="532" r:id="rId9"/>
    <p:sldId id="533" r:id="rId10"/>
    <p:sldId id="534" r:id="rId11"/>
    <p:sldId id="514" r:id="rId12"/>
    <p:sldId id="535" r:id="rId13"/>
    <p:sldId id="536" r:id="rId14"/>
    <p:sldId id="518" r:id="rId15"/>
    <p:sldId id="502" r:id="rId16"/>
    <p:sldId id="507" r:id="rId17"/>
    <p:sldId id="538" r:id="rId18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2"/>
    </p:embeddedFont>
    <p:embeddedFont>
      <p:font typeface="楷体" panose="02010609060101010101" pitchFamily="49" charset="-122"/>
      <p:regular r:id="rId23"/>
    </p:embeddedFont>
    <p:embeddedFont>
      <p:font typeface="幼圆" panose="02010509060101010101" pitchFamily="49" charset="-122"/>
      <p:regular r:id="rId24"/>
    </p:embeddedFont>
    <p:embeddedFont>
      <p:font typeface="微软雅黑" panose="020B0503020204020204" pitchFamily="34" charset="-122"/>
      <p:regular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900"/>
    <a:srgbClr val="FF0000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 varScale="1">
        <p:scale>
          <a:sx n="70" d="100"/>
          <a:sy n="70" d="100"/>
        </p:scale>
        <p:origin x="-667" y="-77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font" Target="fonts/font8.fntdata"/><Relationship Id="rId28" Type="http://schemas.openxmlformats.org/officeDocument/2006/relationships/font" Target="fonts/font7.fntdata"/><Relationship Id="rId27" Type="http://schemas.openxmlformats.org/officeDocument/2006/relationships/font" Target="fonts/font6.fntdata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1.png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7.xml"/><Relationship Id="rId8" Type="http://schemas.openxmlformats.org/officeDocument/2006/relationships/slideLayout" Target="../slideLayouts/slideLayout26.xml"/><Relationship Id="rId7" Type="http://schemas.openxmlformats.org/officeDocument/2006/relationships/slideLayout" Target="../slideLayouts/slideLayout25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Relationship Id="rId3" Type="http://schemas.openxmlformats.org/officeDocument/2006/relationships/slideLayout" Target="../slideLayouts/slideLayout21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43.xml"/><Relationship Id="rId24" Type="http://schemas.openxmlformats.org/officeDocument/2006/relationships/slideLayout" Target="../slideLayouts/slideLayout42.xml"/><Relationship Id="rId23" Type="http://schemas.openxmlformats.org/officeDocument/2006/relationships/slideLayout" Target="../slideLayouts/slideLayout41.xml"/><Relationship Id="rId22" Type="http://schemas.openxmlformats.org/officeDocument/2006/relationships/slideLayout" Target="../slideLayouts/slideLayout40.xml"/><Relationship Id="rId21" Type="http://schemas.openxmlformats.org/officeDocument/2006/relationships/slideLayout" Target="../slideLayouts/slideLayout39.xml"/><Relationship Id="rId20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0.xml"/><Relationship Id="rId19" Type="http://schemas.openxmlformats.org/officeDocument/2006/relationships/slideLayout" Target="../slideLayouts/slideLayout37.xml"/><Relationship Id="rId18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35.xml"/><Relationship Id="rId16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1602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多边形的认识 三角形的分类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83" r:id="rId16"/>
    <p:sldLayoutId id="2147483684" r:id="rId17"/>
    <p:sldLayoutId id="2147483685" r:id="rId18"/>
    <p:sldLayoutId id="2147483686" r:id="rId19"/>
    <p:sldLayoutId id="2147483687" r:id="rId20"/>
    <p:sldLayoutId id="2147483688" r:id="rId21"/>
    <p:sldLayoutId id="2147483689" r:id="rId22"/>
    <p:sldLayoutId id="2147483690" r:id="rId23"/>
    <p:sldLayoutId id="2147483691" r:id="rId24"/>
    <p:sldLayoutId id="2147483692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11.xml"/><Relationship Id="rId5" Type="http://schemas.openxmlformats.org/officeDocument/2006/relationships/slide" Target="slide14.xml"/><Relationship Id="rId4" Type="http://schemas.openxmlformats.org/officeDocument/2006/relationships/slide" Target="slide13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22.png"/><Relationship Id="rId1" Type="http://schemas.openxmlformats.org/officeDocument/2006/relationships/image" Target="../media/image21.e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8.png"/><Relationship Id="rId6" Type="http://schemas.openxmlformats.org/officeDocument/2006/relationships/slide" Target="slide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848731" y="1435155"/>
            <a:ext cx="5236050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三角形的分类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3225883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多边形的认识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251520" y="330791"/>
            <a:ext cx="849788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能在下面的三角形中分别画出它们的高吗？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7039843" y="2206155"/>
            <a:ext cx="854075" cy="0"/>
          </a:xfrm>
          <a:prstGeom prst="line">
            <a:avLst/>
          </a:prstGeom>
          <a:noFill/>
          <a:ln w="3810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cxnSp>
        <p:nvCxnSpPr>
          <p:cNvPr id="15" name="直接连接符 14"/>
          <p:cNvCxnSpPr/>
          <p:nvPr/>
        </p:nvCxnSpPr>
        <p:spPr>
          <a:xfrm flipH="1" flipV="1">
            <a:off x="6484218" y="1331045"/>
            <a:ext cx="555625" cy="916782"/>
          </a:xfrm>
          <a:prstGeom prst="line">
            <a:avLst/>
          </a:prstGeom>
          <a:noFill/>
          <a:ln w="3810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cxnSp>
        <p:nvCxnSpPr>
          <p:cNvPr id="16" name="直接连接符 15"/>
          <p:cNvCxnSpPr/>
          <p:nvPr/>
        </p:nvCxnSpPr>
        <p:spPr>
          <a:xfrm>
            <a:off x="6484218" y="1331045"/>
            <a:ext cx="1409700" cy="916782"/>
          </a:xfrm>
          <a:prstGeom prst="line">
            <a:avLst/>
          </a:prstGeom>
          <a:noFill/>
          <a:ln w="3810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cxnSp>
        <p:nvCxnSpPr>
          <p:cNvPr id="17" name="直接连接符 16"/>
          <p:cNvCxnSpPr/>
          <p:nvPr/>
        </p:nvCxnSpPr>
        <p:spPr>
          <a:xfrm>
            <a:off x="4933678" y="2556768"/>
            <a:ext cx="1587" cy="113506"/>
          </a:xfrm>
          <a:prstGeom prst="line">
            <a:avLst/>
          </a:prstGeom>
          <a:noFill/>
          <a:ln w="38100" cap="flat" cmpd="sng" algn="ctr">
            <a:solidFill>
              <a:srgbClr val="FF0000"/>
            </a:solidFill>
            <a:prstDash val="solid"/>
            <a:miter lim="800000"/>
          </a:ln>
          <a:effectLst/>
        </p:spPr>
      </p:cxnSp>
      <p:cxnSp>
        <p:nvCxnSpPr>
          <p:cNvPr id="18" name="直接连接符 17"/>
          <p:cNvCxnSpPr/>
          <p:nvPr/>
        </p:nvCxnSpPr>
        <p:spPr>
          <a:xfrm flipH="1">
            <a:off x="4928049" y="2565181"/>
            <a:ext cx="111991" cy="0"/>
          </a:xfrm>
          <a:prstGeom prst="line">
            <a:avLst/>
          </a:prstGeom>
          <a:noFill/>
          <a:ln w="38100" cap="flat" cmpd="sng" algn="ctr">
            <a:solidFill>
              <a:srgbClr val="FF0000"/>
            </a:solidFill>
            <a:prstDash val="solid"/>
            <a:miter lim="800000"/>
          </a:ln>
          <a:effectLst/>
        </p:spPr>
      </p:cxnSp>
      <p:cxnSp>
        <p:nvCxnSpPr>
          <p:cNvPr id="19" name="直接连接符 18"/>
          <p:cNvCxnSpPr/>
          <p:nvPr/>
        </p:nvCxnSpPr>
        <p:spPr>
          <a:xfrm flipH="1">
            <a:off x="1331640" y="1131590"/>
            <a:ext cx="1033463" cy="1606550"/>
          </a:xfrm>
          <a:prstGeom prst="line">
            <a:avLst/>
          </a:prstGeom>
          <a:noFill/>
          <a:ln w="3810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cxnSp>
        <p:nvCxnSpPr>
          <p:cNvPr id="20" name="直接连接符 19"/>
          <p:cNvCxnSpPr/>
          <p:nvPr/>
        </p:nvCxnSpPr>
        <p:spPr>
          <a:xfrm flipV="1">
            <a:off x="1331640" y="2723549"/>
            <a:ext cx="2066925" cy="0"/>
          </a:xfrm>
          <a:prstGeom prst="line">
            <a:avLst/>
          </a:prstGeom>
          <a:noFill/>
          <a:ln w="3810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cxnSp>
        <p:nvCxnSpPr>
          <p:cNvPr id="21" name="直接连接符 20"/>
          <p:cNvCxnSpPr/>
          <p:nvPr/>
        </p:nvCxnSpPr>
        <p:spPr>
          <a:xfrm>
            <a:off x="2365103" y="1131590"/>
            <a:ext cx="1033462" cy="1606550"/>
          </a:xfrm>
          <a:prstGeom prst="line">
            <a:avLst/>
          </a:prstGeom>
          <a:noFill/>
          <a:ln w="3810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cxnSp>
        <p:nvCxnSpPr>
          <p:cNvPr id="23" name="直接连接符 22"/>
          <p:cNvCxnSpPr/>
          <p:nvPr/>
        </p:nvCxnSpPr>
        <p:spPr>
          <a:xfrm flipH="1">
            <a:off x="4057378" y="1131590"/>
            <a:ext cx="982662" cy="1538684"/>
          </a:xfrm>
          <a:prstGeom prst="line">
            <a:avLst/>
          </a:prstGeom>
          <a:noFill/>
          <a:ln w="3810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cxnSp>
        <p:nvCxnSpPr>
          <p:cNvPr id="24" name="直接连接符 23"/>
          <p:cNvCxnSpPr/>
          <p:nvPr/>
        </p:nvCxnSpPr>
        <p:spPr>
          <a:xfrm>
            <a:off x="5040040" y="1131590"/>
            <a:ext cx="0" cy="1538684"/>
          </a:xfrm>
          <a:prstGeom prst="line">
            <a:avLst/>
          </a:prstGeom>
          <a:noFill/>
          <a:ln w="3810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cxnSp>
        <p:nvCxnSpPr>
          <p:cNvPr id="25" name="直接连接符 24"/>
          <p:cNvCxnSpPr/>
          <p:nvPr/>
        </p:nvCxnSpPr>
        <p:spPr>
          <a:xfrm flipV="1">
            <a:off x="4006578" y="2665115"/>
            <a:ext cx="1033462" cy="26035"/>
          </a:xfrm>
          <a:prstGeom prst="line">
            <a:avLst/>
          </a:prstGeom>
          <a:noFill/>
          <a:ln w="3810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cxnSp>
        <p:nvCxnSpPr>
          <p:cNvPr id="26" name="直接连接符 25"/>
          <p:cNvCxnSpPr/>
          <p:nvPr/>
        </p:nvCxnSpPr>
        <p:spPr>
          <a:xfrm>
            <a:off x="2365103" y="1131590"/>
            <a:ext cx="0" cy="1606550"/>
          </a:xfrm>
          <a:prstGeom prst="line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miter lim="800000"/>
          </a:ln>
          <a:effectLst/>
        </p:spPr>
      </p:cxnSp>
      <p:cxnSp>
        <p:nvCxnSpPr>
          <p:cNvPr id="27" name="直接连接符 26"/>
          <p:cNvCxnSpPr/>
          <p:nvPr/>
        </p:nvCxnSpPr>
        <p:spPr>
          <a:xfrm>
            <a:off x="5067749" y="1131590"/>
            <a:ext cx="0" cy="1559560"/>
          </a:xfrm>
          <a:prstGeom prst="line">
            <a:avLst/>
          </a:prstGeom>
          <a:noFill/>
          <a:ln w="38100" cap="flat" cmpd="sng" algn="ctr">
            <a:solidFill>
              <a:srgbClr val="FF0000"/>
            </a:solidFill>
            <a:prstDash val="solid"/>
            <a:miter lim="800000"/>
          </a:ln>
          <a:effectLst/>
        </p:spPr>
      </p:cxnSp>
      <p:cxnSp>
        <p:nvCxnSpPr>
          <p:cNvPr id="28" name="直接连接符 27"/>
          <p:cNvCxnSpPr/>
          <p:nvPr/>
        </p:nvCxnSpPr>
        <p:spPr>
          <a:xfrm>
            <a:off x="2465115" y="2561531"/>
            <a:ext cx="1588" cy="113507"/>
          </a:xfrm>
          <a:prstGeom prst="line">
            <a:avLst/>
          </a:prstGeom>
          <a:noFill/>
          <a:ln w="38100" cap="flat" cmpd="sng" algn="ctr">
            <a:solidFill>
              <a:srgbClr val="FF0000"/>
            </a:solidFill>
            <a:prstDash val="solid"/>
            <a:miter lim="800000"/>
          </a:ln>
          <a:effectLst/>
        </p:spPr>
      </p:cxnSp>
      <p:cxnSp>
        <p:nvCxnSpPr>
          <p:cNvPr id="29" name="直接连接符 28"/>
          <p:cNvCxnSpPr/>
          <p:nvPr/>
        </p:nvCxnSpPr>
        <p:spPr>
          <a:xfrm flipH="1" flipV="1">
            <a:off x="2357165" y="2568119"/>
            <a:ext cx="107950" cy="3493"/>
          </a:xfrm>
          <a:prstGeom prst="line">
            <a:avLst/>
          </a:prstGeom>
          <a:noFill/>
          <a:ln w="38100" cap="flat" cmpd="sng" algn="ctr">
            <a:solidFill>
              <a:srgbClr val="FF0000"/>
            </a:solidFill>
            <a:prstDash val="solid"/>
            <a:miter lim="800000"/>
          </a:ln>
          <a:effectLst/>
        </p:spPr>
      </p:cxnSp>
      <p:cxnSp>
        <p:nvCxnSpPr>
          <p:cNvPr id="30" name="直接连接符 29"/>
          <p:cNvCxnSpPr/>
          <p:nvPr/>
        </p:nvCxnSpPr>
        <p:spPr>
          <a:xfrm flipH="1">
            <a:off x="7039843" y="1819123"/>
            <a:ext cx="225425" cy="412115"/>
          </a:xfrm>
          <a:prstGeom prst="line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miter lim="800000"/>
          </a:ln>
          <a:effectLst/>
        </p:spPr>
      </p:cxnSp>
      <p:cxnSp>
        <p:nvCxnSpPr>
          <p:cNvPr id="31" name="直接连接符 30"/>
          <p:cNvCxnSpPr/>
          <p:nvPr/>
        </p:nvCxnSpPr>
        <p:spPr>
          <a:xfrm flipH="1">
            <a:off x="7292255" y="1861985"/>
            <a:ext cx="28575" cy="62865"/>
          </a:xfrm>
          <a:prstGeom prst="line">
            <a:avLst/>
          </a:prstGeom>
          <a:noFill/>
          <a:ln w="38100" cap="flat" cmpd="sng" algn="ctr">
            <a:solidFill>
              <a:srgbClr val="FF0000"/>
            </a:solidFill>
            <a:prstDash val="solid"/>
            <a:miter lim="800000"/>
          </a:ln>
          <a:effectLst/>
        </p:spPr>
      </p:cxnSp>
      <p:cxnSp>
        <p:nvCxnSpPr>
          <p:cNvPr id="32" name="直接连接符 31"/>
          <p:cNvCxnSpPr/>
          <p:nvPr/>
        </p:nvCxnSpPr>
        <p:spPr>
          <a:xfrm>
            <a:off x="7241455" y="1891988"/>
            <a:ext cx="50800" cy="31433"/>
          </a:xfrm>
          <a:prstGeom prst="line">
            <a:avLst/>
          </a:prstGeom>
          <a:noFill/>
          <a:ln w="38100" cap="flat" cmpd="sng" algn="ctr">
            <a:solidFill>
              <a:srgbClr val="FF0000"/>
            </a:solidFill>
            <a:prstDash val="solid"/>
            <a:miter lim="800000"/>
          </a:ln>
          <a:effectLst/>
        </p:spPr>
      </p:cxnSp>
      <p:cxnSp>
        <p:nvCxnSpPr>
          <p:cNvPr id="35" name="直接连接符 34"/>
          <p:cNvCxnSpPr/>
          <p:nvPr/>
        </p:nvCxnSpPr>
        <p:spPr>
          <a:xfrm>
            <a:off x="2142853" y="1471473"/>
            <a:ext cx="1235075" cy="1253808"/>
          </a:xfrm>
          <a:prstGeom prst="line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miter lim="800000"/>
          </a:ln>
          <a:effectLst/>
        </p:spPr>
      </p:cxnSp>
      <p:cxnSp>
        <p:nvCxnSpPr>
          <p:cNvPr id="36" name="直接连接符 35"/>
          <p:cNvCxnSpPr/>
          <p:nvPr/>
        </p:nvCxnSpPr>
        <p:spPr>
          <a:xfrm>
            <a:off x="2061890" y="1612999"/>
            <a:ext cx="104775" cy="96044"/>
          </a:xfrm>
          <a:prstGeom prst="line">
            <a:avLst/>
          </a:prstGeom>
          <a:noFill/>
          <a:ln w="38100" cap="flat" cmpd="sng" algn="ctr">
            <a:solidFill>
              <a:srgbClr val="FF0000"/>
            </a:solidFill>
            <a:prstDash val="solid"/>
            <a:miter lim="800000"/>
          </a:ln>
          <a:effectLst/>
        </p:spPr>
      </p:cxnSp>
      <p:cxnSp>
        <p:nvCxnSpPr>
          <p:cNvPr id="37" name="直接连接符 36"/>
          <p:cNvCxnSpPr/>
          <p:nvPr/>
        </p:nvCxnSpPr>
        <p:spPr>
          <a:xfrm flipH="1">
            <a:off x="2166665" y="1609666"/>
            <a:ext cx="76200" cy="99537"/>
          </a:xfrm>
          <a:prstGeom prst="line">
            <a:avLst/>
          </a:prstGeom>
          <a:noFill/>
          <a:ln w="38100" cap="flat" cmpd="sng" algn="ctr">
            <a:solidFill>
              <a:srgbClr val="FF0000"/>
            </a:solidFill>
            <a:prstDash val="solid"/>
            <a:miter lim="800000"/>
          </a:ln>
          <a:effectLst/>
        </p:spPr>
      </p:cxnSp>
      <p:cxnSp>
        <p:nvCxnSpPr>
          <p:cNvPr id="38" name="直接连接符 37"/>
          <p:cNvCxnSpPr/>
          <p:nvPr/>
        </p:nvCxnSpPr>
        <p:spPr>
          <a:xfrm flipH="1">
            <a:off x="1405531" y="1453298"/>
            <a:ext cx="1181824" cy="1237852"/>
          </a:xfrm>
          <a:prstGeom prst="line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miter lim="800000"/>
          </a:ln>
          <a:effectLst/>
        </p:spPr>
      </p:cxnSp>
      <p:cxnSp>
        <p:nvCxnSpPr>
          <p:cNvPr id="40" name="直接连接符 39"/>
          <p:cNvCxnSpPr/>
          <p:nvPr/>
        </p:nvCxnSpPr>
        <p:spPr>
          <a:xfrm flipH="1">
            <a:off x="2538140" y="1589663"/>
            <a:ext cx="100013" cy="85566"/>
          </a:xfrm>
          <a:prstGeom prst="line">
            <a:avLst/>
          </a:prstGeom>
          <a:noFill/>
          <a:ln w="38100" cap="flat" cmpd="sng" algn="ctr">
            <a:solidFill>
              <a:srgbClr val="FF0000"/>
            </a:solidFill>
            <a:prstDash val="solid"/>
            <a:miter lim="800000"/>
          </a:ln>
          <a:effectLst/>
        </p:spPr>
      </p:cxnSp>
      <p:cxnSp>
        <p:nvCxnSpPr>
          <p:cNvPr id="41" name="直接连接符 40"/>
          <p:cNvCxnSpPr/>
          <p:nvPr/>
        </p:nvCxnSpPr>
        <p:spPr>
          <a:xfrm>
            <a:off x="2484165" y="1602998"/>
            <a:ext cx="49213" cy="71596"/>
          </a:xfrm>
          <a:prstGeom prst="line">
            <a:avLst/>
          </a:prstGeom>
          <a:noFill/>
          <a:ln w="38100" cap="flat" cmpd="sng" algn="ctr">
            <a:solidFill>
              <a:srgbClr val="FF0000"/>
            </a:solidFill>
            <a:prstDash val="solid"/>
            <a:miter lim="800000"/>
          </a:ln>
          <a:effectLst/>
        </p:spPr>
      </p:cxnSp>
      <p:cxnSp>
        <p:nvCxnSpPr>
          <p:cNvPr id="42" name="直接连接符 41"/>
          <p:cNvCxnSpPr/>
          <p:nvPr/>
        </p:nvCxnSpPr>
        <p:spPr>
          <a:xfrm>
            <a:off x="4006578" y="2665115"/>
            <a:ext cx="1084262" cy="0"/>
          </a:xfrm>
          <a:prstGeom prst="line">
            <a:avLst/>
          </a:prstGeom>
          <a:noFill/>
          <a:ln w="38100" cap="flat" cmpd="sng" algn="ctr">
            <a:solidFill>
              <a:srgbClr val="FF0000"/>
            </a:solidFill>
            <a:prstDash val="solid"/>
            <a:miter lim="800000"/>
          </a:ln>
          <a:effectLst/>
        </p:spPr>
      </p:cxnSp>
      <p:cxnSp>
        <p:nvCxnSpPr>
          <p:cNvPr id="43" name="直接连接符 42"/>
          <p:cNvCxnSpPr/>
          <p:nvPr/>
        </p:nvCxnSpPr>
        <p:spPr>
          <a:xfrm>
            <a:off x="4410632" y="2130329"/>
            <a:ext cx="638175" cy="545148"/>
          </a:xfrm>
          <a:prstGeom prst="line">
            <a:avLst/>
          </a:prstGeom>
          <a:noFill/>
          <a:ln w="38100" cap="flat" cmpd="sng" algn="ctr">
            <a:solidFill>
              <a:srgbClr val="FF0000"/>
            </a:solidFill>
            <a:prstDash val="solid"/>
            <a:miter lim="800000"/>
          </a:ln>
          <a:effectLst/>
        </p:spPr>
      </p:cxnSp>
      <p:cxnSp>
        <p:nvCxnSpPr>
          <p:cNvPr id="44" name="直接连接符 43"/>
          <p:cNvCxnSpPr/>
          <p:nvPr/>
        </p:nvCxnSpPr>
        <p:spPr>
          <a:xfrm>
            <a:off x="4309790" y="2217838"/>
            <a:ext cx="104775" cy="96043"/>
          </a:xfrm>
          <a:prstGeom prst="line">
            <a:avLst/>
          </a:prstGeom>
          <a:noFill/>
          <a:ln w="38100" cap="flat" cmpd="sng" algn="ctr">
            <a:solidFill>
              <a:srgbClr val="FF0000"/>
            </a:solidFill>
            <a:prstDash val="solid"/>
            <a:miter lim="800000"/>
          </a:ln>
          <a:effectLst/>
        </p:spPr>
      </p:cxnSp>
      <p:cxnSp>
        <p:nvCxnSpPr>
          <p:cNvPr id="45" name="直接连接符 44"/>
          <p:cNvCxnSpPr/>
          <p:nvPr/>
        </p:nvCxnSpPr>
        <p:spPr>
          <a:xfrm flipH="1">
            <a:off x="4414565" y="2216170"/>
            <a:ext cx="76200" cy="97790"/>
          </a:xfrm>
          <a:prstGeom prst="line">
            <a:avLst/>
          </a:prstGeom>
          <a:noFill/>
          <a:ln w="38100" cap="flat" cmpd="sng" algn="ctr">
            <a:solidFill>
              <a:srgbClr val="FF0000"/>
            </a:solidFill>
            <a:prstDash val="solid"/>
            <a:miter lim="800000"/>
          </a:ln>
          <a:effectLst/>
        </p:spPr>
      </p:cxnSp>
      <p:cxnSp>
        <p:nvCxnSpPr>
          <p:cNvPr id="46" name="直接连接符 45"/>
          <p:cNvCxnSpPr/>
          <p:nvPr/>
        </p:nvCxnSpPr>
        <p:spPr>
          <a:xfrm flipV="1">
            <a:off x="6084168" y="2212425"/>
            <a:ext cx="1033462" cy="1746"/>
          </a:xfrm>
          <a:prstGeom prst="line">
            <a:avLst/>
          </a:prstGeom>
          <a:noFill/>
          <a:ln w="38100" cap="flat" cmpd="sng" algn="ctr">
            <a:solidFill>
              <a:srgbClr val="FF0000"/>
            </a:solidFill>
            <a:prstDash val="dash"/>
            <a:miter lim="800000"/>
          </a:ln>
          <a:effectLst/>
        </p:spPr>
      </p:cxnSp>
      <p:cxnSp>
        <p:nvCxnSpPr>
          <p:cNvPr id="47" name="直接连接符 46"/>
          <p:cNvCxnSpPr/>
          <p:nvPr/>
        </p:nvCxnSpPr>
        <p:spPr>
          <a:xfrm flipH="1" flipV="1">
            <a:off x="6830222" y="1876971"/>
            <a:ext cx="627060" cy="1054819"/>
          </a:xfrm>
          <a:prstGeom prst="line">
            <a:avLst/>
          </a:prstGeom>
          <a:noFill/>
          <a:ln w="38100" cap="flat" cmpd="sng" algn="ctr">
            <a:solidFill>
              <a:srgbClr val="FF0000"/>
            </a:solidFill>
            <a:prstDash val="dash"/>
            <a:miter lim="800000"/>
          </a:ln>
          <a:effectLst/>
        </p:spPr>
      </p:cxnSp>
      <p:cxnSp>
        <p:nvCxnSpPr>
          <p:cNvPr id="48" name="直接连接符 47"/>
          <p:cNvCxnSpPr/>
          <p:nvPr/>
        </p:nvCxnSpPr>
        <p:spPr>
          <a:xfrm>
            <a:off x="6484218" y="1339380"/>
            <a:ext cx="0" cy="908050"/>
          </a:xfrm>
          <a:prstGeom prst="line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miter lim="800000"/>
          </a:ln>
          <a:effectLst/>
        </p:spPr>
      </p:cxnSp>
      <p:cxnSp>
        <p:nvCxnSpPr>
          <p:cNvPr id="49" name="直接连接符 48"/>
          <p:cNvCxnSpPr/>
          <p:nvPr/>
        </p:nvCxnSpPr>
        <p:spPr>
          <a:xfrm>
            <a:off x="6576872" y="2112424"/>
            <a:ext cx="1587" cy="113506"/>
          </a:xfrm>
          <a:prstGeom prst="line">
            <a:avLst/>
          </a:prstGeom>
          <a:noFill/>
          <a:ln w="38100" cap="flat" cmpd="sng" algn="ctr">
            <a:solidFill>
              <a:srgbClr val="FF0000"/>
            </a:solidFill>
            <a:prstDash val="solid"/>
            <a:miter lim="800000"/>
          </a:ln>
          <a:effectLst/>
        </p:spPr>
      </p:cxnSp>
      <p:cxnSp>
        <p:nvCxnSpPr>
          <p:cNvPr id="50" name="直接连接符 49"/>
          <p:cNvCxnSpPr/>
          <p:nvPr/>
        </p:nvCxnSpPr>
        <p:spPr>
          <a:xfrm flipH="1" flipV="1">
            <a:off x="6472097" y="2095902"/>
            <a:ext cx="106362" cy="3493"/>
          </a:xfrm>
          <a:prstGeom prst="line">
            <a:avLst/>
          </a:prstGeom>
          <a:noFill/>
          <a:ln w="38100" cap="flat" cmpd="sng" algn="ctr">
            <a:solidFill>
              <a:srgbClr val="FF0000"/>
            </a:solidFill>
            <a:prstDash val="solid"/>
            <a:miter lim="800000"/>
          </a:ln>
          <a:effectLst/>
        </p:spPr>
      </p:cxnSp>
      <p:cxnSp>
        <p:nvCxnSpPr>
          <p:cNvPr id="51" name="直接连接符 50"/>
          <p:cNvCxnSpPr/>
          <p:nvPr/>
        </p:nvCxnSpPr>
        <p:spPr>
          <a:xfrm flipH="1">
            <a:off x="7341468" y="2182978"/>
            <a:ext cx="546100" cy="509905"/>
          </a:xfrm>
          <a:prstGeom prst="line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miter lim="800000"/>
          </a:ln>
          <a:effectLst/>
        </p:spPr>
      </p:cxnSp>
      <p:cxnSp>
        <p:nvCxnSpPr>
          <p:cNvPr id="52" name="直接连接符 51"/>
          <p:cNvCxnSpPr/>
          <p:nvPr/>
        </p:nvCxnSpPr>
        <p:spPr>
          <a:xfrm flipH="1">
            <a:off x="7292255" y="2502700"/>
            <a:ext cx="82550" cy="76835"/>
          </a:xfrm>
          <a:prstGeom prst="line">
            <a:avLst/>
          </a:prstGeom>
          <a:noFill/>
          <a:ln w="38100" cap="flat" cmpd="sng" algn="ctr">
            <a:solidFill>
              <a:srgbClr val="FF0000"/>
            </a:solidFill>
            <a:prstDash val="solid"/>
            <a:miter lim="800000"/>
          </a:ln>
          <a:effectLst/>
        </p:spPr>
      </p:cxnSp>
      <p:cxnSp>
        <p:nvCxnSpPr>
          <p:cNvPr id="53" name="直接连接符 52"/>
          <p:cNvCxnSpPr/>
          <p:nvPr/>
        </p:nvCxnSpPr>
        <p:spPr>
          <a:xfrm flipH="1" flipV="1">
            <a:off x="7365280" y="2501588"/>
            <a:ext cx="63500" cy="101283"/>
          </a:xfrm>
          <a:prstGeom prst="line">
            <a:avLst/>
          </a:prstGeom>
          <a:noFill/>
          <a:ln w="38100" cap="flat" cmpd="sng" algn="ctr">
            <a:solidFill>
              <a:srgbClr val="FF0000"/>
            </a:solidFill>
            <a:prstDash val="solid"/>
            <a:miter lim="800000"/>
          </a:ln>
          <a:effectLst/>
        </p:spPr>
      </p:cxnSp>
      <p:sp>
        <p:nvSpPr>
          <p:cNvPr id="55" name="矩形 1"/>
          <p:cNvSpPr>
            <a:spLocks noChangeArrowheads="1"/>
          </p:cNvSpPr>
          <p:nvPr/>
        </p:nvSpPr>
        <p:spPr bwMode="auto">
          <a:xfrm>
            <a:off x="539552" y="3273246"/>
            <a:ext cx="7895593" cy="7386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一个三角形有三条高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。注意不同的底有不同的高。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6" name="图片 5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827584" y="699542"/>
            <a:ext cx="7626350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444500" indent="-444500" defTabSz="914400" latinLnBrk="1">
              <a:lnSpc>
                <a:spcPct val="150000"/>
              </a:lnSpc>
              <a:defRPr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下面三角形的序号填入相应的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里。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444500" indent="-444500" defTabSz="914400" latinLnBrk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444500" defTabSz="914400" latinLnBrk="1">
              <a:lnSpc>
                <a:spcPct val="150000"/>
              </a:lnSpc>
              <a:defRPr/>
            </a:pP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 defTabSz="914400" latinLnBrk="1">
              <a:defRPr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锐角三角形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 defTabSz="914400" latinLnBrk="1">
              <a:defRPr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钝角三角形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 defTabSz="914400" latinLnBrk="1">
              <a:defRPr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直角三角形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351313" y="2903463"/>
            <a:ext cx="8048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defTabSz="914400"/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③　</a:t>
            </a:r>
            <a:endParaRPr lang="zh-CN" altLang="en-US" sz="24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pic>
        <p:nvPicPr>
          <p:cNvPr id="14" name="Picture 60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902" y="1563638"/>
            <a:ext cx="6581474" cy="1068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5374431" y="3405931"/>
            <a:ext cx="4937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defTabSz="914400"/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②</a:t>
            </a:r>
            <a:endParaRPr lang="zh-CN" altLang="en-US" sz="24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5208885" y="3974232"/>
            <a:ext cx="80327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defTabSz="914400"/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①④</a:t>
            </a:r>
            <a:endParaRPr lang="zh-CN" altLang="en-US" sz="2400" b="1" dirty="0">
              <a:solidFill>
                <a:srgbClr val="FF0000"/>
              </a:solidFill>
              <a:ea typeface="楷体" panose="02010609060101010101" pitchFamily="49" charset="-122"/>
            </a:endParaRPr>
          </a:p>
          <a:p>
            <a:pPr algn="ctr" defTabSz="914400"/>
            <a:endParaRPr lang="zh-CN" altLang="en-US" sz="24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36"/>
          <p:cNvSpPr txBox="1">
            <a:spLocks noChangeArrowheads="1"/>
          </p:cNvSpPr>
          <p:nvPr/>
        </p:nvSpPr>
        <p:spPr bwMode="auto">
          <a:xfrm>
            <a:off x="251520" y="195486"/>
            <a:ext cx="8327641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ea typeface="楷体" panose="02010609060101010101" pitchFamily="49" charset="-122"/>
              </a:rPr>
              <a:t>写出</a:t>
            </a:r>
            <a:r>
              <a:rPr lang="zh-CN" altLang="en-US" sz="3200" b="1" dirty="0">
                <a:ea typeface="楷体" panose="02010609060101010101" pitchFamily="49" charset="-122"/>
              </a:rPr>
              <a:t>下图中三角形名称并画出所有边上的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高。</a:t>
            </a:r>
            <a:endParaRPr lang="en-US" altLang="zh-CN" sz="3200" b="1" dirty="0">
              <a:ea typeface="楷体" panose="02010609060101010101" pitchFamily="49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 flipH="1">
            <a:off x="2982268" y="915566"/>
            <a:ext cx="1157287" cy="2049463"/>
          </a:xfrm>
          <a:prstGeom prst="line">
            <a:avLst/>
          </a:prstGeom>
          <a:noFill/>
          <a:ln w="3810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cxnSp>
        <p:nvCxnSpPr>
          <p:cNvPr id="20" name="直接连接符 19"/>
          <p:cNvCxnSpPr/>
          <p:nvPr/>
        </p:nvCxnSpPr>
        <p:spPr>
          <a:xfrm>
            <a:off x="4139555" y="2965029"/>
            <a:ext cx="1152525" cy="0"/>
          </a:xfrm>
          <a:prstGeom prst="line">
            <a:avLst/>
          </a:prstGeom>
          <a:noFill/>
          <a:ln w="3810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cxnSp>
        <p:nvCxnSpPr>
          <p:cNvPr id="21" name="直接连接符 20"/>
          <p:cNvCxnSpPr/>
          <p:nvPr/>
        </p:nvCxnSpPr>
        <p:spPr>
          <a:xfrm>
            <a:off x="4139555" y="915566"/>
            <a:ext cx="1152525" cy="2049463"/>
          </a:xfrm>
          <a:prstGeom prst="line">
            <a:avLst/>
          </a:prstGeom>
          <a:noFill/>
          <a:ln w="3810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cxnSp>
        <p:nvCxnSpPr>
          <p:cNvPr id="22" name="直接连接符 21"/>
          <p:cNvCxnSpPr/>
          <p:nvPr/>
        </p:nvCxnSpPr>
        <p:spPr>
          <a:xfrm flipH="1">
            <a:off x="4136380" y="954335"/>
            <a:ext cx="7938" cy="2049463"/>
          </a:xfrm>
          <a:prstGeom prst="line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miter lim="800000"/>
          </a:ln>
          <a:effectLst/>
        </p:spPr>
      </p:cxnSp>
      <p:cxnSp>
        <p:nvCxnSpPr>
          <p:cNvPr id="23" name="直接连接符 22"/>
          <p:cNvCxnSpPr/>
          <p:nvPr/>
        </p:nvCxnSpPr>
        <p:spPr>
          <a:xfrm>
            <a:off x="4247505" y="2861841"/>
            <a:ext cx="1588" cy="103188"/>
          </a:xfrm>
          <a:prstGeom prst="line">
            <a:avLst/>
          </a:prstGeom>
          <a:noFill/>
          <a:ln w="38100" cap="flat" cmpd="sng" algn="ctr">
            <a:solidFill>
              <a:srgbClr val="FF0000"/>
            </a:solidFill>
            <a:prstDash val="solid"/>
            <a:miter lim="800000"/>
          </a:ln>
          <a:effectLst/>
        </p:spPr>
      </p:cxnSp>
      <p:cxnSp>
        <p:nvCxnSpPr>
          <p:cNvPr id="24" name="直接连接符 23"/>
          <p:cNvCxnSpPr/>
          <p:nvPr/>
        </p:nvCxnSpPr>
        <p:spPr>
          <a:xfrm flipH="1" flipV="1">
            <a:off x="4139555" y="2865016"/>
            <a:ext cx="107950" cy="1588"/>
          </a:xfrm>
          <a:prstGeom prst="line">
            <a:avLst/>
          </a:prstGeom>
          <a:noFill/>
          <a:ln w="38100" cap="flat" cmpd="sng" algn="ctr">
            <a:solidFill>
              <a:srgbClr val="FF0000"/>
            </a:solidFill>
            <a:prstDash val="solid"/>
            <a:miter lim="800000"/>
          </a:ln>
          <a:effectLst/>
        </p:spPr>
      </p:cxnSp>
      <p:cxnSp>
        <p:nvCxnSpPr>
          <p:cNvPr id="25" name="直接连接符 24"/>
          <p:cNvCxnSpPr/>
          <p:nvPr/>
        </p:nvCxnSpPr>
        <p:spPr>
          <a:xfrm>
            <a:off x="3533130" y="1976016"/>
            <a:ext cx="1754188" cy="989013"/>
          </a:xfrm>
          <a:prstGeom prst="line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miter lim="800000"/>
          </a:ln>
          <a:effectLst/>
        </p:spPr>
      </p:cxnSp>
      <p:cxnSp>
        <p:nvCxnSpPr>
          <p:cNvPr id="26" name="直接连接符 25"/>
          <p:cNvCxnSpPr/>
          <p:nvPr/>
        </p:nvCxnSpPr>
        <p:spPr>
          <a:xfrm>
            <a:off x="2988618" y="2965029"/>
            <a:ext cx="1150937" cy="0"/>
          </a:xfrm>
          <a:prstGeom prst="line">
            <a:avLst/>
          </a:prstGeom>
          <a:noFill/>
          <a:ln w="3810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cxnSp>
        <p:nvCxnSpPr>
          <p:cNvPr id="27" name="直接连接符 26"/>
          <p:cNvCxnSpPr/>
          <p:nvPr/>
        </p:nvCxnSpPr>
        <p:spPr>
          <a:xfrm flipV="1">
            <a:off x="2985443" y="1976016"/>
            <a:ext cx="1758950" cy="989013"/>
          </a:xfrm>
          <a:prstGeom prst="line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miter lim="800000"/>
          </a:ln>
          <a:effectLst/>
        </p:spPr>
      </p:cxnSp>
      <p:cxnSp>
        <p:nvCxnSpPr>
          <p:cNvPr id="28" name="直接连接符 27"/>
          <p:cNvCxnSpPr/>
          <p:nvPr/>
        </p:nvCxnSpPr>
        <p:spPr>
          <a:xfrm>
            <a:off x="4655493" y="2020466"/>
            <a:ext cx="57150" cy="79375"/>
          </a:xfrm>
          <a:prstGeom prst="line">
            <a:avLst/>
          </a:prstGeom>
          <a:noFill/>
          <a:ln w="38100" cap="flat" cmpd="sng" algn="ctr">
            <a:solidFill>
              <a:srgbClr val="FF0000"/>
            </a:solidFill>
            <a:prstDash val="solid"/>
            <a:miter lim="800000"/>
          </a:ln>
          <a:effectLst/>
        </p:spPr>
      </p:cxnSp>
      <p:cxnSp>
        <p:nvCxnSpPr>
          <p:cNvPr id="29" name="直接连接符 28"/>
          <p:cNvCxnSpPr/>
          <p:nvPr/>
        </p:nvCxnSpPr>
        <p:spPr>
          <a:xfrm flipH="1">
            <a:off x="3568055" y="2020466"/>
            <a:ext cx="49213" cy="79375"/>
          </a:xfrm>
          <a:prstGeom prst="line">
            <a:avLst/>
          </a:prstGeom>
          <a:noFill/>
          <a:ln w="38100" cap="flat" cmpd="sng" algn="ctr">
            <a:solidFill>
              <a:srgbClr val="FF0000"/>
            </a:solidFill>
            <a:prstDash val="solid"/>
            <a:miter lim="800000"/>
          </a:ln>
          <a:effectLst/>
        </p:spPr>
      </p:cxnSp>
      <p:cxnSp>
        <p:nvCxnSpPr>
          <p:cNvPr id="30" name="直接连接符 29"/>
          <p:cNvCxnSpPr/>
          <p:nvPr/>
        </p:nvCxnSpPr>
        <p:spPr>
          <a:xfrm flipH="1" flipV="1">
            <a:off x="3485505" y="2060154"/>
            <a:ext cx="76200" cy="39687"/>
          </a:xfrm>
          <a:prstGeom prst="line">
            <a:avLst/>
          </a:prstGeom>
          <a:noFill/>
          <a:ln w="38100" cap="flat" cmpd="sng" algn="ctr">
            <a:solidFill>
              <a:srgbClr val="FF0000"/>
            </a:solidFill>
            <a:prstDash val="solid"/>
            <a:miter lim="800000"/>
          </a:ln>
          <a:effectLst/>
        </p:spPr>
      </p:cxnSp>
      <p:cxnSp>
        <p:nvCxnSpPr>
          <p:cNvPr id="31" name="直接连接符 30"/>
          <p:cNvCxnSpPr/>
          <p:nvPr/>
        </p:nvCxnSpPr>
        <p:spPr>
          <a:xfrm flipH="1">
            <a:off x="4711055" y="2060154"/>
            <a:ext cx="68263" cy="41275"/>
          </a:xfrm>
          <a:prstGeom prst="line">
            <a:avLst/>
          </a:prstGeom>
          <a:noFill/>
          <a:ln w="38100" cap="flat" cmpd="sng" algn="ctr">
            <a:solidFill>
              <a:srgbClr val="FF0000"/>
            </a:solidFill>
            <a:prstDash val="solid"/>
            <a:miter lim="800000"/>
          </a:ln>
          <a:effectLst/>
        </p:spPr>
      </p:cxnSp>
      <p:sp>
        <p:nvSpPr>
          <p:cNvPr id="32" name="文本框 91"/>
          <p:cNvSpPr txBox="1">
            <a:spLocks noChangeArrowheads="1"/>
          </p:cNvSpPr>
          <p:nvPr/>
        </p:nvSpPr>
        <p:spPr bwMode="auto">
          <a:xfrm>
            <a:off x="827584" y="3363838"/>
            <a:ext cx="7623207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ea typeface="楷体" panose="02010609060101010101" pitchFamily="49" charset="-122"/>
              </a:rPr>
              <a:t>答案：此三角形为</a:t>
            </a:r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等边三角形，锐角三角形</a:t>
            </a:r>
            <a:r>
              <a:rPr lang="zh-CN" altLang="en-US" sz="2800" b="1" dirty="0">
                <a:ea typeface="楷体" panose="02010609060101010101" pitchFamily="49" charset="-122"/>
              </a:rPr>
              <a:t>，三高分别为红色部分。</a:t>
            </a:r>
            <a:endParaRPr lang="en-US" altLang="zh-CN" sz="2800" b="1" dirty="0">
              <a:ea typeface="楷体" panose="02010609060101010101" pitchFamily="49" charset="-122"/>
            </a:endParaRPr>
          </a:p>
        </p:txBody>
      </p:sp>
      <p:sp>
        <p:nvSpPr>
          <p:cNvPr id="33" name="文本框 92"/>
          <p:cNvSpPr txBox="1">
            <a:spLocks noChangeArrowheads="1"/>
          </p:cNvSpPr>
          <p:nvPr/>
        </p:nvSpPr>
        <p:spPr bwMode="auto">
          <a:xfrm>
            <a:off x="3156249" y="1574035"/>
            <a:ext cx="404812" cy="637675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文本框 93"/>
          <p:cNvSpPr txBox="1">
            <a:spLocks noChangeArrowheads="1"/>
          </p:cNvSpPr>
          <p:nvPr/>
        </p:nvSpPr>
        <p:spPr bwMode="auto">
          <a:xfrm>
            <a:off x="3921101" y="2787774"/>
            <a:ext cx="404813" cy="637675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文本框 94"/>
          <p:cNvSpPr txBox="1">
            <a:spLocks noChangeArrowheads="1"/>
          </p:cNvSpPr>
          <p:nvPr/>
        </p:nvSpPr>
        <p:spPr bwMode="auto">
          <a:xfrm>
            <a:off x="4785197" y="1574035"/>
            <a:ext cx="404812" cy="637675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7" name="图片 3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1" name="文本框 25"/>
          <p:cNvSpPr txBox="1">
            <a:spLocks noChangeArrowheads="1"/>
          </p:cNvSpPr>
          <p:nvPr/>
        </p:nvSpPr>
        <p:spPr bwMode="auto">
          <a:xfrm>
            <a:off x="1187624" y="2264554"/>
            <a:ext cx="232809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三角形按角分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72"/>
          <p:cNvSpPr txBox="1">
            <a:spLocks noChangeArrowheads="1"/>
          </p:cNvSpPr>
          <p:nvPr/>
        </p:nvSpPr>
        <p:spPr bwMode="auto">
          <a:xfrm>
            <a:off x="3563888" y="2264554"/>
            <a:ext cx="441674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r>
              <a:rPr kumimoji="1" lang="zh-CN" altLang="en-US" sz="28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锐角</a:t>
            </a:r>
            <a:r>
              <a:rPr kumimoji="1" lang="zh-CN" altLang="en-US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kumimoji="1" lang="zh-CN" altLang="en-US" sz="28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直角、钝角三角形</a:t>
            </a:r>
            <a:endParaRPr kumimoji="1" lang="zh-CN" altLang="en-US" sz="28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32"/>
          <p:cNvSpPr txBox="1">
            <a:spLocks noChangeArrowheads="1"/>
          </p:cNvSpPr>
          <p:nvPr/>
        </p:nvSpPr>
        <p:spPr bwMode="auto">
          <a:xfrm>
            <a:off x="1187624" y="3053101"/>
            <a:ext cx="246648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三角形按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边分：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72"/>
          <p:cNvSpPr txBox="1">
            <a:spLocks noChangeArrowheads="1"/>
          </p:cNvSpPr>
          <p:nvPr/>
        </p:nvSpPr>
        <p:spPr bwMode="auto">
          <a:xfrm>
            <a:off x="3567029" y="3053101"/>
            <a:ext cx="467737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rgbClr val="ED7D31"/>
              </a:buClr>
              <a:buSzPct val="80000"/>
              <a:buFont typeface="Wingdings" panose="05000000000000000000" pitchFamily="2" charset="2"/>
              <a:buNone/>
            </a:pPr>
            <a:r>
              <a:rPr kumimoji="1" lang="zh-CN" altLang="en-US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等腰、等边、不</a:t>
            </a:r>
            <a:r>
              <a:rPr kumimoji="1" lang="zh-CN" altLang="en-US" sz="28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等边三角形</a:t>
            </a:r>
            <a:endParaRPr kumimoji="1" lang="zh-CN" altLang="en-US" sz="28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3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5" grpId="0"/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35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51"/>
          <p:cNvSpPr>
            <a:spLocks noChangeArrowheads="1"/>
          </p:cNvSpPr>
          <p:nvPr/>
        </p:nvSpPr>
        <p:spPr bwMode="auto">
          <a:xfrm>
            <a:off x="850517" y="732641"/>
            <a:ext cx="775393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说一说，这些三角形有什么共同的特点？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等腰三角形 15"/>
          <p:cNvSpPr/>
          <p:nvPr/>
        </p:nvSpPr>
        <p:spPr>
          <a:xfrm>
            <a:off x="6436023" y="1609675"/>
            <a:ext cx="987425" cy="989013"/>
          </a:xfrm>
          <a:prstGeom prst="triangle">
            <a:avLst>
              <a:gd name="adj" fmla="val 66903"/>
            </a:avLst>
          </a:prstGeom>
          <a:noFill/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等腰三角形 16"/>
          <p:cNvSpPr/>
          <p:nvPr/>
        </p:nvSpPr>
        <p:spPr>
          <a:xfrm>
            <a:off x="1403648" y="1689050"/>
            <a:ext cx="1812925" cy="830263"/>
          </a:xfrm>
          <a:prstGeom prst="triangle">
            <a:avLst>
              <a:gd name="adj" fmla="val 32431"/>
            </a:avLst>
          </a:prstGeom>
          <a:noFill/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等腰三角形 18"/>
          <p:cNvSpPr/>
          <p:nvPr/>
        </p:nvSpPr>
        <p:spPr>
          <a:xfrm>
            <a:off x="3710286" y="1563638"/>
            <a:ext cx="825500" cy="1081087"/>
          </a:xfrm>
          <a:prstGeom prst="triangle">
            <a:avLst>
              <a:gd name="adj" fmla="val 5976"/>
            </a:avLst>
          </a:prstGeom>
          <a:noFill/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等腰三角形 20"/>
          <p:cNvSpPr/>
          <p:nvPr/>
        </p:nvSpPr>
        <p:spPr>
          <a:xfrm rot="20994996">
            <a:off x="5027911" y="1687463"/>
            <a:ext cx="914400" cy="833437"/>
          </a:xfrm>
          <a:prstGeom prst="triangle">
            <a:avLst>
              <a:gd name="adj" fmla="val 94341"/>
            </a:avLst>
          </a:prstGeom>
          <a:noFill/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883885" y="2859782"/>
            <a:ext cx="3524152" cy="1243634"/>
            <a:chOff x="4883885" y="2859782"/>
            <a:chExt cx="3524152" cy="1243634"/>
          </a:xfrm>
        </p:grpSpPr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80312" y="2859782"/>
              <a:ext cx="1027725" cy="1243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23" name="组合 4"/>
            <p:cNvGrpSpPr/>
            <p:nvPr/>
          </p:nvGrpSpPr>
          <p:grpSpPr bwMode="auto">
            <a:xfrm>
              <a:off x="4883885" y="3003798"/>
              <a:ext cx="2208395" cy="1038389"/>
              <a:chOff x="2918290" y="1104380"/>
              <a:chExt cx="2422311" cy="667083"/>
            </a:xfrm>
            <a:noFill/>
          </p:grpSpPr>
          <p:sp>
            <p:nvSpPr>
              <p:cNvPr id="24" name="云形标注 82"/>
              <p:cNvSpPr>
                <a:spLocks noChangeArrowheads="1"/>
              </p:cNvSpPr>
              <p:nvPr/>
            </p:nvSpPr>
            <p:spPr bwMode="auto">
              <a:xfrm>
                <a:off x="2918290" y="1104380"/>
                <a:ext cx="2422311" cy="667083"/>
              </a:xfrm>
              <a:prstGeom prst="cloudCallout">
                <a:avLst>
                  <a:gd name="adj1" fmla="val 73973"/>
                  <a:gd name="adj2" fmla="val -7308"/>
                </a:avLst>
              </a:prstGeom>
              <a:grpFill/>
              <a:ln w="19050" algn="ctr">
                <a:solidFill>
                  <a:srgbClr val="825830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6" name="矩形 4"/>
              <p:cNvSpPr>
                <a:spLocks noChangeArrowheads="1"/>
              </p:cNvSpPr>
              <p:nvPr/>
            </p:nvSpPr>
            <p:spPr bwMode="auto">
              <a:xfrm>
                <a:off x="3129076" y="1150639"/>
                <a:ext cx="2105210" cy="5338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都有</a:t>
                </a: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r>
                  <a:rPr lang="zh-CN" altLang="en-US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条边，</a:t>
                </a: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r>
                  <a:rPr lang="zh-CN" altLang="en-US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个顶点</a:t>
                </a: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……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611560" y="2931790"/>
            <a:ext cx="4032448" cy="1252674"/>
            <a:chOff x="611560" y="2931790"/>
            <a:chExt cx="4032448" cy="1252674"/>
          </a:xfrm>
        </p:grpSpPr>
        <p:pic>
          <p:nvPicPr>
            <p:cNvPr id="27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11560" y="2931790"/>
              <a:ext cx="818073" cy="12526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28" name="组合 4"/>
            <p:cNvGrpSpPr/>
            <p:nvPr/>
          </p:nvGrpSpPr>
          <p:grpSpPr bwMode="auto">
            <a:xfrm>
              <a:off x="1691680" y="2944391"/>
              <a:ext cx="2952328" cy="995511"/>
              <a:chOff x="2366021" y="1091504"/>
              <a:chExt cx="3354963" cy="667083"/>
            </a:xfrm>
            <a:noFill/>
          </p:grpSpPr>
          <p:sp>
            <p:nvSpPr>
              <p:cNvPr id="29" name="云形标注 82"/>
              <p:cNvSpPr>
                <a:spLocks noChangeArrowheads="1"/>
              </p:cNvSpPr>
              <p:nvPr/>
            </p:nvSpPr>
            <p:spPr bwMode="auto">
              <a:xfrm>
                <a:off x="2366021" y="1091504"/>
                <a:ext cx="3354963" cy="667083"/>
              </a:xfrm>
              <a:prstGeom prst="cloudCallout">
                <a:avLst>
                  <a:gd name="adj1" fmla="val -64917"/>
                  <a:gd name="adj2" fmla="val 8497"/>
                </a:avLst>
              </a:prstGeom>
              <a:grpFill/>
              <a:ln w="19050" algn="ctr">
                <a:solidFill>
                  <a:srgbClr val="825830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0" name="矩形 4"/>
              <p:cNvSpPr>
                <a:spLocks noChangeArrowheads="1"/>
              </p:cNvSpPr>
              <p:nvPr/>
            </p:nvSpPr>
            <p:spPr bwMode="auto">
              <a:xfrm>
                <a:off x="2565777" y="1131312"/>
                <a:ext cx="3073379" cy="55684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三角形任意两边之和都大于第三边。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2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476262" y="1027926"/>
            <a:ext cx="1166673" cy="1064551"/>
            <a:chOff x="670145" y="1457273"/>
            <a:chExt cx="1555361" cy="1419401"/>
          </a:xfrm>
        </p:grpSpPr>
        <p:pic>
          <p:nvPicPr>
            <p:cNvPr id="22" name="图片 21" descr="28Z58PICt4r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矩形 22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1</a:t>
              </a:r>
              <a:endParaRPr lang="zh-CN" altLang="en-US" sz="2100" dirty="0"/>
            </a:p>
          </p:txBody>
        </p:sp>
      </p:grpSp>
      <p:sp>
        <p:nvSpPr>
          <p:cNvPr id="24" name="矩形 1"/>
          <p:cNvSpPr>
            <a:spLocks noChangeArrowheads="1"/>
          </p:cNvSpPr>
          <p:nvPr/>
        </p:nvSpPr>
        <p:spPr bwMode="auto">
          <a:xfrm>
            <a:off x="1584472" y="1062484"/>
            <a:ext cx="730800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把附页中的三角形剪下来，按角的特征给三角形分类。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25" name="Picture 20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036833"/>
            <a:ext cx="6325318" cy="2479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1"/>
          <p:cNvSpPr>
            <a:spLocks noChangeArrowheads="1"/>
          </p:cNvSpPr>
          <p:nvPr/>
        </p:nvSpPr>
        <p:spPr bwMode="auto">
          <a:xfrm>
            <a:off x="288327" y="267494"/>
            <a:ext cx="8460751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把附页中的三角形剪下来，按角的特征给三角形分类。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33" name="Picture 9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699542"/>
            <a:ext cx="3329356" cy="158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10" descr="C:\Users\Administrator\Desktop\1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098" y="1851671"/>
            <a:ext cx="4357382" cy="1152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1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75606"/>
            <a:ext cx="2362703" cy="1989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1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499742"/>
            <a:ext cx="2194297" cy="2112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13" descr="C:\Users\Administrator\Desktop\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6080" y="3291830"/>
            <a:ext cx="4230376" cy="799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1"/>
          <p:cNvSpPr>
            <a:spLocks noChangeArrowheads="1"/>
          </p:cNvSpPr>
          <p:nvPr/>
        </p:nvSpPr>
        <p:spPr bwMode="auto">
          <a:xfrm>
            <a:off x="323527" y="267494"/>
            <a:ext cx="8352929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把附页中的三角形剪下来，按角的特征给三角形分类。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539552" y="2606158"/>
            <a:ext cx="1960563" cy="0"/>
          </a:xfrm>
          <a:prstGeom prst="line">
            <a:avLst/>
          </a:prstGeom>
          <a:noFill/>
          <a:ln w="381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42" name="直接连接符 41"/>
          <p:cNvCxnSpPr/>
          <p:nvPr/>
        </p:nvCxnSpPr>
        <p:spPr>
          <a:xfrm flipV="1">
            <a:off x="539552" y="1682233"/>
            <a:ext cx="1960563" cy="923925"/>
          </a:xfrm>
          <a:prstGeom prst="line">
            <a:avLst/>
          </a:prstGeom>
          <a:noFill/>
          <a:ln w="381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43" name="直接连接符 42"/>
          <p:cNvCxnSpPr/>
          <p:nvPr/>
        </p:nvCxnSpPr>
        <p:spPr>
          <a:xfrm flipH="1">
            <a:off x="3167642" y="1325046"/>
            <a:ext cx="22225" cy="1358900"/>
          </a:xfrm>
          <a:prstGeom prst="line">
            <a:avLst/>
          </a:prstGeom>
          <a:noFill/>
          <a:ln w="381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44" name="直接连接符 43"/>
          <p:cNvCxnSpPr/>
          <p:nvPr/>
        </p:nvCxnSpPr>
        <p:spPr>
          <a:xfrm>
            <a:off x="3167642" y="2683946"/>
            <a:ext cx="1960563" cy="0"/>
          </a:xfrm>
          <a:prstGeom prst="line">
            <a:avLst/>
          </a:prstGeom>
          <a:noFill/>
          <a:ln w="381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45" name="直接连接符 44"/>
          <p:cNvCxnSpPr/>
          <p:nvPr/>
        </p:nvCxnSpPr>
        <p:spPr>
          <a:xfrm>
            <a:off x="6064673" y="2624262"/>
            <a:ext cx="1960563" cy="0"/>
          </a:xfrm>
          <a:prstGeom prst="line">
            <a:avLst/>
          </a:prstGeom>
          <a:noFill/>
          <a:ln w="381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46" name="直接连接符 45"/>
          <p:cNvCxnSpPr/>
          <p:nvPr/>
        </p:nvCxnSpPr>
        <p:spPr>
          <a:xfrm flipH="1" flipV="1">
            <a:off x="5261398" y="1082799"/>
            <a:ext cx="803275" cy="1541463"/>
          </a:xfrm>
          <a:prstGeom prst="line">
            <a:avLst/>
          </a:prstGeom>
          <a:noFill/>
          <a:ln w="381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47" name="文本框 10"/>
          <p:cNvSpPr txBox="1">
            <a:spLocks noChangeArrowheads="1"/>
          </p:cNvSpPr>
          <p:nvPr/>
        </p:nvSpPr>
        <p:spPr bwMode="auto">
          <a:xfrm>
            <a:off x="6237916" y="2859782"/>
            <a:ext cx="2106791" cy="461665"/>
          </a:xfrm>
          <a:prstGeom prst="rect">
            <a:avLst/>
          </a:prstGeom>
          <a:noFill/>
          <a:ln w="38100">
            <a:solidFill>
              <a:schemeClr val="accent3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钝角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&gt;90°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文本框 47"/>
          <p:cNvSpPr txBox="1">
            <a:spLocks noChangeArrowheads="1"/>
          </p:cNvSpPr>
          <p:nvPr/>
        </p:nvSpPr>
        <p:spPr bwMode="auto">
          <a:xfrm>
            <a:off x="971600" y="2888365"/>
            <a:ext cx="1963920" cy="461665"/>
          </a:xfrm>
          <a:prstGeom prst="rect">
            <a:avLst/>
          </a:prstGeom>
          <a:noFill/>
          <a:ln w="38100">
            <a:solidFill>
              <a:schemeClr val="accent3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锐角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&lt;90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°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文本框 48"/>
          <p:cNvSpPr txBox="1">
            <a:spLocks noChangeArrowheads="1"/>
          </p:cNvSpPr>
          <p:nvPr/>
        </p:nvSpPr>
        <p:spPr bwMode="auto">
          <a:xfrm>
            <a:off x="3490890" y="2911759"/>
            <a:ext cx="1839191" cy="461665"/>
          </a:xfrm>
          <a:prstGeom prst="rect">
            <a:avLst/>
          </a:prstGeom>
          <a:noFill/>
          <a:ln w="38100">
            <a:solidFill>
              <a:schemeClr val="accent3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直角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=90°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5429673" y="1541587"/>
            <a:ext cx="1403350" cy="1246187"/>
          </a:xfrm>
          <a:prstGeom prst="line">
            <a:avLst/>
          </a:prstGeom>
          <a:noFill/>
          <a:ln w="381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51" name="直接连接符 50"/>
          <p:cNvCxnSpPr/>
          <p:nvPr/>
        </p:nvCxnSpPr>
        <p:spPr>
          <a:xfrm>
            <a:off x="1725415" y="1939408"/>
            <a:ext cx="190500" cy="795338"/>
          </a:xfrm>
          <a:prstGeom prst="line">
            <a:avLst/>
          </a:prstGeom>
          <a:noFill/>
          <a:ln w="381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52" name="直接连接符 51"/>
          <p:cNvCxnSpPr/>
          <p:nvPr/>
        </p:nvCxnSpPr>
        <p:spPr>
          <a:xfrm>
            <a:off x="3027942" y="1529833"/>
            <a:ext cx="1403350" cy="1246188"/>
          </a:xfrm>
          <a:prstGeom prst="line">
            <a:avLst/>
          </a:prstGeom>
          <a:noFill/>
          <a:ln w="381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53" name="直接连接符 52"/>
          <p:cNvCxnSpPr/>
          <p:nvPr/>
        </p:nvCxnSpPr>
        <p:spPr>
          <a:xfrm flipH="1">
            <a:off x="3240667" y="2602983"/>
            <a:ext cx="3175" cy="80963"/>
          </a:xfrm>
          <a:prstGeom prst="line">
            <a:avLst/>
          </a:prstGeom>
          <a:noFill/>
          <a:ln w="381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54" name="直接连接符 53"/>
          <p:cNvCxnSpPr/>
          <p:nvPr/>
        </p:nvCxnSpPr>
        <p:spPr>
          <a:xfrm>
            <a:off x="3173992" y="2602983"/>
            <a:ext cx="69850" cy="0"/>
          </a:xfrm>
          <a:prstGeom prst="line">
            <a:avLst/>
          </a:prstGeom>
          <a:noFill/>
          <a:ln w="381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55" name="文本框 49"/>
          <p:cNvSpPr txBox="1">
            <a:spLocks noChangeArrowheads="1"/>
          </p:cNvSpPr>
          <p:nvPr/>
        </p:nvSpPr>
        <p:spPr bwMode="auto">
          <a:xfrm>
            <a:off x="611560" y="3407773"/>
            <a:ext cx="2500889" cy="8013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楷体" panose="02010609060101010101" pitchFamily="49" charset="-122"/>
              </a:rPr>
              <a:t>三个角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楷体" panose="02010609060101010101" pitchFamily="49" charset="-122"/>
              </a:rPr>
              <a:t>都是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楷体" panose="02010609060101010101" pitchFamily="49" charset="-122"/>
              </a:rPr>
              <a:t>锐角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楷体" panose="02010609060101010101" pitchFamily="49" charset="-122"/>
              </a:rPr>
              <a:t>的三角形为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楷体" panose="02010609060101010101" pitchFamily="49" charset="-122"/>
              </a:rPr>
              <a:t>锐角三角形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楷体" panose="02010609060101010101" pitchFamily="49" charset="-122"/>
            </a:endParaRPr>
          </a:p>
        </p:txBody>
      </p:sp>
      <p:sp>
        <p:nvSpPr>
          <p:cNvPr id="56" name="文本框 50"/>
          <p:cNvSpPr txBox="1">
            <a:spLocks noChangeArrowheads="1"/>
          </p:cNvSpPr>
          <p:nvPr/>
        </p:nvSpPr>
        <p:spPr bwMode="auto">
          <a:xfrm>
            <a:off x="3318162" y="3426561"/>
            <a:ext cx="2500889" cy="8013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ea typeface="楷体" panose="02010609060101010101" pitchFamily="49" charset="-122"/>
              </a:rPr>
              <a:t>有</a:t>
            </a:r>
            <a:r>
              <a:rPr lang="zh-CN" altLang="en-US" sz="2000" b="1" dirty="0">
                <a:solidFill>
                  <a:srgbClr val="FF0000"/>
                </a:solidFill>
                <a:ea typeface="楷体" panose="02010609060101010101" pitchFamily="49" charset="-122"/>
              </a:rPr>
              <a:t>一个</a:t>
            </a:r>
            <a:r>
              <a:rPr lang="zh-CN" altLang="en-US" sz="2000" b="1" dirty="0">
                <a:ea typeface="楷体" panose="02010609060101010101" pitchFamily="49" charset="-122"/>
              </a:rPr>
              <a:t>角是</a:t>
            </a:r>
            <a:r>
              <a:rPr lang="zh-CN" altLang="en-US" sz="2000" b="1" dirty="0">
                <a:solidFill>
                  <a:srgbClr val="FF0000"/>
                </a:solidFill>
                <a:ea typeface="楷体" panose="02010609060101010101" pitchFamily="49" charset="-122"/>
              </a:rPr>
              <a:t>直角</a:t>
            </a:r>
            <a:r>
              <a:rPr lang="zh-CN" altLang="en-US" sz="2000" b="1" dirty="0">
                <a:ea typeface="楷体" panose="02010609060101010101" pitchFamily="49" charset="-122"/>
              </a:rPr>
              <a:t>的三角形为</a:t>
            </a:r>
            <a:r>
              <a:rPr lang="zh-CN" altLang="en-US" sz="2000" b="1" dirty="0">
                <a:solidFill>
                  <a:srgbClr val="FF0000"/>
                </a:solidFill>
                <a:ea typeface="楷体" panose="02010609060101010101" pitchFamily="49" charset="-122"/>
              </a:rPr>
              <a:t>直角三角形</a:t>
            </a:r>
            <a:endParaRPr lang="zh-CN" altLang="en-US" sz="20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57" name="文本框 51"/>
          <p:cNvSpPr txBox="1">
            <a:spLocks noChangeArrowheads="1"/>
          </p:cNvSpPr>
          <p:nvPr/>
        </p:nvSpPr>
        <p:spPr bwMode="auto">
          <a:xfrm>
            <a:off x="6103559" y="3407773"/>
            <a:ext cx="2500889" cy="8013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ea typeface="楷体" panose="02010609060101010101" pitchFamily="49" charset="-122"/>
              </a:rPr>
              <a:t>有</a:t>
            </a:r>
            <a:r>
              <a:rPr lang="zh-CN" altLang="en-US" sz="2000" b="1" dirty="0">
                <a:solidFill>
                  <a:srgbClr val="FF0000"/>
                </a:solidFill>
                <a:ea typeface="楷体" panose="02010609060101010101" pitchFamily="49" charset="-122"/>
              </a:rPr>
              <a:t>一个</a:t>
            </a:r>
            <a:r>
              <a:rPr lang="zh-CN" altLang="en-US" sz="2000" b="1" dirty="0">
                <a:ea typeface="楷体" panose="02010609060101010101" pitchFamily="49" charset="-122"/>
              </a:rPr>
              <a:t>角是</a:t>
            </a:r>
            <a:r>
              <a:rPr lang="zh-CN" altLang="en-US" sz="2000" b="1" dirty="0">
                <a:solidFill>
                  <a:srgbClr val="FF0000"/>
                </a:solidFill>
                <a:ea typeface="楷体" panose="02010609060101010101" pitchFamily="49" charset="-122"/>
              </a:rPr>
              <a:t>钝角</a:t>
            </a:r>
            <a:r>
              <a:rPr lang="zh-CN" altLang="en-US" sz="2000" b="1" dirty="0">
                <a:ea typeface="楷体" panose="02010609060101010101" pitchFamily="49" charset="-122"/>
              </a:rPr>
              <a:t>的三角形为</a:t>
            </a:r>
            <a:r>
              <a:rPr lang="zh-CN" altLang="en-US" sz="2000" b="1" dirty="0">
                <a:solidFill>
                  <a:srgbClr val="FF0000"/>
                </a:solidFill>
                <a:ea typeface="楷体" panose="02010609060101010101" pitchFamily="49" charset="-122"/>
              </a:rPr>
              <a:t>钝角三角形</a:t>
            </a:r>
            <a:endParaRPr lang="zh-CN" altLang="en-US" sz="20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pic>
        <p:nvPicPr>
          <p:cNvPr id="58" name="Picture 18" descr="dengyao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305232" y="1325046"/>
            <a:ext cx="1299216" cy="1299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" name="Picture 18" descr="dengyao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549893" y="1295696"/>
            <a:ext cx="1338867" cy="1338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Picture 18" descr="dengyao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105061" y="1295695"/>
            <a:ext cx="1403043" cy="1403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1" name="组合 3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59259E-6 L -0.11042 -0.00162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21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0.00324 L -0.10417 -0.00278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08" y="-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8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2.96296E-6 L -0.13976 0.00486 " pathEditMode="relative" rAng="0" ptsTypes="AA">
                                      <p:cBhvr>
                                        <p:cTn id="77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97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  <p:bldP spid="49" grpId="0" animBg="1"/>
      <p:bldP spid="55" grpId="0"/>
      <p:bldP spid="56" grpId="0"/>
      <p:bldP spid="5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文本框 16"/>
          <p:cNvSpPr txBox="1">
            <a:spLocks noChangeArrowheads="1"/>
          </p:cNvSpPr>
          <p:nvPr/>
        </p:nvSpPr>
        <p:spPr bwMode="auto">
          <a:xfrm>
            <a:off x="323528" y="267494"/>
            <a:ext cx="8280920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用直尺量一量下面两个三角形的边，你发现了什么？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7" name="等腰三角形 66"/>
          <p:cNvSpPr/>
          <p:nvPr/>
        </p:nvSpPr>
        <p:spPr>
          <a:xfrm>
            <a:off x="5393375" y="987574"/>
            <a:ext cx="1555750" cy="1168400"/>
          </a:xfrm>
          <a:prstGeom prst="triangle">
            <a:avLst/>
          </a:prstGeom>
          <a:noFill/>
          <a:ln w="38100" cap="flat" cmpd="sng" algn="ctr">
            <a:solidFill>
              <a:schemeClr val="accent4">
                <a:lumMod val="60000"/>
                <a:lumOff val="40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等腰三角形 67"/>
          <p:cNvSpPr/>
          <p:nvPr/>
        </p:nvSpPr>
        <p:spPr>
          <a:xfrm>
            <a:off x="2086473" y="1084483"/>
            <a:ext cx="991680" cy="1217874"/>
          </a:xfrm>
          <a:prstGeom prst="triangle">
            <a:avLst/>
          </a:prstGeom>
          <a:noFill/>
          <a:ln w="38100" cap="flat" cmpd="sng" algn="ctr">
            <a:solidFill>
              <a:schemeClr val="accent4">
                <a:lumMod val="60000"/>
                <a:lumOff val="40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文本框 3"/>
          <p:cNvSpPr txBox="1">
            <a:spLocks noChangeArrowheads="1"/>
          </p:cNvSpPr>
          <p:nvPr/>
        </p:nvSpPr>
        <p:spPr bwMode="auto">
          <a:xfrm>
            <a:off x="5393375" y="1158006"/>
            <a:ext cx="33337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文本框 20"/>
          <p:cNvSpPr txBox="1">
            <a:spLocks noChangeArrowheads="1"/>
          </p:cNvSpPr>
          <p:nvPr/>
        </p:nvSpPr>
        <p:spPr bwMode="auto">
          <a:xfrm>
            <a:off x="6686897" y="1178415"/>
            <a:ext cx="33337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文本框 21"/>
          <p:cNvSpPr txBox="1">
            <a:spLocks noChangeArrowheads="1"/>
          </p:cNvSpPr>
          <p:nvPr/>
        </p:nvSpPr>
        <p:spPr bwMode="auto">
          <a:xfrm>
            <a:off x="1979712" y="1348269"/>
            <a:ext cx="33337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文本框 22"/>
          <p:cNvSpPr txBox="1">
            <a:spLocks noChangeArrowheads="1"/>
          </p:cNvSpPr>
          <p:nvPr/>
        </p:nvSpPr>
        <p:spPr bwMode="auto">
          <a:xfrm>
            <a:off x="6152199" y="2227319"/>
            <a:ext cx="33337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文本框 23"/>
          <p:cNvSpPr txBox="1">
            <a:spLocks noChangeArrowheads="1"/>
          </p:cNvSpPr>
          <p:nvPr/>
        </p:nvSpPr>
        <p:spPr bwMode="auto">
          <a:xfrm>
            <a:off x="2943613" y="1405420"/>
            <a:ext cx="33337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文本框 24"/>
          <p:cNvSpPr txBox="1">
            <a:spLocks noChangeArrowheads="1"/>
          </p:cNvSpPr>
          <p:nvPr/>
        </p:nvSpPr>
        <p:spPr bwMode="auto">
          <a:xfrm>
            <a:off x="2407256" y="2271560"/>
            <a:ext cx="35011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文本框 25"/>
          <p:cNvSpPr txBox="1">
            <a:spLocks noChangeArrowheads="1"/>
          </p:cNvSpPr>
          <p:nvPr/>
        </p:nvSpPr>
        <p:spPr bwMode="auto">
          <a:xfrm>
            <a:off x="4572000" y="2532841"/>
            <a:ext cx="4097359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第一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个三角形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三条边均相等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，我们称之为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等边三角形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文本框 26"/>
          <p:cNvSpPr txBox="1">
            <a:spLocks noChangeArrowheads="1"/>
          </p:cNvSpPr>
          <p:nvPr/>
        </p:nvSpPr>
        <p:spPr bwMode="auto">
          <a:xfrm>
            <a:off x="575165" y="2532841"/>
            <a:ext cx="3996835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第二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两条边相等，另一边不等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，称之为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等腰三角形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文本框 27"/>
          <p:cNvSpPr txBox="1">
            <a:spLocks noChangeArrowheads="1"/>
          </p:cNvSpPr>
          <p:nvPr/>
        </p:nvSpPr>
        <p:spPr bwMode="auto">
          <a:xfrm>
            <a:off x="1596220" y="3435846"/>
            <a:ext cx="5424052" cy="1040285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注意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等边三角形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符合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等腰三角形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条件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，即为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特殊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等腰三角形。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6"/>
          <p:cNvSpPr txBox="1">
            <a:spLocks noChangeArrowheads="1"/>
          </p:cNvSpPr>
          <p:nvPr/>
        </p:nvSpPr>
        <p:spPr bwMode="auto">
          <a:xfrm>
            <a:off x="1475656" y="411510"/>
            <a:ext cx="604181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等腰三角形各部分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比较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特殊。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2070759" y="1709235"/>
            <a:ext cx="1033462" cy="1460500"/>
          </a:xfrm>
          <a:prstGeom prst="line">
            <a:avLst/>
          </a:prstGeom>
          <a:noFill/>
          <a:ln w="381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26" name="直接连接符 25"/>
          <p:cNvCxnSpPr/>
          <p:nvPr/>
        </p:nvCxnSpPr>
        <p:spPr>
          <a:xfrm flipH="1">
            <a:off x="5439433" y="1670962"/>
            <a:ext cx="654053" cy="1520349"/>
          </a:xfrm>
          <a:prstGeom prst="line">
            <a:avLst/>
          </a:prstGeom>
          <a:noFill/>
          <a:ln w="381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27" name="直接连接符 26"/>
          <p:cNvCxnSpPr/>
          <p:nvPr/>
        </p:nvCxnSpPr>
        <p:spPr>
          <a:xfrm>
            <a:off x="3104221" y="1709235"/>
            <a:ext cx="257175" cy="1460500"/>
          </a:xfrm>
          <a:prstGeom prst="line">
            <a:avLst/>
          </a:prstGeom>
          <a:noFill/>
          <a:ln w="381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28" name="直接连接符 27"/>
          <p:cNvCxnSpPr/>
          <p:nvPr/>
        </p:nvCxnSpPr>
        <p:spPr>
          <a:xfrm>
            <a:off x="2070759" y="3169735"/>
            <a:ext cx="1290637" cy="0"/>
          </a:xfrm>
          <a:prstGeom prst="line">
            <a:avLst/>
          </a:prstGeom>
          <a:noFill/>
          <a:ln w="381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29" name="直接连接符 28"/>
          <p:cNvCxnSpPr/>
          <p:nvPr/>
        </p:nvCxnSpPr>
        <p:spPr>
          <a:xfrm>
            <a:off x="5443909" y="3183404"/>
            <a:ext cx="1417131" cy="0"/>
          </a:xfrm>
          <a:prstGeom prst="line">
            <a:avLst/>
          </a:prstGeom>
          <a:noFill/>
          <a:ln w="381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30" name="直接连接符 29"/>
          <p:cNvCxnSpPr/>
          <p:nvPr/>
        </p:nvCxnSpPr>
        <p:spPr>
          <a:xfrm>
            <a:off x="6114121" y="1696535"/>
            <a:ext cx="753624" cy="1472406"/>
          </a:xfrm>
          <a:prstGeom prst="line">
            <a:avLst/>
          </a:prstGeom>
          <a:noFill/>
          <a:ln w="381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31" name="弧形 30"/>
          <p:cNvSpPr/>
          <p:nvPr/>
        </p:nvSpPr>
        <p:spPr>
          <a:xfrm>
            <a:off x="2002496" y="2945898"/>
            <a:ext cx="414338" cy="446087"/>
          </a:xfrm>
          <a:prstGeom prst="arc">
            <a:avLst>
              <a:gd name="adj1" fmla="val 16200000"/>
              <a:gd name="adj2" fmla="val 21571375"/>
            </a:avLst>
          </a:prstGeom>
          <a:noFill/>
          <a:ln w="381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弧形 31"/>
          <p:cNvSpPr/>
          <p:nvPr/>
        </p:nvSpPr>
        <p:spPr>
          <a:xfrm>
            <a:off x="5348945" y="2942928"/>
            <a:ext cx="415925" cy="446087"/>
          </a:xfrm>
          <a:prstGeom prst="arc">
            <a:avLst>
              <a:gd name="adj1" fmla="val 16200000"/>
              <a:gd name="adj2" fmla="val 21571375"/>
            </a:avLst>
          </a:prstGeom>
          <a:noFill/>
          <a:ln w="381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弧形 32"/>
          <p:cNvSpPr/>
          <p:nvPr/>
        </p:nvSpPr>
        <p:spPr>
          <a:xfrm rot="8268548">
            <a:off x="2812121" y="1699710"/>
            <a:ext cx="414338" cy="444500"/>
          </a:xfrm>
          <a:prstGeom prst="arc">
            <a:avLst>
              <a:gd name="adj1" fmla="val 16200000"/>
              <a:gd name="adj2" fmla="val 21571375"/>
            </a:avLst>
          </a:prstGeom>
          <a:noFill/>
          <a:ln w="381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弧形 33"/>
          <p:cNvSpPr/>
          <p:nvPr/>
        </p:nvSpPr>
        <p:spPr>
          <a:xfrm rot="8268548">
            <a:off x="5906045" y="1627181"/>
            <a:ext cx="415925" cy="444500"/>
          </a:xfrm>
          <a:prstGeom prst="arc">
            <a:avLst>
              <a:gd name="adj1" fmla="val 15887853"/>
              <a:gd name="adj2" fmla="val 21571375"/>
            </a:avLst>
          </a:prstGeom>
          <a:noFill/>
          <a:ln w="381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弧形 34"/>
          <p:cNvSpPr/>
          <p:nvPr/>
        </p:nvSpPr>
        <p:spPr>
          <a:xfrm rot="16200000">
            <a:off x="3128827" y="2943517"/>
            <a:ext cx="415925" cy="446088"/>
          </a:xfrm>
          <a:prstGeom prst="arc">
            <a:avLst>
              <a:gd name="adj1" fmla="val 16200000"/>
              <a:gd name="adj2" fmla="val 21571375"/>
            </a:avLst>
          </a:prstGeom>
          <a:noFill/>
          <a:ln w="381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弧形 35"/>
          <p:cNvSpPr/>
          <p:nvPr/>
        </p:nvSpPr>
        <p:spPr>
          <a:xfrm rot="16200000">
            <a:off x="6580761" y="2968268"/>
            <a:ext cx="415925" cy="446087"/>
          </a:xfrm>
          <a:prstGeom prst="arc">
            <a:avLst>
              <a:gd name="adj1" fmla="val 16200000"/>
              <a:gd name="adj2" fmla="val 21571375"/>
            </a:avLst>
          </a:prstGeom>
          <a:noFill/>
          <a:ln w="381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文本框 22"/>
          <p:cNvSpPr txBox="1">
            <a:spLocks noChangeArrowheads="1"/>
          </p:cNvSpPr>
          <p:nvPr/>
        </p:nvSpPr>
        <p:spPr bwMode="auto">
          <a:xfrm>
            <a:off x="2759734" y="2117223"/>
            <a:ext cx="388937" cy="40011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49"/>
          <p:cNvSpPr txBox="1">
            <a:spLocks noChangeArrowheads="1"/>
          </p:cNvSpPr>
          <p:nvPr/>
        </p:nvSpPr>
        <p:spPr bwMode="auto">
          <a:xfrm>
            <a:off x="2278721" y="2760160"/>
            <a:ext cx="388938" cy="40011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文本框 50"/>
          <p:cNvSpPr txBox="1">
            <a:spLocks noChangeArrowheads="1"/>
          </p:cNvSpPr>
          <p:nvPr/>
        </p:nvSpPr>
        <p:spPr bwMode="auto">
          <a:xfrm>
            <a:off x="2862921" y="2698248"/>
            <a:ext cx="388938" cy="40011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文本框 51"/>
          <p:cNvSpPr txBox="1">
            <a:spLocks noChangeArrowheads="1"/>
          </p:cNvSpPr>
          <p:nvPr/>
        </p:nvSpPr>
        <p:spPr bwMode="auto">
          <a:xfrm>
            <a:off x="3275856" y="2139702"/>
            <a:ext cx="388938" cy="40011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边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52"/>
          <p:cNvSpPr txBox="1">
            <a:spLocks noChangeArrowheads="1"/>
          </p:cNvSpPr>
          <p:nvPr/>
        </p:nvSpPr>
        <p:spPr bwMode="auto">
          <a:xfrm>
            <a:off x="5797271" y="1307544"/>
            <a:ext cx="879475" cy="40011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顶角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文本框 55"/>
          <p:cNvSpPr txBox="1">
            <a:spLocks noChangeArrowheads="1"/>
          </p:cNvSpPr>
          <p:nvPr/>
        </p:nvSpPr>
        <p:spPr bwMode="auto">
          <a:xfrm>
            <a:off x="2524783" y="3147814"/>
            <a:ext cx="388938" cy="40011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边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文本框 56"/>
          <p:cNvSpPr txBox="1">
            <a:spLocks noChangeArrowheads="1"/>
          </p:cNvSpPr>
          <p:nvPr/>
        </p:nvSpPr>
        <p:spPr bwMode="auto">
          <a:xfrm>
            <a:off x="2123728" y="2139702"/>
            <a:ext cx="388937" cy="40011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边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文本框 57"/>
          <p:cNvSpPr txBox="1">
            <a:spLocks noChangeArrowheads="1"/>
          </p:cNvSpPr>
          <p:nvPr/>
        </p:nvSpPr>
        <p:spPr bwMode="auto">
          <a:xfrm>
            <a:off x="1403648" y="2983349"/>
            <a:ext cx="708025" cy="40011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顶点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文本框 59"/>
          <p:cNvSpPr txBox="1">
            <a:spLocks noChangeArrowheads="1"/>
          </p:cNvSpPr>
          <p:nvPr/>
        </p:nvSpPr>
        <p:spPr bwMode="auto">
          <a:xfrm>
            <a:off x="3389971" y="2960185"/>
            <a:ext cx="708025" cy="40011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顶点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文本框 60"/>
          <p:cNvSpPr txBox="1">
            <a:spLocks noChangeArrowheads="1"/>
          </p:cNvSpPr>
          <p:nvPr/>
        </p:nvSpPr>
        <p:spPr bwMode="auto">
          <a:xfrm>
            <a:off x="1842158" y="3524591"/>
            <a:ext cx="2255837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不等边三角形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文本框 61"/>
          <p:cNvSpPr txBox="1">
            <a:spLocks noChangeArrowheads="1"/>
          </p:cNvSpPr>
          <p:nvPr/>
        </p:nvSpPr>
        <p:spPr bwMode="auto">
          <a:xfrm>
            <a:off x="2750209" y="1326648"/>
            <a:ext cx="708025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顶点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文本框 62"/>
          <p:cNvSpPr txBox="1">
            <a:spLocks noChangeArrowheads="1"/>
          </p:cNvSpPr>
          <p:nvPr/>
        </p:nvSpPr>
        <p:spPr bwMode="auto">
          <a:xfrm>
            <a:off x="5314021" y="3566684"/>
            <a:ext cx="183356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三角形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文本框 63"/>
          <p:cNvSpPr txBox="1">
            <a:spLocks noChangeArrowheads="1"/>
          </p:cNvSpPr>
          <p:nvPr/>
        </p:nvSpPr>
        <p:spPr bwMode="auto">
          <a:xfrm>
            <a:off x="6804248" y="2968886"/>
            <a:ext cx="950913" cy="40011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底角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文本框 64"/>
          <p:cNvSpPr txBox="1">
            <a:spLocks noChangeArrowheads="1"/>
          </p:cNvSpPr>
          <p:nvPr/>
        </p:nvSpPr>
        <p:spPr bwMode="auto">
          <a:xfrm>
            <a:off x="4769471" y="2941668"/>
            <a:ext cx="882649" cy="40011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底角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文本框 65"/>
          <p:cNvSpPr txBox="1">
            <a:spLocks noChangeArrowheads="1"/>
          </p:cNvSpPr>
          <p:nvPr/>
        </p:nvSpPr>
        <p:spPr bwMode="auto">
          <a:xfrm>
            <a:off x="5335190" y="2090235"/>
            <a:ext cx="388938" cy="40011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腰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文本框 66"/>
          <p:cNvSpPr txBox="1">
            <a:spLocks noChangeArrowheads="1"/>
          </p:cNvSpPr>
          <p:nvPr/>
        </p:nvSpPr>
        <p:spPr bwMode="auto">
          <a:xfrm>
            <a:off x="6444208" y="2083885"/>
            <a:ext cx="388938" cy="40011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腰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文本框 67"/>
          <p:cNvSpPr txBox="1">
            <a:spLocks noChangeArrowheads="1"/>
          </p:cNvSpPr>
          <p:nvPr/>
        </p:nvSpPr>
        <p:spPr bwMode="auto">
          <a:xfrm>
            <a:off x="5739471" y="3147814"/>
            <a:ext cx="738188" cy="40011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底边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5" name="图片 5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0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3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23528" y="411510"/>
            <a:ext cx="1166673" cy="1064551"/>
            <a:chOff x="670145" y="1457273"/>
            <a:chExt cx="1555361" cy="1419401"/>
          </a:xfrm>
        </p:grpSpPr>
        <p:pic>
          <p:nvPicPr>
            <p:cNvPr id="11" name="图片 10" descr="28Z58PICt4r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2</a:t>
              </a:r>
              <a:endParaRPr lang="zh-CN" altLang="en-US" sz="2100" dirty="0"/>
            </a:p>
          </p:txBody>
        </p:sp>
      </p:grp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1619672" y="411510"/>
            <a:ext cx="7132588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能在下面的三角形中分别画出它们的高吗？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AutoShape 7"/>
          <p:cNvSpPr>
            <a:spLocks noChangeArrowheads="1"/>
          </p:cNvSpPr>
          <p:nvPr/>
        </p:nvSpPr>
        <p:spPr bwMode="auto">
          <a:xfrm>
            <a:off x="5436667" y="2355577"/>
            <a:ext cx="2374900" cy="1512888"/>
          </a:xfrm>
          <a:prstGeom prst="triangle">
            <a:avLst>
              <a:gd name="adj" fmla="val 69583"/>
            </a:avLst>
          </a:prstGeom>
          <a:noFill/>
          <a:ln w="38100">
            <a:solidFill>
              <a:sysClr val="windowText" lastClr="000000"/>
            </a:solidFill>
            <a:miter lim="800000"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4000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华文行楷" panose="02010800040101010101" charset="-122"/>
            </a:endParaRPr>
          </a:p>
        </p:txBody>
      </p:sp>
      <p:sp>
        <p:nvSpPr>
          <p:cNvPr id="16" name="AutoShape 8"/>
          <p:cNvSpPr>
            <a:spLocks noChangeArrowheads="1"/>
          </p:cNvSpPr>
          <p:nvPr/>
        </p:nvSpPr>
        <p:spPr bwMode="auto">
          <a:xfrm rot="60000">
            <a:off x="1186930" y="2427015"/>
            <a:ext cx="3384550" cy="1441450"/>
          </a:xfrm>
          <a:prstGeom prst="triangle">
            <a:avLst>
              <a:gd name="adj" fmla="val 75667"/>
            </a:avLst>
          </a:prstGeom>
          <a:noFill/>
          <a:ln w="38100">
            <a:solidFill>
              <a:sysClr val="windowText" lastClr="000000"/>
            </a:solidFill>
            <a:miter lim="800000"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4000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华文行楷" panose="02010800040101010101" charset="-122"/>
            </a:endParaRPr>
          </a:p>
        </p:txBody>
      </p:sp>
      <p:pic>
        <p:nvPicPr>
          <p:cNvPr id="17" name="Picture 9" descr="dengyao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9592" y="1923777"/>
            <a:ext cx="1949450" cy="194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0" descr="pencel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7880" y="1384027"/>
            <a:ext cx="1381125" cy="104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9" name="Group 17"/>
          <p:cNvGrpSpPr/>
          <p:nvPr/>
        </p:nvGrpSpPr>
        <p:grpSpPr bwMode="auto">
          <a:xfrm>
            <a:off x="3491980" y="2419077"/>
            <a:ext cx="488950" cy="1520825"/>
            <a:chOff x="0" y="0"/>
            <a:chExt cx="308" cy="958"/>
          </a:xfrm>
        </p:grpSpPr>
        <p:sp>
          <p:nvSpPr>
            <p:cNvPr id="20" name="Line 12"/>
            <p:cNvSpPr>
              <a:spLocks noChangeShapeType="1"/>
            </p:cNvSpPr>
            <p:nvPr/>
          </p:nvSpPr>
          <p:spPr bwMode="auto">
            <a:xfrm>
              <a:off x="155" y="0"/>
              <a:ext cx="0" cy="958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prstDash val="dash"/>
              <a:rou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Line 13"/>
            <p:cNvSpPr>
              <a:spLocks noChangeShapeType="1"/>
            </p:cNvSpPr>
            <p:nvPr/>
          </p:nvSpPr>
          <p:spPr bwMode="auto">
            <a:xfrm>
              <a:off x="155" y="777"/>
              <a:ext cx="153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Line 14"/>
            <p:cNvSpPr>
              <a:spLocks noChangeShapeType="1"/>
            </p:cNvSpPr>
            <p:nvPr/>
          </p:nvSpPr>
          <p:spPr bwMode="auto">
            <a:xfrm>
              <a:off x="308" y="777"/>
              <a:ext cx="0" cy="151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Line 15"/>
            <p:cNvSpPr>
              <a:spLocks noChangeShapeType="1"/>
            </p:cNvSpPr>
            <p:nvPr/>
          </p:nvSpPr>
          <p:spPr bwMode="auto">
            <a:xfrm>
              <a:off x="0" y="777"/>
              <a:ext cx="153" cy="0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Line 16"/>
            <p:cNvSpPr>
              <a:spLocks noChangeShapeType="1"/>
            </p:cNvSpPr>
            <p:nvPr/>
          </p:nvSpPr>
          <p:spPr bwMode="auto">
            <a:xfrm>
              <a:off x="0" y="777"/>
              <a:ext cx="0" cy="15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6" name="Picture 18" descr="dengyao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39692" y="1923678"/>
            <a:ext cx="1949450" cy="194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9" descr="pencel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92430" y="1276077"/>
            <a:ext cx="1381125" cy="104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8" name="Group 20"/>
          <p:cNvGrpSpPr/>
          <p:nvPr/>
        </p:nvGrpSpPr>
        <p:grpSpPr bwMode="auto">
          <a:xfrm>
            <a:off x="6836842" y="2419077"/>
            <a:ext cx="488950" cy="1520825"/>
            <a:chOff x="0" y="0"/>
            <a:chExt cx="308" cy="958"/>
          </a:xfrm>
        </p:grpSpPr>
        <p:sp>
          <p:nvSpPr>
            <p:cNvPr id="29" name="Line 21"/>
            <p:cNvSpPr>
              <a:spLocks noChangeShapeType="1"/>
            </p:cNvSpPr>
            <p:nvPr/>
          </p:nvSpPr>
          <p:spPr bwMode="auto">
            <a:xfrm>
              <a:off x="155" y="0"/>
              <a:ext cx="0" cy="958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prstDash val="dash"/>
              <a:rou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Line 22"/>
            <p:cNvSpPr>
              <a:spLocks noChangeShapeType="1"/>
            </p:cNvSpPr>
            <p:nvPr/>
          </p:nvSpPr>
          <p:spPr bwMode="auto">
            <a:xfrm>
              <a:off x="155" y="777"/>
              <a:ext cx="153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Line 23"/>
            <p:cNvSpPr>
              <a:spLocks noChangeShapeType="1"/>
            </p:cNvSpPr>
            <p:nvPr/>
          </p:nvSpPr>
          <p:spPr bwMode="auto">
            <a:xfrm>
              <a:off x="308" y="777"/>
              <a:ext cx="0" cy="151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Line 24"/>
            <p:cNvSpPr>
              <a:spLocks noChangeShapeType="1"/>
            </p:cNvSpPr>
            <p:nvPr/>
          </p:nvSpPr>
          <p:spPr bwMode="auto">
            <a:xfrm>
              <a:off x="0" y="777"/>
              <a:ext cx="153" cy="0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Line 25"/>
            <p:cNvSpPr>
              <a:spLocks noChangeShapeType="1"/>
            </p:cNvSpPr>
            <p:nvPr/>
          </p:nvSpPr>
          <p:spPr bwMode="auto">
            <a:xfrm>
              <a:off x="0" y="777"/>
              <a:ext cx="0" cy="15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9.24855E-7 L 0.1 9.24855E-7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2.31214E-6 L 0.00018 0.22289 " pathEditMode="relative" rAng="0" ptsTypes="AA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9.24855E-7 L 0.1 9.24855E-7 " pathEditMode="relative" rAng="0" ptsTypes="AA">
                                      <p:cBhvr>
                                        <p:cTn id="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2.31214E-6 L 0.00018 0.22289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29"/>
          <p:cNvSpPr txBox="1">
            <a:spLocks noChangeArrowheads="1"/>
          </p:cNvSpPr>
          <p:nvPr/>
        </p:nvSpPr>
        <p:spPr bwMode="auto">
          <a:xfrm>
            <a:off x="796610" y="1419622"/>
            <a:ext cx="7663822" cy="17866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三角形一个顶点到它的对边做一条垂线，顶点到垂足之间的线段叫做三角形的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，这条边叫做三角形的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724</Words>
  <Application>WPS 演示</Application>
  <PresentationFormat>全屏显示(16:9)</PresentationFormat>
  <Paragraphs>184</Paragraphs>
  <Slides>14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Arial</vt:lpstr>
      <vt:lpstr>宋体</vt:lpstr>
      <vt:lpstr>Wingdings</vt:lpstr>
      <vt:lpstr>黑体</vt:lpstr>
      <vt:lpstr>楷体</vt:lpstr>
      <vt:lpstr>等线</vt:lpstr>
      <vt:lpstr>幼圆</vt:lpstr>
      <vt:lpstr>Times New Roman</vt:lpstr>
      <vt:lpstr>微软雅黑</vt:lpstr>
      <vt:lpstr>华文行楷</vt:lpstr>
      <vt:lpstr>Calibri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4</cp:revision>
  <dcterms:created xsi:type="dcterms:W3CDTF">2017-03-17T02:28:00Z</dcterms:created>
  <dcterms:modified xsi:type="dcterms:W3CDTF">2021-02-25T00:57:23Z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