
<file path=[Content_Types].xml><?xml version="1.0" encoding="utf-8"?>
<Types xmlns="http://schemas.openxmlformats.org/package/2006/content-types">
  <Default Extension="png" ContentType="image/png"/>
  <Default Extension="gif" ContentType="image/gif"/>
  <Default Extension="jpeg" ContentType="image/jpeg"/>
  <Default Extension="JPG" ContentType="image/.jp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  <p:sldMasterId id="2147483674" r:id="rId3"/>
  </p:sldMasterIdLst>
  <p:notesMasterIdLst>
    <p:notesMasterId r:id="rId7"/>
  </p:notesMasterIdLst>
  <p:sldIdLst>
    <p:sldId id="533" r:id="rId4"/>
    <p:sldId id="510" r:id="rId5"/>
    <p:sldId id="472" r:id="rId6"/>
    <p:sldId id="531" r:id="rId8"/>
    <p:sldId id="514" r:id="rId9"/>
    <p:sldId id="532" r:id="rId10"/>
    <p:sldId id="524" r:id="rId11"/>
    <p:sldId id="525" r:id="rId12"/>
    <p:sldId id="518" r:id="rId13"/>
    <p:sldId id="502" r:id="rId14"/>
    <p:sldId id="507" r:id="rId15"/>
    <p:sldId id="534" r:id="rId16"/>
  </p:sldIdLst>
  <p:sldSz cx="9144000" cy="5143500" type="screen16x9"/>
  <p:notesSz cx="6858000" cy="9144000"/>
  <p:embeddedFontLst>
    <p:embeddedFont>
      <p:font typeface="黑体" panose="02010609060101010101" pitchFamily="49" charset="-122"/>
      <p:regular r:id="rId20"/>
    </p:embeddedFont>
    <p:embeddedFont>
      <p:font typeface="楷体" panose="02010609060101010101" pitchFamily="49" charset="-122"/>
      <p:regular r:id="rId21"/>
    </p:embeddedFont>
    <p:embeddedFont>
      <p:font typeface="幼圆" panose="02010509060101010101" pitchFamily="49" charset="-122"/>
      <p:regular r:id="rId22"/>
    </p:embeddedFont>
    <p:embeddedFont>
      <p:font typeface="微软雅黑" panose="020B0503020204020204" pitchFamily="34" charset="-122"/>
      <p:regular r:id="rId23"/>
    </p:embeddedFont>
    <p:embeddedFont>
      <p:font typeface="Calibri" panose="020F0502020204030204" pitchFamily="34" charset="0"/>
      <p:regular r:id="rId24"/>
      <p:bold r:id="rId25"/>
      <p:italic r:id="rId26"/>
      <p:boldItalic r:id="rId27"/>
    </p:embeddedFont>
  </p:embeddedFont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33"/>
    <a:srgbClr val="0000FF"/>
    <a:srgbClr val="009900"/>
    <a:srgbClr val="FF0000"/>
    <a:srgbClr val="AFF22A"/>
    <a:srgbClr val="FFFFFF"/>
    <a:srgbClr val="CC9900"/>
    <a:srgbClr val="FF6600"/>
    <a:srgbClr val="0070C0"/>
    <a:srgbClr val="FF9F9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245" autoAdjust="0"/>
    <p:restoredTop sz="99556" autoAdjust="0"/>
  </p:normalViewPr>
  <p:slideViewPr>
    <p:cSldViewPr>
      <p:cViewPr>
        <p:scale>
          <a:sx n="70" d="100"/>
          <a:sy n="70" d="100"/>
        </p:scale>
        <p:origin x="-667" y="-77"/>
      </p:cViewPr>
      <p:guideLst>
        <p:guide orient="horz" pos="1619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288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7" Type="http://schemas.openxmlformats.org/officeDocument/2006/relationships/font" Target="fonts/font8.fntdata"/><Relationship Id="rId26" Type="http://schemas.openxmlformats.org/officeDocument/2006/relationships/font" Target="fonts/font7.fntdata"/><Relationship Id="rId25" Type="http://schemas.openxmlformats.org/officeDocument/2006/relationships/font" Target="fonts/font6.fntdata"/><Relationship Id="rId24" Type="http://schemas.openxmlformats.org/officeDocument/2006/relationships/font" Target="fonts/font5.fntdata"/><Relationship Id="rId23" Type="http://schemas.openxmlformats.org/officeDocument/2006/relationships/font" Target="fonts/font4.fntdata"/><Relationship Id="rId22" Type="http://schemas.openxmlformats.org/officeDocument/2006/relationships/font" Target="fonts/font3.fntdata"/><Relationship Id="rId21" Type="http://schemas.openxmlformats.org/officeDocument/2006/relationships/font" Target="fonts/font2.fntdata"/><Relationship Id="rId20" Type="http://schemas.openxmlformats.org/officeDocument/2006/relationships/font" Target="fonts/font1.fntdata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781" y="2914650"/>
            <a:ext cx="6400443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806" y="3305176"/>
            <a:ext cx="7772221" cy="1021556"/>
          </a:xfrm>
          <a:prstGeom prst="rect">
            <a:avLst/>
          </a:prstGeo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806" y="2180035"/>
            <a:ext cx="7772221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60" y="1200151"/>
            <a:ext cx="4056988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8562" y="1200151"/>
            <a:ext cx="4058178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61" y="1151335"/>
            <a:ext cx="4040317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61" y="1631156"/>
            <a:ext cx="4040317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236" y="1151335"/>
            <a:ext cx="4041507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236" y="1631156"/>
            <a:ext cx="4041507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0" y="204787"/>
            <a:ext cx="3007910" cy="871538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4724" y="204789"/>
            <a:ext cx="5112019" cy="438983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60" y="1076327"/>
            <a:ext cx="3007910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124" y="3600451"/>
            <a:ext cx="5487114" cy="425054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124" y="459581"/>
            <a:ext cx="5487114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124" y="4025504"/>
            <a:ext cx="5487114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30266" y="205980"/>
            <a:ext cx="2056477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61" y="205980"/>
            <a:ext cx="6058689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8" Type="http://schemas.openxmlformats.org/officeDocument/2006/relationships/theme" Target="../theme/theme1.xml"/><Relationship Id="rId27" Type="http://schemas.openxmlformats.org/officeDocument/2006/relationships/image" Target="../media/image2.png"/><Relationship Id="rId26" Type="http://schemas.openxmlformats.org/officeDocument/2006/relationships/image" Target="../media/image1.png"/><Relationship Id="rId25" Type="http://schemas.openxmlformats.org/officeDocument/2006/relationships/slideLayout" Target="../slideLayouts/slideLayout25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4.xml"/><Relationship Id="rId8" Type="http://schemas.openxmlformats.org/officeDocument/2006/relationships/slideLayout" Target="../slideLayouts/slideLayout33.xml"/><Relationship Id="rId7" Type="http://schemas.openxmlformats.org/officeDocument/2006/relationships/slideLayout" Target="../slideLayouts/slideLayout32.xml"/><Relationship Id="rId6" Type="http://schemas.openxmlformats.org/officeDocument/2006/relationships/slideLayout" Target="../slideLayouts/slideLayout31.xml"/><Relationship Id="rId5" Type="http://schemas.openxmlformats.org/officeDocument/2006/relationships/slideLayout" Target="../slideLayouts/slideLayout30.xml"/><Relationship Id="rId4" Type="http://schemas.openxmlformats.org/officeDocument/2006/relationships/slideLayout" Target="../slideLayouts/slideLayout29.xml"/><Relationship Id="rId3" Type="http://schemas.openxmlformats.org/officeDocument/2006/relationships/slideLayout" Target="../slideLayouts/slideLayout28.xml"/><Relationship Id="rId28" Type="http://schemas.openxmlformats.org/officeDocument/2006/relationships/theme" Target="../theme/theme2.xml"/><Relationship Id="rId27" Type="http://schemas.openxmlformats.org/officeDocument/2006/relationships/image" Target="../media/image2.png"/><Relationship Id="rId26" Type="http://schemas.openxmlformats.org/officeDocument/2006/relationships/image" Target="../media/image1.png"/><Relationship Id="rId25" Type="http://schemas.openxmlformats.org/officeDocument/2006/relationships/slideLayout" Target="../slideLayouts/slideLayout50.xml"/><Relationship Id="rId24" Type="http://schemas.openxmlformats.org/officeDocument/2006/relationships/slideLayout" Target="../slideLayouts/slideLayout49.xml"/><Relationship Id="rId23" Type="http://schemas.openxmlformats.org/officeDocument/2006/relationships/slideLayout" Target="../slideLayouts/slideLayout48.xml"/><Relationship Id="rId22" Type="http://schemas.openxmlformats.org/officeDocument/2006/relationships/slideLayout" Target="../slideLayouts/slideLayout47.xml"/><Relationship Id="rId21" Type="http://schemas.openxmlformats.org/officeDocument/2006/relationships/slideLayout" Target="../slideLayouts/slideLayout46.xml"/><Relationship Id="rId20" Type="http://schemas.openxmlformats.org/officeDocument/2006/relationships/slideLayout" Target="../slideLayouts/slideLayout45.xml"/><Relationship Id="rId2" Type="http://schemas.openxmlformats.org/officeDocument/2006/relationships/slideLayout" Target="../slideLayouts/slideLayout27.xml"/><Relationship Id="rId19" Type="http://schemas.openxmlformats.org/officeDocument/2006/relationships/slideLayout" Target="../slideLayouts/slideLayout44.xml"/><Relationship Id="rId18" Type="http://schemas.openxmlformats.org/officeDocument/2006/relationships/slideLayout" Target="../slideLayouts/slideLayout43.xml"/><Relationship Id="rId17" Type="http://schemas.openxmlformats.org/officeDocument/2006/relationships/slideLayout" Target="../slideLayouts/slideLayout42.xml"/><Relationship Id="rId16" Type="http://schemas.openxmlformats.org/officeDocument/2006/relationships/slideLayout" Target="../slideLayouts/slideLayout41.xml"/><Relationship Id="rId15" Type="http://schemas.openxmlformats.org/officeDocument/2006/relationships/slideLayout" Target="../slideLayouts/slideLayout40.xml"/><Relationship Id="rId14" Type="http://schemas.openxmlformats.org/officeDocument/2006/relationships/slideLayout" Target="../slideLayouts/slideLayout39.xml"/><Relationship Id="rId13" Type="http://schemas.openxmlformats.org/officeDocument/2006/relationships/slideLayout" Target="../slideLayouts/slideLayout38.xml"/><Relationship Id="rId12" Type="http://schemas.openxmlformats.org/officeDocument/2006/relationships/slideLayout" Target="../slideLayouts/slideLayout37.xml"/><Relationship Id="rId11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35.xml"/><Relationship Id="rId1" Type="http://schemas.openxmlformats.org/officeDocument/2006/relationships/slideLayout" Target="../slideLayouts/slideLayout2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478"/>
            <a:ext cx="277180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TextBox 9"/>
          <p:cNvSpPr txBox="1"/>
          <p:nvPr userDrawn="1"/>
        </p:nvSpPr>
        <p:spPr>
          <a:xfrm>
            <a:off x="179512" y="92978"/>
            <a:ext cx="20882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多边形的认识 平行四边形</a:t>
            </a:r>
            <a:endParaRPr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13" name="矩形 12"/>
          <p:cNvSpPr/>
          <p:nvPr userDrawn="1"/>
        </p:nvSpPr>
        <p:spPr>
          <a:xfrm flipH="1">
            <a:off x="0" y="123478"/>
            <a:ext cx="277180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</a:endParaRPr>
          </a:p>
        </p:txBody>
      </p:sp>
      <p:sp>
        <p:nvSpPr>
          <p:cNvPr id="17" name="文本框 16"/>
          <p:cNvSpPr txBox="1"/>
          <p:nvPr userDrawn="1"/>
        </p:nvSpPr>
        <p:spPr>
          <a:xfrm>
            <a:off x="193237" y="92978"/>
            <a:ext cx="149271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12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百分数（二） 折扣</a:t>
            </a:r>
            <a:endParaRPr kumimoji="1" lang="zh-CN" altLang="en-US" sz="12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  <p:sldLayoutId id="2147483686" r:id="rId12"/>
    <p:sldLayoutId id="2147483687" r:id="rId13"/>
    <p:sldLayoutId id="2147483688" r:id="rId14"/>
    <p:sldLayoutId id="2147483689" r:id="rId15"/>
    <p:sldLayoutId id="2147483690" r:id="rId16"/>
    <p:sldLayoutId id="2147483691" r:id="rId17"/>
    <p:sldLayoutId id="2147483692" r:id="rId18"/>
    <p:sldLayoutId id="2147483693" r:id="rId19"/>
    <p:sldLayoutId id="2147483694" r:id="rId20"/>
    <p:sldLayoutId id="2147483695" r:id="rId21"/>
    <p:sldLayoutId id="2147483696" r:id="rId22"/>
    <p:sldLayoutId id="2147483697" r:id="rId23"/>
    <p:sldLayoutId id="2147483698" r:id="rId24"/>
    <p:sldLayoutId id="2147483699" r:id="rId25"/>
  </p:sldLayoutIdLst>
  <p:timing>
    <p:tnLst>
      <p:par>
        <p:cTn id="1" dur="indefinite" restart="never" nodeType="tmRoot"/>
      </p:par>
    </p:tnLst>
  </p:timing>
  <p:txStyles>
    <p:titleStyle>
      <a:lvl1pPr algn="ctr" defTabSz="685165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6895" indent="-213995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4.png"/><Relationship Id="rId6" Type="http://schemas.openxmlformats.org/officeDocument/2006/relationships/slide" Target="slide9.xml"/><Relationship Id="rId5" Type="http://schemas.openxmlformats.org/officeDocument/2006/relationships/slide" Target="slide12.xml"/><Relationship Id="rId4" Type="http://schemas.openxmlformats.org/officeDocument/2006/relationships/slide" Target="slide11.xml"/><Relationship Id="rId3" Type="http://schemas.openxmlformats.org/officeDocument/2006/relationships/slide" Target="slide3.xml"/><Relationship Id="rId2" Type="http://schemas.openxmlformats.org/officeDocument/2006/relationships/slide" Target="slide2.xml"/><Relationship Id="rId1" Type="http://schemas.openxmlformats.org/officeDocument/2006/relationships/image" Target="../media/image3.emf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slide" Target="slide1.xml"/><Relationship Id="rId2" Type="http://schemas.openxmlformats.org/officeDocument/2006/relationships/image" Target="../media/image7.png"/><Relationship Id="rId1" Type="http://schemas.openxmlformats.org/officeDocument/2006/relationships/slide" Target="slide4.xml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3.xml"/><Relationship Id="rId5" Type="http://schemas.openxmlformats.org/officeDocument/2006/relationships/slide" Target="slide1.xml"/><Relationship Id="rId4" Type="http://schemas.openxmlformats.org/officeDocument/2006/relationships/image" Target="../media/image7.png"/><Relationship Id="rId3" Type="http://schemas.openxmlformats.org/officeDocument/2006/relationships/slide" Target="slide4.xml"/><Relationship Id="rId2" Type="http://schemas.openxmlformats.org/officeDocument/2006/relationships/image" Target="../media/image21.png"/><Relationship Id="rId1" Type="http://schemas.openxmlformats.org/officeDocument/2006/relationships/image" Target="../media/image20.emf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slide" Target="slide1.xml"/><Relationship Id="rId4" Type="http://schemas.openxmlformats.org/officeDocument/2006/relationships/image" Target="../media/image7.png"/><Relationship Id="rId3" Type="http://schemas.openxmlformats.org/officeDocument/2006/relationships/slide" Target="slide4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2.xml"/><Relationship Id="rId5" Type="http://schemas.openxmlformats.org/officeDocument/2006/relationships/slide" Target="slide1.xml"/><Relationship Id="rId4" Type="http://schemas.openxmlformats.org/officeDocument/2006/relationships/image" Target="../media/image7.png"/><Relationship Id="rId3" Type="http://schemas.openxmlformats.org/officeDocument/2006/relationships/slide" Target="slide4.xml"/><Relationship Id="rId2" Type="http://schemas.openxmlformats.org/officeDocument/2006/relationships/image" Target="../media/image6.png"/><Relationship Id="rId1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slide" Target="slide1.xml"/><Relationship Id="rId8" Type="http://schemas.openxmlformats.org/officeDocument/2006/relationships/image" Target="../media/image7.png"/><Relationship Id="rId7" Type="http://schemas.openxmlformats.org/officeDocument/2006/relationships/slide" Target="slide4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1" Type="http://schemas.openxmlformats.org/officeDocument/2006/relationships/notesSlide" Target="../notesSlides/notesSlide1.xml"/><Relationship Id="rId10" Type="http://schemas.openxmlformats.org/officeDocument/2006/relationships/slideLayout" Target="../slideLayouts/slideLayout12.xml"/><Relationship Id="rId1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.xml"/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15.png"/><Relationship Id="rId4" Type="http://schemas.openxmlformats.org/officeDocument/2006/relationships/slide" Target="slide1.xml"/><Relationship Id="rId3" Type="http://schemas.openxmlformats.org/officeDocument/2006/relationships/image" Target="../media/image7.png"/><Relationship Id="rId2" Type="http://schemas.openxmlformats.org/officeDocument/2006/relationships/slide" Target="slide4.xml"/><Relationship Id="rId1" Type="http://schemas.openxmlformats.org/officeDocument/2006/relationships/image" Target="../media/image14.GIF"/></Relationships>
</file>

<file path=ppt/slides/_rels/slide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2.xml"/><Relationship Id="rId6" Type="http://schemas.openxmlformats.org/officeDocument/2006/relationships/slide" Target="slide1.xml"/><Relationship Id="rId5" Type="http://schemas.openxmlformats.org/officeDocument/2006/relationships/image" Target="../media/image7.png"/><Relationship Id="rId4" Type="http://schemas.openxmlformats.org/officeDocument/2006/relationships/slide" Target="slide4.xml"/><Relationship Id="rId3" Type="http://schemas.openxmlformats.org/officeDocument/2006/relationships/image" Target="../media/image17.jpeg"/><Relationship Id="rId2" Type="http://schemas.openxmlformats.org/officeDocument/2006/relationships/image" Target="../media/image16.png"/><Relationship Id="rId1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slide" Target="slide1.xml"/><Relationship Id="rId2" Type="http://schemas.openxmlformats.org/officeDocument/2006/relationships/image" Target="../media/image7.png"/><Relationship Id="rId1" Type="http://schemas.openxmlformats.org/officeDocument/2006/relationships/slide" Target="slide4.xml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slide" Target="slide1.xml"/><Relationship Id="rId2" Type="http://schemas.openxmlformats.org/officeDocument/2006/relationships/image" Target="../media/image7.png"/><Relationship Id="rId1" Type="http://schemas.openxmlformats.org/officeDocument/2006/relationships/slide" Target="slide4.xml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slide" Target="slide1.xml"/><Relationship Id="rId2" Type="http://schemas.openxmlformats.org/officeDocument/2006/relationships/image" Target="../media/image7.png"/><Relationship Id="rId1" Type="http://schemas.openxmlformats.org/officeDocument/2006/relationships/slide" Target="slide4.xml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3.xml"/><Relationship Id="rId5" Type="http://schemas.openxmlformats.org/officeDocument/2006/relationships/slide" Target="slide1.xml"/><Relationship Id="rId4" Type="http://schemas.openxmlformats.org/officeDocument/2006/relationships/image" Target="../media/image7.png"/><Relationship Id="rId3" Type="http://schemas.openxmlformats.org/officeDocument/2006/relationships/slide" Target="slide4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3491880" cy="424168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kumimoji="1"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kumimoji="1" lang="zh-CN" altLang="en-US" sz="1800">
                <a:solidFill>
                  <a:prstClr val="white"/>
                </a:solidFill>
              </a:endParaRPr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2185214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defTabSz="914400"/>
                <a:r>
                  <a:rPr kumimoji="1" lang="zh-CN" altLang="en-US" sz="1200" dirty="0" smtClean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冀教</a:t>
                </a:r>
                <a:r>
                  <a:rPr kumimoji="1" lang="zh-CN" altLang="en-US" sz="1200" dirty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版  数学  </a:t>
                </a:r>
                <a:r>
                  <a:rPr kumimoji="1" lang="zh-CN" altLang="en-US" sz="1200" dirty="0" smtClean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四年级  </a:t>
                </a:r>
                <a:r>
                  <a:rPr kumimoji="1" lang="zh-CN" altLang="en-US" sz="1200" dirty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下册</a:t>
                </a:r>
                <a:endParaRPr kumimoji="1" lang="zh-CN" altLang="en-US" sz="12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/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kumimoji="1" lang="zh-CN" altLang="en-US" sz="1800">
              <a:solidFill>
                <a:prstClr val="white"/>
              </a:solidFill>
            </a:endParaRPr>
          </a:p>
        </p:txBody>
      </p:sp>
      <p:sp>
        <p:nvSpPr>
          <p:cNvPr id="10" name="单圆角矩形 9"/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kumimoji="1" lang="zh-CN" altLang="en-US" sz="1800">
              <a:solidFill>
                <a:prstClr val="white"/>
              </a:solidFill>
            </a:endParaRPr>
          </a:p>
        </p:txBody>
      </p:sp>
      <p:sp>
        <p:nvSpPr>
          <p:cNvPr id="11" name="单圆角矩形 10"/>
          <p:cNvSpPr/>
          <p:nvPr/>
        </p:nvSpPr>
        <p:spPr>
          <a:xfrm>
            <a:off x="5940152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kumimoji="1" lang="zh-CN" altLang="en-US" sz="1800">
              <a:solidFill>
                <a:prstClr val="white"/>
              </a:solidFill>
            </a:endParaRPr>
          </a:p>
        </p:txBody>
      </p:sp>
      <p:sp>
        <p:nvSpPr>
          <p:cNvPr id="12" name="单圆角矩形 11"/>
          <p:cNvSpPr/>
          <p:nvPr/>
        </p:nvSpPr>
        <p:spPr>
          <a:xfrm>
            <a:off x="3564328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kumimoji="1" lang="zh-CN" altLang="en-US" sz="1800">
              <a:solidFill>
                <a:prstClr val="white"/>
              </a:solidFill>
            </a:endParaRPr>
          </a:p>
        </p:txBody>
      </p:sp>
      <p:sp>
        <p:nvSpPr>
          <p:cNvPr id="13" name="单圆角矩形 12"/>
          <p:cNvSpPr/>
          <p:nvPr/>
        </p:nvSpPr>
        <p:spPr>
          <a:xfrm>
            <a:off x="1187624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kumimoji="1" lang="zh-CN" altLang="en-US" sz="1800">
              <a:solidFill>
                <a:prstClr val="white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273526" y="1435155"/>
            <a:ext cx="4386458" cy="1084912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pPr algn="ctr" defTabSz="914400"/>
            <a:r>
              <a:rPr lang="zh-CN" altLang="en-US" sz="6600" b="1" dirty="0">
                <a:solidFill>
                  <a:prstClr val="black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平行四边形</a:t>
            </a:r>
            <a:endParaRPr lang="zh-CN" altLang="en-US" sz="6600" b="1" dirty="0">
              <a:solidFill>
                <a:prstClr val="black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1" cstate="print"/>
          <a:srcRect l="35500" r="32250" b="80044"/>
          <a:stretch>
            <a:fillRect/>
          </a:stretch>
        </p:blipFill>
        <p:spPr bwMode="auto">
          <a:xfrm flipH="1">
            <a:off x="1613654" y="445727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圆角矩形 15">
            <a:hlinkClick r:id="rId2" action="ppaction://hlinksldjump"/>
          </p:cNvPr>
          <p:cNvSpPr/>
          <p:nvPr/>
        </p:nvSpPr>
        <p:spPr>
          <a:xfrm>
            <a:off x="1209945" y="2952109"/>
            <a:ext cx="1669378" cy="578448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defTabSz="914400"/>
            <a:r>
              <a:rPr lang="zh-CN" altLang="en-US" sz="2800" b="1" dirty="0">
                <a:solidFill>
                  <a:prstClr val="black"/>
                </a:solidFill>
                <a:latin typeface="宋体" panose="02010600030101010101" pitchFamily="2" charset="-122"/>
              </a:rPr>
              <a:t>情境导入</a:t>
            </a:r>
            <a:endParaRPr lang="zh-CN" altLang="en-US" sz="2800" b="1" dirty="0">
              <a:solidFill>
                <a:prstClr val="black"/>
              </a:solidFill>
              <a:latin typeface="宋体" panose="02010600030101010101" pitchFamily="2" charset="-122"/>
            </a:endParaRPr>
          </a:p>
        </p:txBody>
      </p:sp>
      <p:sp>
        <p:nvSpPr>
          <p:cNvPr id="17" name="圆角矩形 16">
            <a:hlinkClick r:id="rId3" action="ppaction://hlinksldjump"/>
          </p:cNvPr>
          <p:cNvSpPr/>
          <p:nvPr/>
        </p:nvSpPr>
        <p:spPr>
          <a:xfrm>
            <a:off x="3624893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defTabSz="914400"/>
            <a:r>
              <a:rPr lang="zh-CN" altLang="en-US" sz="2800" b="1" dirty="0">
                <a:solidFill>
                  <a:prstClr val="black"/>
                </a:solidFill>
                <a:latin typeface="宋体" panose="02010600030101010101" pitchFamily="2" charset="-122"/>
              </a:rPr>
              <a:t>探究新知</a:t>
            </a:r>
            <a:endParaRPr lang="zh-CN" altLang="en-US" sz="2800" b="1" dirty="0">
              <a:solidFill>
                <a:prstClr val="black"/>
              </a:solidFill>
              <a:latin typeface="宋体" panose="02010600030101010101" pitchFamily="2" charset="-122"/>
            </a:endParaRPr>
          </a:p>
        </p:txBody>
      </p:sp>
      <p:sp>
        <p:nvSpPr>
          <p:cNvPr id="18" name="圆角矩形 17">
            <a:hlinkClick r:id="rId4" action="ppaction://hlinksldjump"/>
          </p:cNvPr>
          <p:cNvSpPr/>
          <p:nvPr/>
        </p:nvSpPr>
        <p:spPr>
          <a:xfrm>
            <a:off x="2247861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defTabSz="914400"/>
            <a:r>
              <a:rPr lang="zh-CN" altLang="en-US" sz="2800" b="1" dirty="0">
                <a:solidFill>
                  <a:prstClr val="black"/>
                </a:solidFill>
                <a:latin typeface="宋体" panose="02010600030101010101" pitchFamily="2" charset="-122"/>
              </a:rPr>
              <a:t>课堂小结</a:t>
            </a:r>
            <a:endParaRPr lang="zh-CN" altLang="en-US" sz="2800" b="1" dirty="0">
              <a:solidFill>
                <a:prstClr val="black"/>
              </a:solidFill>
              <a:latin typeface="宋体" panose="02010600030101010101" pitchFamily="2" charset="-122"/>
            </a:endParaRPr>
          </a:p>
        </p:txBody>
      </p:sp>
      <p:sp>
        <p:nvSpPr>
          <p:cNvPr id="19" name="圆角矩形 18">
            <a:hlinkClick r:id="rId5" action="ppaction://hlinksldjump"/>
          </p:cNvPr>
          <p:cNvSpPr/>
          <p:nvPr/>
        </p:nvSpPr>
        <p:spPr>
          <a:xfrm>
            <a:off x="5073757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defTabSz="914400"/>
            <a:r>
              <a:rPr lang="zh-CN" altLang="en-US" sz="2800" b="1" dirty="0">
                <a:solidFill>
                  <a:prstClr val="black"/>
                </a:solidFill>
                <a:latin typeface="宋体" panose="02010600030101010101" pitchFamily="2" charset="-122"/>
              </a:rPr>
              <a:t>课后作业</a:t>
            </a:r>
            <a:endParaRPr lang="zh-CN" altLang="en-US" sz="2800" b="1" dirty="0">
              <a:solidFill>
                <a:prstClr val="black"/>
              </a:solidFill>
              <a:latin typeface="宋体" panose="02010600030101010101" pitchFamily="2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912693" y="519703"/>
            <a:ext cx="3225883" cy="68480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defTabSz="914400"/>
            <a:r>
              <a:rPr lang="zh-CN" altLang="en-US" sz="4000" b="1" dirty="0" smtClean="0">
                <a:solidFill>
                  <a:srgbClr val="0050AA"/>
                </a:solidFill>
                <a:latin typeface="宋体" panose="02010600030101010101" pitchFamily="2" charset="-122"/>
              </a:rPr>
              <a:t>多边形的认识</a:t>
            </a:r>
            <a:endParaRPr lang="zh-CN" altLang="en-US" sz="4000" b="1" dirty="0">
              <a:solidFill>
                <a:srgbClr val="0050AA"/>
              </a:solidFill>
              <a:latin typeface="宋体" panose="02010600030101010101" pitchFamily="2" charset="-122"/>
            </a:endParaRPr>
          </a:p>
        </p:txBody>
      </p:sp>
      <p:sp>
        <p:nvSpPr>
          <p:cNvPr id="21" name="圆角矩形 20">
            <a:hlinkClick r:id="rId6" action="ppaction://hlinksldjump"/>
          </p:cNvPr>
          <p:cNvSpPr/>
          <p:nvPr/>
        </p:nvSpPr>
        <p:spPr>
          <a:xfrm>
            <a:off x="6048388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defTabSz="914400"/>
            <a:r>
              <a:rPr lang="zh-CN" altLang="en-US" sz="2800" b="1" dirty="0">
                <a:solidFill>
                  <a:prstClr val="black"/>
                </a:solidFill>
                <a:latin typeface="宋体" panose="02010600030101010101" pitchFamily="2" charset="-122"/>
              </a:rPr>
              <a:t>课堂练习</a:t>
            </a:r>
            <a:endParaRPr lang="zh-CN" altLang="en-US" sz="2800" b="1" dirty="0">
              <a:solidFill>
                <a:prstClr val="black"/>
              </a:solidFill>
              <a:latin typeface="宋体" panose="02010600030101010101" pitchFamily="2" charset="-122"/>
            </a:endParaRPr>
          </a:p>
        </p:txBody>
      </p:sp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1" cstate="print"/>
          <a:srcRect l="35500" r="32250" b="80044"/>
          <a:stretch>
            <a:fillRect/>
          </a:stretch>
        </p:blipFill>
        <p:spPr bwMode="auto">
          <a:xfrm>
            <a:off x="6780547" y="4413687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3" name="组合 22"/>
          <p:cNvGrpSpPr/>
          <p:nvPr/>
        </p:nvGrpSpPr>
        <p:grpSpPr>
          <a:xfrm>
            <a:off x="231783" y="500648"/>
            <a:ext cx="654821" cy="702878"/>
            <a:chOff x="1306635" y="1385539"/>
            <a:chExt cx="654821" cy="702878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25" name="文本框 10"/>
            <p:cNvSpPr txBox="1"/>
            <p:nvPr/>
          </p:nvSpPr>
          <p:spPr>
            <a:xfrm>
              <a:off x="1435768" y="1385539"/>
              <a:ext cx="41069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400"/>
              <a:r>
                <a:rPr kumimoji="1" lang="en-US" altLang="zh-CN" sz="3500" b="1" dirty="0" smtClean="0">
                  <a:solidFill>
                    <a:srgbClr val="0050AA"/>
                  </a:solidFill>
                  <a:latin typeface="宋体" panose="02010600030101010101" pitchFamily="2" charset="-122"/>
                </a:rPr>
                <a:t>4</a:t>
              </a:r>
              <a:endParaRPr kumimoji="1" lang="zh-CN" altLang="en-US" sz="3500" b="1" dirty="0">
                <a:solidFill>
                  <a:srgbClr val="0050AA"/>
                </a:solidFill>
                <a:latin typeface="宋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8"/>
          <p:cNvSpPr>
            <a:spLocks noChangeArrowheads="1"/>
          </p:cNvSpPr>
          <p:nvPr/>
        </p:nvSpPr>
        <p:spPr bwMode="auto">
          <a:xfrm>
            <a:off x="395536" y="760512"/>
            <a:ext cx="8352928" cy="35394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defTabSz="914400" latinLnBrk="1">
              <a:lnSpc>
                <a:spcPct val="150000"/>
              </a:lnSpc>
              <a:defRPr/>
            </a:pPr>
            <a:r>
              <a:rPr lang="en-US" altLang="zh-CN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1)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关于平行四边形的高，下面叙述正确的是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en-US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defTabSz="914400" latinLnBrk="1">
              <a:defRPr/>
            </a:pP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．平行四边形有无数条高，所有的高都相等</a:t>
            </a:r>
            <a:endParaRPr lang="zh-CN" altLang="en-US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defTabSz="914400" latinLnBrk="1">
              <a:defRPr/>
            </a:pP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B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．平行四边形只有两条高</a:t>
            </a:r>
            <a:endParaRPr lang="zh-CN" altLang="en-US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defTabSz="914400" latinLnBrk="1">
              <a:defRPr/>
            </a:pP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C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．以平行四边形的一条边为底，能画无数条高，这些高都相等</a:t>
            </a:r>
            <a:endParaRPr lang="zh-CN" altLang="en-US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defTabSz="914400" latinLnBrk="1">
              <a:lnSpc>
                <a:spcPct val="150000"/>
              </a:lnSpc>
              <a:defRPr/>
            </a:pP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(2)(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和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都是特殊的平行四边形。</a:t>
            </a:r>
            <a:endParaRPr lang="zh-CN" altLang="en-US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defTabSz="914400" latinLnBrk="1">
              <a:defRPr/>
            </a:pP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．正方形　    </a:t>
            </a:r>
            <a:r>
              <a:rPr lang="zh-CN" altLang="en-US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B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．长方形　  </a:t>
            </a:r>
            <a:r>
              <a:rPr lang="zh-CN" altLang="en-US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  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C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．三角形</a:t>
            </a:r>
            <a:endParaRPr lang="zh-CN" altLang="en-US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9" name="矩形 18"/>
          <p:cNvSpPr>
            <a:spLocks noChangeArrowheads="1"/>
          </p:cNvSpPr>
          <p:nvPr/>
        </p:nvSpPr>
        <p:spPr bwMode="auto">
          <a:xfrm>
            <a:off x="7811839" y="968410"/>
            <a:ext cx="93662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defTabSz="914400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C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0" name="矩形 19"/>
          <p:cNvSpPr>
            <a:spLocks noChangeArrowheads="1"/>
          </p:cNvSpPr>
          <p:nvPr/>
        </p:nvSpPr>
        <p:spPr bwMode="auto">
          <a:xfrm>
            <a:off x="1388289" y="3200658"/>
            <a:ext cx="37539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defTabSz="914400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A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1" name="矩形 20"/>
          <p:cNvSpPr>
            <a:spLocks noChangeArrowheads="1"/>
          </p:cNvSpPr>
          <p:nvPr/>
        </p:nvSpPr>
        <p:spPr bwMode="auto">
          <a:xfrm>
            <a:off x="2771800" y="3219822"/>
            <a:ext cx="46831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defTabSz="914400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B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5" name="图片 14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2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343106" y="123478"/>
            <a:ext cx="1420582" cy="71558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444500" indent="-444500" defTabSz="914400" latinLnBrk="1">
              <a:lnSpc>
                <a:spcPct val="150000"/>
              </a:lnSpc>
              <a:defRPr/>
            </a:pP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选择。</a:t>
            </a:r>
            <a:endParaRPr lang="zh-CN" altLang="en-US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3568" y="1751774"/>
            <a:ext cx="7500895" cy="2620176"/>
          </a:xfrm>
          <a:prstGeom prst="rect">
            <a:avLst/>
          </a:prstGeom>
        </p:spPr>
      </p:pic>
      <p:sp>
        <p:nvSpPr>
          <p:cNvPr id="23" name="Text Box 16"/>
          <p:cNvSpPr txBox="1">
            <a:spLocks noChangeArrowheads="1"/>
          </p:cNvSpPr>
          <p:nvPr/>
        </p:nvSpPr>
        <p:spPr bwMode="auto">
          <a:xfrm>
            <a:off x="2334493" y="2139702"/>
            <a:ext cx="5045819" cy="18158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447675" indent="-44767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indent="0"/>
            <a:r>
              <a:rPr lang="en-US" altLang="zh-CN" sz="2800" b="1" dirty="0">
                <a:solidFill>
                  <a:schemeClr val="accent2">
                    <a:lumMod val="75000"/>
                  </a:schemeClr>
                </a:solidFill>
                <a:latin typeface="+mn-lt"/>
                <a:ea typeface="楷体" panose="02010609060101010101" pitchFamily="49" charset="-122"/>
                <a:sym typeface="Times New Roman" panose="02020603050405020304" pitchFamily="18" charset="0"/>
              </a:rPr>
              <a:t>1</a:t>
            </a:r>
            <a:r>
              <a:rPr lang="zh-CN" altLang="en-US" sz="2800" b="1" dirty="0">
                <a:solidFill>
                  <a:schemeClr val="accent2">
                    <a:lumMod val="75000"/>
                  </a:schemeClr>
                </a:solidFill>
                <a:latin typeface="+mn-lt"/>
                <a:ea typeface="楷体" panose="02010609060101010101" pitchFamily="49" charset="-122"/>
                <a:sym typeface="Times New Roman" panose="02020603050405020304" pitchFamily="18" charset="0"/>
              </a:rPr>
              <a:t>．平行四边形的</a:t>
            </a:r>
            <a:r>
              <a:rPr lang="zh-CN" altLang="en-US" sz="2800" b="1" dirty="0" smtClean="0">
                <a:solidFill>
                  <a:schemeClr val="accent2">
                    <a:lumMod val="75000"/>
                  </a:schemeClr>
                </a:solidFill>
                <a:latin typeface="+mn-lt"/>
                <a:ea typeface="楷体" panose="02010609060101010101" pitchFamily="49" charset="-122"/>
                <a:sym typeface="Times New Roman" panose="02020603050405020304" pitchFamily="18" charset="0"/>
              </a:rPr>
              <a:t>定义</a:t>
            </a:r>
            <a:endParaRPr lang="en-US" altLang="zh-CN" sz="2800" b="1" dirty="0" smtClean="0">
              <a:solidFill>
                <a:schemeClr val="accent2">
                  <a:lumMod val="75000"/>
                </a:schemeClr>
              </a:solidFill>
              <a:latin typeface="+mn-lt"/>
              <a:ea typeface="楷体" panose="02010609060101010101" pitchFamily="49" charset="-122"/>
              <a:sym typeface="Times New Roman" panose="02020603050405020304" pitchFamily="18" charset="0"/>
            </a:endParaRPr>
          </a:p>
          <a:p>
            <a:pPr marL="0" indent="0"/>
            <a:r>
              <a:rPr lang="en-US" altLang="zh-CN" sz="2800" b="1" dirty="0" smtClean="0">
                <a:solidFill>
                  <a:schemeClr val="accent2">
                    <a:lumMod val="75000"/>
                  </a:schemeClr>
                </a:solidFill>
                <a:latin typeface="+mn-lt"/>
                <a:ea typeface="楷体" panose="02010609060101010101" pitchFamily="49" charset="-122"/>
                <a:sym typeface="Times New Roman" panose="02020603050405020304" pitchFamily="18" charset="0"/>
              </a:rPr>
              <a:t>2</a:t>
            </a:r>
            <a:r>
              <a:rPr lang="zh-CN" altLang="en-US" sz="2800" b="1" dirty="0">
                <a:solidFill>
                  <a:schemeClr val="accent2">
                    <a:lumMod val="75000"/>
                  </a:schemeClr>
                </a:solidFill>
                <a:latin typeface="+mn-lt"/>
                <a:ea typeface="楷体" panose="02010609060101010101" pitchFamily="49" charset="-122"/>
                <a:sym typeface="Times New Roman" panose="02020603050405020304" pitchFamily="18" charset="0"/>
              </a:rPr>
              <a:t>．平行四边形的</a:t>
            </a:r>
            <a:r>
              <a:rPr lang="zh-CN" altLang="en-US" sz="2800" b="1" dirty="0" smtClean="0">
                <a:solidFill>
                  <a:schemeClr val="accent2">
                    <a:lumMod val="75000"/>
                  </a:schemeClr>
                </a:solidFill>
                <a:latin typeface="+mn-lt"/>
                <a:ea typeface="楷体" panose="02010609060101010101" pitchFamily="49" charset="-122"/>
                <a:sym typeface="Times New Roman" panose="02020603050405020304" pitchFamily="18" charset="0"/>
              </a:rPr>
              <a:t>特性</a:t>
            </a:r>
            <a:endParaRPr lang="en-US" altLang="zh-CN" sz="2800" b="1" dirty="0" smtClean="0">
              <a:solidFill>
                <a:schemeClr val="accent2">
                  <a:lumMod val="75000"/>
                </a:schemeClr>
              </a:solidFill>
              <a:latin typeface="+mn-lt"/>
              <a:ea typeface="楷体" panose="02010609060101010101" pitchFamily="49" charset="-122"/>
              <a:sym typeface="Times New Roman" panose="02020603050405020304" pitchFamily="18" charset="0"/>
            </a:endParaRPr>
          </a:p>
          <a:p>
            <a:pPr marL="0" indent="0"/>
            <a:r>
              <a:rPr lang="en-US" altLang="zh-CN" sz="2800" b="1" dirty="0" smtClean="0">
                <a:solidFill>
                  <a:schemeClr val="accent2">
                    <a:lumMod val="75000"/>
                  </a:schemeClr>
                </a:solidFill>
                <a:latin typeface="+mn-lt"/>
                <a:ea typeface="楷体" panose="02010609060101010101" pitchFamily="49" charset="-122"/>
                <a:sym typeface="Times New Roman" panose="02020603050405020304" pitchFamily="18" charset="0"/>
              </a:rPr>
              <a:t>3</a:t>
            </a:r>
            <a:r>
              <a:rPr lang="zh-CN" altLang="en-US" sz="2800" b="1" dirty="0" smtClean="0">
                <a:solidFill>
                  <a:schemeClr val="accent2">
                    <a:lumMod val="75000"/>
                  </a:schemeClr>
                </a:solidFill>
                <a:latin typeface="+mn-lt"/>
                <a:ea typeface="楷体" panose="02010609060101010101" pitchFamily="49" charset="-122"/>
                <a:sym typeface="Times New Roman" panose="02020603050405020304" pitchFamily="18" charset="0"/>
              </a:rPr>
              <a:t>．平行四边形</a:t>
            </a:r>
            <a:r>
              <a:rPr lang="zh-CN" altLang="en-US" sz="2800" b="1" dirty="0">
                <a:solidFill>
                  <a:schemeClr val="accent2">
                    <a:lumMod val="75000"/>
                  </a:schemeClr>
                </a:solidFill>
                <a:latin typeface="+mn-lt"/>
                <a:ea typeface="楷体" panose="02010609060101010101" pitchFamily="49" charset="-122"/>
                <a:sym typeface="Times New Roman" panose="02020603050405020304" pitchFamily="18" charset="0"/>
              </a:rPr>
              <a:t>的</a:t>
            </a:r>
            <a:r>
              <a:rPr lang="zh-CN" altLang="en-US" sz="2800" b="1" dirty="0" smtClean="0">
                <a:solidFill>
                  <a:schemeClr val="accent2">
                    <a:lumMod val="75000"/>
                  </a:schemeClr>
                </a:solidFill>
                <a:latin typeface="+mn-lt"/>
                <a:ea typeface="楷体" panose="02010609060101010101" pitchFamily="49" charset="-122"/>
                <a:sym typeface="Times New Roman" panose="02020603050405020304" pitchFamily="18" charset="0"/>
              </a:rPr>
              <a:t>特征</a:t>
            </a:r>
            <a:endParaRPr lang="en-US" altLang="zh-CN" sz="2800" b="1" dirty="0">
              <a:solidFill>
                <a:schemeClr val="accent2">
                  <a:lumMod val="75000"/>
                </a:schemeClr>
              </a:solidFill>
              <a:latin typeface="+mn-lt"/>
              <a:ea typeface="楷体" panose="02010609060101010101" pitchFamily="49" charset="-122"/>
              <a:sym typeface="Times New Roman" panose="02020603050405020304" pitchFamily="18" charset="0"/>
            </a:endParaRPr>
          </a:p>
          <a:p>
            <a:pPr marL="0" indent="0"/>
            <a:r>
              <a:rPr lang="en-US" altLang="zh-CN" sz="2800" b="1" dirty="0">
                <a:solidFill>
                  <a:schemeClr val="accent2">
                    <a:lumMod val="75000"/>
                  </a:schemeClr>
                </a:solidFill>
                <a:latin typeface="+mn-lt"/>
                <a:ea typeface="楷体" panose="02010609060101010101" pitchFamily="49" charset="-122"/>
                <a:sym typeface="Times New Roman" panose="02020603050405020304" pitchFamily="18" charset="0"/>
              </a:rPr>
              <a:t>4</a:t>
            </a:r>
            <a:r>
              <a:rPr lang="zh-CN" altLang="en-US" sz="2800" b="1" dirty="0">
                <a:solidFill>
                  <a:schemeClr val="accent2">
                    <a:lumMod val="75000"/>
                  </a:schemeClr>
                </a:solidFill>
                <a:latin typeface="+mn-lt"/>
                <a:ea typeface="楷体" panose="02010609060101010101" pitchFamily="49" charset="-122"/>
                <a:sym typeface="Times New Roman" panose="02020603050405020304" pitchFamily="18" charset="0"/>
              </a:rPr>
              <a:t>．平行四边形的底和</a:t>
            </a:r>
            <a:r>
              <a:rPr lang="zh-CN" altLang="en-US" sz="2800" b="1" dirty="0" smtClean="0">
                <a:solidFill>
                  <a:schemeClr val="accent2">
                    <a:lumMod val="75000"/>
                  </a:schemeClr>
                </a:solidFill>
                <a:latin typeface="+mn-lt"/>
                <a:ea typeface="楷体" panose="02010609060101010101" pitchFamily="49" charset="-122"/>
                <a:sym typeface="Times New Roman" panose="02020603050405020304" pitchFamily="18" charset="0"/>
              </a:rPr>
              <a:t>高</a:t>
            </a:r>
            <a:endParaRPr lang="zh-CN" altLang="en-US" sz="2800" b="1" dirty="0">
              <a:solidFill>
                <a:schemeClr val="accent2">
                  <a:lumMod val="75000"/>
                </a:schemeClr>
              </a:solidFill>
              <a:latin typeface="+mn-lt"/>
              <a:ea typeface="楷体" panose="02010609060101010101" pitchFamily="49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15" name="Rectangle 5"/>
          <p:cNvSpPr>
            <a:spLocks noChangeArrowheads="1"/>
          </p:cNvSpPr>
          <p:nvPr/>
        </p:nvSpPr>
        <p:spPr bwMode="auto">
          <a:xfrm>
            <a:off x="783813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sp>
        <p:nvSpPr>
          <p:cNvPr id="19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1" name="图片 20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2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688" y="1059582"/>
            <a:ext cx="5437285" cy="4130864"/>
          </a:xfrm>
          <a:prstGeom prst="rect">
            <a:avLst/>
          </a:prstGeom>
        </p:spPr>
      </p:pic>
      <p:sp>
        <p:nvSpPr>
          <p:cNvPr id="3" name="矩形 4"/>
          <p:cNvSpPr>
            <a:spLocks noChangeArrowheads="1"/>
          </p:cNvSpPr>
          <p:nvPr/>
        </p:nvSpPr>
        <p:spPr bwMode="auto">
          <a:xfrm>
            <a:off x="2843808" y="1707654"/>
            <a:ext cx="4392488" cy="14311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课本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：第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40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页</a:t>
            </a:r>
            <a:endParaRPr lang="en-US" altLang="zh-CN" sz="3200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题</a:t>
            </a:r>
            <a:endParaRPr lang="en-US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193" y="494144"/>
            <a:ext cx="366861" cy="456339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6" name="图片 5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7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8" name="文本框 14"/>
          <p:cNvSpPr txBox="1"/>
          <p:nvPr/>
        </p:nvSpPr>
        <p:spPr>
          <a:xfrm>
            <a:off x="611560" y="425882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课后作业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4392248" y="3147814"/>
            <a:ext cx="3924168" cy="1269970"/>
            <a:chOff x="4392248" y="3147814"/>
            <a:chExt cx="3924168" cy="1269970"/>
          </a:xfrm>
        </p:grpSpPr>
        <p:pic>
          <p:nvPicPr>
            <p:cNvPr id="20" name="Picture 6" descr="E:\课件专用人物图\30.jpg"/>
            <p:cNvPicPr>
              <a:picLocks noChangeAspect="1" noChangeArrowheads="1"/>
            </p:cNvPicPr>
            <p:nvPr/>
          </p:nvPicPr>
          <p:blipFill rotWithShape="1"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75" t="10492" r="12874" b="21745"/>
            <a:stretch>
              <a:fillRect/>
            </a:stretch>
          </p:blipFill>
          <p:spPr bwMode="auto">
            <a:xfrm>
              <a:off x="6419493" y="3147814"/>
              <a:ext cx="1896923" cy="126997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" name="圆角矩形标注 4"/>
            <p:cNvSpPr/>
            <p:nvPr/>
          </p:nvSpPr>
          <p:spPr>
            <a:xfrm>
              <a:off x="4392248" y="3399902"/>
              <a:ext cx="2412000" cy="540000"/>
            </a:xfrm>
            <a:prstGeom prst="wedgeRoundRectCallout">
              <a:avLst>
                <a:gd name="adj1" fmla="val 70333"/>
                <a:gd name="adj2" fmla="val 26214"/>
                <a:gd name="adj3" fmla="val 16667"/>
              </a:avLst>
            </a:prstGeom>
            <a:solidFill>
              <a:schemeClr val="bg1"/>
            </a:solidFill>
            <a:ln>
              <a:solidFill>
                <a:schemeClr val="tx2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这是什么图形？</a:t>
              </a:r>
              <a:endPara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5" name="流程图: 过程 14"/>
          <p:cNvSpPr/>
          <p:nvPr/>
        </p:nvSpPr>
        <p:spPr>
          <a:xfrm>
            <a:off x="4572001" y="1277658"/>
            <a:ext cx="1872208" cy="1153625"/>
          </a:xfrm>
          <a:prstGeom prst="flowChartProcess">
            <a:avLst/>
          </a:prstGeom>
          <a:solidFill>
            <a:schemeClr val="accent5">
              <a:lumMod val="40000"/>
              <a:lumOff val="6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1" i="0" u="none" strike="noStrike" kern="0" cap="none" spc="0" normalizeH="0" baseline="0" noProof="1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平行四边形 15"/>
          <p:cNvSpPr>
            <a:spLocks noChangeArrowheads="1"/>
          </p:cNvSpPr>
          <p:nvPr/>
        </p:nvSpPr>
        <p:spPr bwMode="auto">
          <a:xfrm>
            <a:off x="793696" y="2976347"/>
            <a:ext cx="2482160" cy="1179579"/>
          </a:xfrm>
          <a:prstGeom prst="parallelogram">
            <a:avLst>
              <a:gd name="adj" fmla="val 25051"/>
            </a:avLst>
          </a:prstGeom>
          <a:solidFill>
            <a:schemeClr val="accent3">
              <a:lumMod val="75000"/>
            </a:schemeClr>
          </a:solidFill>
          <a:ln w="28575">
            <a:noFill/>
            <a:round/>
          </a:ln>
        </p:spPr>
        <p:txBody>
          <a:bodyPr anchor="ctr"/>
          <a:lstStyle/>
          <a:p>
            <a:pPr>
              <a:lnSpc>
                <a:spcPct val="120000"/>
              </a:lnSpc>
            </a:pP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等腰三角形 21"/>
          <p:cNvSpPr/>
          <p:nvPr/>
        </p:nvSpPr>
        <p:spPr>
          <a:xfrm>
            <a:off x="755576" y="1247008"/>
            <a:ext cx="1830388" cy="1184275"/>
          </a:xfrm>
          <a:prstGeom prst="triangle">
            <a:avLst/>
          </a:prstGeom>
          <a:solidFill>
            <a:schemeClr val="accent4">
              <a:lumMod val="60000"/>
              <a:lumOff val="4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1" i="0" u="none" strike="noStrike" kern="0" cap="none" spc="0" normalizeH="0" baseline="0" noProof="1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2958064" y="1263188"/>
            <a:ext cx="1167705" cy="1182563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1" i="0" u="none" strike="noStrike" kern="0" cap="none" spc="0" normalizeH="0" baseline="0" noProof="1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文本框 16"/>
          <p:cNvSpPr txBox="1">
            <a:spLocks noChangeArrowheads="1"/>
          </p:cNvSpPr>
          <p:nvPr/>
        </p:nvSpPr>
        <p:spPr bwMode="auto">
          <a:xfrm>
            <a:off x="2267744" y="546815"/>
            <a:ext cx="5416351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说一说：下图各是什么图形？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椭圆 1"/>
          <p:cNvSpPr/>
          <p:nvPr/>
        </p:nvSpPr>
        <p:spPr>
          <a:xfrm>
            <a:off x="7092280" y="1203598"/>
            <a:ext cx="1351962" cy="1301743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文本框 22"/>
          <p:cNvSpPr txBox="1">
            <a:spLocks noChangeArrowheads="1"/>
          </p:cNvSpPr>
          <p:nvPr/>
        </p:nvSpPr>
        <p:spPr bwMode="auto">
          <a:xfrm>
            <a:off x="1085973" y="2391298"/>
            <a:ext cx="178911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三角形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文本框 23"/>
          <p:cNvSpPr txBox="1">
            <a:spLocks noChangeArrowheads="1"/>
          </p:cNvSpPr>
          <p:nvPr/>
        </p:nvSpPr>
        <p:spPr bwMode="auto">
          <a:xfrm>
            <a:off x="3071117" y="2377010"/>
            <a:ext cx="142887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正方形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文本框 24"/>
          <p:cNvSpPr txBox="1">
            <a:spLocks noChangeArrowheads="1"/>
          </p:cNvSpPr>
          <p:nvPr/>
        </p:nvSpPr>
        <p:spPr bwMode="auto">
          <a:xfrm>
            <a:off x="5004048" y="2377010"/>
            <a:ext cx="131201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长方形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文本框 24"/>
          <p:cNvSpPr txBox="1">
            <a:spLocks noChangeArrowheads="1"/>
          </p:cNvSpPr>
          <p:nvPr/>
        </p:nvSpPr>
        <p:spPr bwMode="auto">
          <a:xfrm>
            <a:off x="7380312" y="2420915"/>
            <a:ext cx="131201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圆形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情境导</a:t>
            </a:r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2" y="492072"/>
            <a:ext cx="366860" cy="456339"/>
          </a:xfrm>
          <a:prstGeom prst="rect">
            <a:avLst/>
          </a:prstGeom>
        </p:spPr>
      </p:pic>
      <p:grpSp>
        <p:nvGrpSpPr>
          <p:cNvPr id="30" name="组合 29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1" name="图片 30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2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26" grpId="0"/>
      <p:bldP spid="27" grpId="0"/>
      <p:bldP spid="28" grpId="0"/>
      <p:bldP spid="2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组合 20"/>
          <p:cNvGrpSpPr/>
          <p:nvPr/>
        </p:nvGrpSpPr>
        <p:grpSpPr>
          <a:xfrm>
            <a:off x="476262" y="1027926"/>
            <a:ext cx="1166673" cy="1064551"/>
            <a:chOff x="670145" y="1457273"/>
            <a:chExt cx="1555361" cy="1419401"/>
          </a:xfrm>
        </p:grpSpPr>
        <p:pic>
          <p:nvPicPr>
            <p:cNvPr id="22" name="图片 21" descr="28Z58PICt4r.jpg"/>
            <p:cNvPicPr>
              <a:picLocks noChangeAspect="1" noChangeArrowheads="1"/>
            </p:cNvPicPr>
            <p:nvPr/>
          </p:nvPicPr>
          <p:blipFill>
            <a:blip r:embed="rId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670145" y="1457273"/>
              <a:ext cx="1555361" cy="13934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3" name="矩形 22"/>
            <p:cNvSpPr/>
            <p:nvPr/>
          </p:nvSpPr>
          <p:spPr>
            <a:xfrm>
              <a:off x="921335" y="2322677"/>
              <a:ext cx="964241" cy="553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100" b="1" dirty="0">
                  <a:latin typeface="Times New Roman" panose="02020603050405020304" pitchFamily="18" charset="0"/>
                  <a:ea typeface="微软雅黑" panose="020B0503020204020204" pitchFamily="34" charset="-122"/>
                </a:rPr>
                <a:t>例  </a:t>
              </a:r>
              <a:r>
                <a:rPr lang="en-US" altLang="zh-CN" sz="2100" b="1" dirty="0">
                  <a:latin typeface="Times New Roman" panose="02020603050405020304" pitchFamily="18" charset="0"/>
                  <a:ea typeface="微软雅黑" panose="020B0503020204020204" pitchFamily="34" charset="-122"/>
                </a:rPr>
                <a:t>1</a:t>
              </a:r>
              <a:endParaRPr lang="zh-CN" altLang="en-US" sz="2100" dirty="0"/>
            </a:p>
          </p:txBody>
        </p:sp>
      </p:grpSp>
      <p:sp>
        <p:nvSpPr>
          <p:cNvPr id="25" name="矩形 1"/>
          <p:cNvSpPr>
            <a:spLocks noChangeArrowheads="1"/>
          </p:cNvSpPr>
          <p:nvPr/>
        </p:nvSpPr>
        <p:spPr bwMode="auto">
          <a:xfrm>
            <a:off x="1763688" y="1059582"/>
            <a:ext cx="6278461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找出下面物体中的平行四边形。</a:t>
            </a:r>
            <a:endParaRPr kumimoji="0" lang="zh-CN" altLang="en-US" sz="3200" b="1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26" name="TextBox 1"/>
          <p:cNvSpPr txBox="1">
            <a:spLocks noChangeArrowheads="1"/>
          </p:cNvSpPr>
          <p:nvPr/>
        </p:nvSpPr>
        <p:spPr bwMode="auto">
          <a:xfrm>
            <a:off x="1378196" y="1165237"/>
            <a:ext cx="184731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000" b="1" i="0" u="none" strike="noStrike" kern="0" cap="none" spc="0" normalizeH="0" baseline="0" noProof="0" dirty="0" smtClean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pic>
        <p:nvPicPr>
          <p:cNvPr id="30" name="Picture 23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3411397"/>
            <a:ext cx="3528392" cy="13619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" name="图片 2" descr="QQ截图2015020315593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0531" y="1676548"/>
            <a:ext cx="2209800" cy="1511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" name="图片 4" descr="QQ截图20150203155959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13646" y="3187848"/>
            <a:ext cx="1663700" cy="1462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" name="图片 5" descr="QQ截图20150203155939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1794123"/>
            <a:ext cx="2568575" cy="1209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4" name="TextBox 10"/>
          <p:cNvSpPr txBox="1">
            <a:spLocks noChangeArrowheads="1"/>
          </p:cNvSpPr>
          <p:nvPr/>
        </p:nvSpPr>
        <p:spPr bwMode="auto">
          <a:xfrm>
            <a:off x="2423170" y="2931790"/>
            <a:ext cx="142875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伸缩门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5" name="TextBox 11"/>
          <p:cNvSpPr txBox="1">
            <a:spLocks noChangeArrowheads="1"/>
          </p:cNvSpPr>
          <p:nvPr/>
        </p:nvSpPr>
        <p:spPr bwMode="auto">
          <a:xfrm>
            <a:off x="5580112" y="2787774"/>
            <a:ext cx="14287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扩缩尺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6" name="TextBox 12"/>
          <p:cNvSpPr txBox="1">
            <a:spLocks noChangeArrowheads="1"/>
          </p:cNvSpPr>
          <p:nvPr/>
        </p:nvSpPr>
        <p:spPr bwMode="auto">
          <a:xfrm>
            <a:off x="5796136" y="3749798"/>
            <a:ext cx="14287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升降机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7" name="平行四边形 36"/>
          <p:cNvSpPr/>
          <p:nvPr/>
        </p:nvSpPr>
        <p:spPr>
          <a:xfrm rot="19173935" flipH="1">
            <a:off x="5722728" y="2132791"/>
            <a:ext cx="302905" cy="322145"/>
          </a:xfrm>
          <a:prstGeom prst="parallelogram">
            <a:avLst>
              <a:gd name="adj" fmla="val 7754"/>
            </a:avLst>
          </a:prstGeom>
          <a:noFill/>
          <a:ln w="57150" cap="flat" cmpd="sng" algn="ctr">
            <a:solidFill>
              <a:srgbClr val="FF2D2D"/>
            </a:solidFill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1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9" name="平行四边形 38"/>
          <p:cNvSpPr/>
          <p:nvPr/>
        </p:nvSpPr>
        <p:spPr>
          <a:xfrm rot="19173935" flipH="1">
            <a:off x="7288053" y="3890676"/>
            <a:ext cx="327220" cy="284156"/>
          </a:xfrm>
          <a:prstGeom prst="parallelogram">
            <a:avLst>
              <a:gd name="adj" fmla="val 39329"/>
            </a:avLst>
          </a:prstGeom>
          <a:noFill/>
          <a:ln w="57150" cap="flat" cmpd="sng" algn="ctr">
            <a:solidFill>
              <a:srgbClr val="FF2D2D"/>
            </a:solidFill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1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0" name="平行四边形 39"/>
          <p:cNvSpPr/>
          <p:nvPr/>
        </p:nvSpPr>
        <p:spPr>
          <a:xfrm rot="19173935" flipH="1">
            <a:off x="3112573" y="2502351"/>
            <a:ext cx="126474" cy="114008"/>
          </a:xfrm>
          <a:prstGeom prst="parallelogram">
            <a:avLst>
              <a:gd name="adj" fmla="val 0"/>
            </a:avLst>
          </a:prstGeom>
          <a:noFill/>
          <a:ln w="57150" cap="flat" cmpd="sng" algn="ctr">
            <a:solidFill>
              <a:srgbClr val="FF2D2D"/>
            </a:solidFill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1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3" y="479078"/>
            <a:ext cx="366860" cy="456339"/>
          </a:xfrm>
          <a:prstGeom prst="rect">
            <a:avLst/>
          </a:prstGeom>
        </p:spPr>
      </p:pic>
      <p:sp>
        <p:nvSpPr>
          <p:cNvPr id="27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探究新知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9" name="图片 28">
              <a:hlinkClick r:id="rId7" action="ppaction://hlinksldjump"/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8" name="文本框 26">
              <a:hlinkClick r:id="rId9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animBg="1"/>
      <p:bldP spid="39" grpId="0" animBg="1"/>
      <p:bldP spid="4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 1"/>
          <p:cNvSpPr>
            <a:spLocks noChangeArrowheads="1"/>
          </p:cNvSpPr>
          <p:nvPr/>
        </p:nvSpPr>
        <p:spPr bwMode="auto">
          <a:xfrm>
            <a:off x="1475656" y="339502"/>
            <a:ext cx="6278461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找出下面物体中的平行四边形。</a:t>
            </a:r>
            <a:endParaRPr kumimoji="0" lang="zh-CN" altLang="en-US" sz="3200" b="1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26" name="TextBox 1"/>
          <p:cNvSpPr txBox="1">
            <a:spLocks noChangeArrowheads="1"/>
          </p:cNvSpPr>
          <p:nvPr/>
        </p:nvSpPr>
        <p:spPr bwMode="auto">
          <a:xfrm>
            <a:off x="1378196" y="1165237"/>
            <a:ext cx="184731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000" b="1" i="0" u="none" strike="noStrike" kern="0" cap="none" spc="0" normalizeH="0" baseline="0" noProof="0" dirty="0" smtClean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pic>
        <p:nvPicPr>
          <p:cNvPr id="24" name="Picture 2" descr="https://timgsa.baidu.com/timg?image&amp;quality=80&amp;size=b9999_10000&amp;sec=1522839103654&amp;di=27de81124f2539e883e8304f81855520&amp;imgtype=0&amp;src=http%3A%2F%2Fs16.sinaimg.cn%2Fmiddle%2F4cf63b27x85d0d87006df%26690"/>
          <p:cNvPicPr>
            <a:picLocks noChangeAspect="1" noChangeArrowheads="1" noCrop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848" y="987574"/>
            <a:ext cx="2580202" cy="19354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" name="圆角矩形标注 28"/>
          <p:cNvSpPr/>
          <p:nvPr/>
        </p:nvSpPr>
        <p:spPr bwMode="auto">
          <a:xfrm flipH="1">
            <a:off x="1835696" y="3075806"/>
            <a:ext cx="6786674" cy="648072"/>
          </a:xfrm>
          <a:prstGeom prst="wedgeRoundRectCallout">
            <a:avLst>
              <a:gd name="adj1" fmla="val 55483"/>
              <a:gd name="adj2" fmla="val 3773"/>
              <a:gd name="adj3" fmla="val 16667"/>
            </a:avLst>
          </a:prstGeom>
          <a:noFill/>
          <a:ln w="12700" cap="flat" cmpd="sng" algn="ctr">
            <a:solidFill>
              <a:srgbClr val="5B9BD5">
                <a:shade val="50000"/>
              </a:srgbClr>
            </a:solidFill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0" cap="none" spc="0" normalizeH="0" baseline="0" noProof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由图可知，平行四边形容易变形，具有</a:t>
            </a:r>
            <a:r>
              <a:rPr kumimoji="0" lang="zh-CN" altLang="en-US" sz="2400" b="1" i="0" u="none" strike="noStrike" kern="0" cap="none" spc="0" normalizeH="0" baseline="0" noProof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不稳定性。</a:t>
            </a:r>
            <a:endParaRPr kumimoji="0" lang="zh-CN" altLang="en-US" sz="2400" b="1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6" name="图片 15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7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13" name="图片 1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3005808"/>
            <a:ext cx="1104039" cy="158216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395536" y="411510"/>
            <a:ext cx="1166673" cy="1064551"/>
            <a:chOff x="670145" y="1457273"/>
            <a:chExt cx="1555361" cy="1419401"/>
          </a:xfrm>
        </p:grpSpPr>
        <p:pic>
          <p:nvPicPr>
            <p:cNvPr id="11" name="图片 10" descr="28Z58PICt4r.jpg"/>
            <p:cNvPicPr>
              <a:picLocks noChangeAspect="1" noChangeArrowheads="1"/>
            </p:cNvPicPr>
            <p:nvPr/>
          </p:nvPicPr>
          <p:blipFill>
            <a:blip r:embed="rId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670145" y="1457273"/>
              <a:ext cx="1555361" cy="13934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" name="矩形 11"/>
            <p:cNvSpPr/>
            <p:nvPr/>
          </p:nvSpPr>
          <p:spPr>
            <a:xfrm>
              <a:off x="921335" y="2322677"/>
              <a:ext cx="964241" cy="553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100" b="1" dirty="0">
                  <a:latin typeface="Times New Roman" panose="02020603050405020304" pitchFamily="18" charset="0"/>
                  <a:ea typeface="微软雅黑" panose="020B0503020204020204" pitchFamily="34" charset="-122"/>
                </a:rPr>
                <a:t>例  </a:t>
              </a:r>
              <a:r>
                <a:rPr lang="en-US" altLang="zh-CN" sz="2100" b="1" dirty="0" smtClean="0">
                  <a:latin typeface="Times New Roman" panose="02020603050405020304" pitchFamily="18" charset="0"/>
                  <a:ea typeface="微软雅黑" panose="020B0503020204020204" pitchFamily="34" charset="-122"/>
                </a:rPr>
                <a:t>2</a:t>
              </a:r>
              <a:endParaRPr lang="zh-CN" altLang="en-US" sz="2100" dirty="0"/>
            </a:p>
          </p:txBody>
        </p:sp>
      </p:grpSp>
      <p:pic>
        <p:nvPicPr>
          <p:cNvPr id="17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1563638"/>
            <a:ext cx="6139229" cy="12828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" name="组合 1"/>
          <p:cNvGrpSpPr/>
          <p:nvPr/>
        </p:nvGrpSpPr>
        <p:grpSpPr>
          <a:xfrm>
            <a:off x="651620" y="3075806"/>
            <a:ext cx="7088732" cy="1438275"/>
            <a:chOff x="651620" y="3075806"/>
            <a:chExt cx="7088732" cy="1438275"/>
          </a:xfrm>
        </p:grpSpPr>
        <p:pic>
          <p:nvPicPr>
            <p:cNvPr id="1026" name="Picture 2" descr="E:\课件专用人物图\45.jp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651620" y="3075806"/>
              <a:ext cx="1688132" cy="143827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9" name="矩形 1"/>
            <p:cNvSpPr>
              <a:spLocks noChangeArrowheads="1"/>
            </p:cNvSpPr>
            <p:nvPr/>
          </p:nvSpPr>
          <p:spPr bwMode="auto">
            <a:xfrm>
              <a:off x="2158672" y="3145929"/>
              <a:ext cx="5581680" cy="919401"/>
            </a:xfrm>
            <a:prstGeom prst="wedgeRoundRectCallout">
              <a:avLst>
                <a:gd name="adj1" fmla="val -56523"/>
                <a:gd name="adj2" fmla="val 6852"/>
                <a:gd name="adj3" fmla="val 16667"/>
              </a:avLst>
            </a:prstGeom>
            <a:noFill/>
            <a:ln w="9525">
              <a:solidFill>
                <a:srgbClr val="00B0F0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>
              <a:spAutoFit/>
            </a:bodyPr>
            <a:lstStyle/>
            <a:p>
              <a:r>
                <a:rPr lang="zh-CN" altLang="en-US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Times New Roman" panose="02020603050405020304" pitchFamily="18" charset="0"/>
                </a:rPr>
                <a:t>长方形变成平行四边形后，边长</a:t>
              </a:r>
              <a:r>
                <a:rPr lang="zh-CN" altLang="en-US" sz="24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Times New Roman" panose="02020603050405020304" pitchFamily="18" charset="0"/>
                </a:rPr>
                <a:t>和周长</a:t>
              </a:r>
              <a:endPara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endParaRPr>
            </a:p>
            <a:p>
              <a:r>
                <a:rPr lang="zh-CN" altLang="en-US" sz="24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Times New Roman" panose="02020603050405020304" pitchFamily="18" charset="0"/>
                </a:rPr>
                <a:t>都没有变化，但是形状改变了。</a:t>
              </a:r>
              <a:endPara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endParaRPr>
            </a:p>
          </p:txBody>
        </p:sp>
      </p:grpSp>
      <p:sp>
        <p:nvSpPr>
          <p:cNvPr id="31" name="文本框 5"/>
          <p:cNvSpPr txBox="1">
            <a:spLocks noChangeArrowheads="1"/>
          </p:cNvSpPr>
          <p:nvPr/>
        </p:nvSpPr>
        <p:spPr bwMode="auto">
          <a:xfrm>
            <a:off x="1547664" y="411510"/>
            <a:ext cx="7370348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长方形变成平行四边形后，什么改变了</a:t>
            </a:r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，什么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没有改变？</a:t>
            </a:r>
            <a:endParaRPr lang="zh-CN" altLang="en-US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5" name="图片 14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6" name="文本框 26">
              <a:hlinkClick r:id="rId6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平行四边形 13"/>
          <p:cNvSpPr/>
          <p:nvPr/>
        </p:nvSpPr>
        <p:spPr>
          <a:xfrm>
            <a:off x="1421135" y="845145"/>
            <a:ext cx="2790825" cy="1368425"/>
          </a:xfrm>
          <a:prstGeom prst="parallelogram">
            <a:avLst/>
          </a:prstGeom>
          <a:solidFill>
            <a:schemeClr val="accent3">
              <a:lumMod val="60000"/>
              <a:lumOff val="40000"/>
            </a:scheme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1" i="0" u="none" strike="noStrike" kern="0" cap="none" spc="0" normalizeH="0" baseline="0" noProof="1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任意多边形 14"/>
          <p:cNvSpPr/>
          <p:nvPr/>
        </p:nvSpPr>
        <p:spPr>
          <a:xfrm>
            <a:off x="1749748" y="845145"/>
            <a:ext cx="12700" cy="77788"/>
          </a:xfrm>
          <a:custGeom>
            <a:avLst/>
            <a:gdLst>
              <a:gd name="connisteX0" fmla="*/ 0 w 12700"/>
              <a:gd name="connsiteY0" fmla="*/ 0 h 78740"/>
              <a:gd name="connisteX1" fmla="*/ 12700 w 12700"/>
              <a:gd name="connsiteY1" fmla="*/ 78740 h 7874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</a:cxnLst>
            <a:rect l="l" t="t" r="r" b="b"/>
            <a:pathLst>
              <a:path w="12700" h="78740">
                <a:moveTo>
                  <a:pt x="0" y="0"/>
                </a:moveTo>
                <a:cubicBezTo>
                  <a:pt x="4445" y="26035"/>
                  <a:pt x="8255" y="52705"/>
                  <a:pt x="12700" y="78740"/>
                </a:cubicBezTo>
              </a:path>
            </a:pathLst>
          </a:custGeom>
          <a:noFill/>
          <a:ln w="12700" cap="flat" cmpd="sng" algn="ctr">
            <a:solidFill>
              <a:srgbClr val="5B9BD5">
                <a:shade val="50000"/>
              </a:srgbClr>
            </a:solidFill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1" i="0" u="none" strike="noStrike" kern="0" cap="none" spc="0" normalizeH="0" baseline="0" noProof="1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6" name="直接连接符 15"/>
          <p:cNvCxnSpPr>
            <a:stCxn id="15" idx="0"/>
            <a:endCxn id="15" idx="1"/>
          </p:cNvCxnSpPr>
          <p:nvPr/>
        </p:nvCxnSpPr>
        <p:spPr>
          <a:xfrm>
            <a:off x="1749748" y="845145"/>
            <a:ext cx="12700" cy="77788"/>
          </a:xfrm>
          <a:prstGeom prst="line">
            <a:avLst/>
          </a:prstGeom>
          <a:noFill/>
          <a:ln w="6350" cap="flat" cmpd="sng" algn="ctr">
            <a:solidFill>
              <a:srgbClr val="5B9BD5"/>
            </a:solidFill>
            <a:prstDash val="solid"/>
            <a:miter lim="800000"/>
          </a:ln>
          <a:effectLst/>
        </p:spPr>
      </p:cxnSp>
      <p:cxnSp>
        <p:nvCxnSpPr>
          <p:cNvPr id="18" name="直接连接符 17"/>
          <p:cNvCxnSpPr>
            <a:stCxn id="15" idx="0"/>
            <a:endCxn id="15" idx="1"/>
          </p:cNvCxnSpPr>
          <p:nvPr/>
        </p:nvCxnSpPr>
        <p:spPr>
          <a:xfrm flipH="1">
            <a:off x="1762448" y="843558"/>
            <a:ext cx="33337" cy="1370012"/>
          </a:xfrm>
          <a:prstGeom prst="line">
            <a:avLst/>
          </a:prstGeom>
          <a:noFill/>
          <a:ln w="38100" cap="flat" cmpd="sng" algn="ctr">
            <a:solidFill>
              <a:srgbClr val="FF0000"/>
            </a:solidFill>
            <a:prstDash val="sysDot"/>
            <a:miter lim="800000"/>
          </a:ln>
          <a:effectLst/>
        </p:spPr>
      </p:cxnSp>
      <p:sp>
        <p:nvSpPr>
          <p:cNvPr id="20" name="文本框 9"/>
          <p:cNvSpPr txBox="1">
            <a:spLocks noChangeArrowheads="1"/>
          </p:cNvSpPr>
          <p:nvPr/>
        </p:nvSpPr>
        <p:spPr bwMode="auto">
          <a:xfrm>
            <a:off x="1744762" y="1186458"/>
            <a:ext cx="6191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高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21" name="直接连接符 20"/>
          <p:cNvCxnSpPr>
            <a:stCxn id="15" idx="0"/>
            <a:endCxn id="15" idx="1"/>
          </p:cNvCxnSpPr>
          <p:nvPr/>
        </p:nvCxnSpPr>
        <p:spPr>
          <a:xfrm>
            <a:off x="1749748" y="1950045"/>
            <a:ext cx="288925" cy="0"/>
          </a:xfrm>
          <a:prstGeom prst="line">
            <a:avLst/>
          </a:prstGeom>
          <a:noFill/>
          <a:ln w="38100" cap="flat" cmpd="sng" algn="ctr">
            <a:solidFill>
              <a:srgbClr val="FF2D2D"/>
            </a:solidFill>
            <a:prstDash val="sysDot"/>
            <a:miter lim="800000"/>
          </a:ln>
          <a:effectLst/>
        </p:spPr>
      </p:cxnSp>
      <p:cxnSp>
        <p:nvCxnSpPr>
          <p:cNvPr id="23" name="直接连接符 22"/>
          <p:cNvCxnSpPr>
            <a:stCxn id="15" idx="0"/>
            <a:endCxn id="15" idx="1"/>
          </p:cNvCxnSpPr>
          <p:nvPr/>
        </p:nvCxnSpPr>
        <p:spPr>
          <a:xfrm>
            <a:off x="2035498" y="1962745"/>
            <a:ext cx="0" cy="263525"/>
          </a:xfrm>
          <a:prstGeom prst="line">
            <a:avLst/>
          </a:prstGeom>
          <a:noFill/>
          <a:ln w="38100" cap="flat" cmpd="sng" algn="ctr">
            <a:solidFill>
              <a:srgbClr val="FF0000"/>
            </a:solidFill>
            <a:prstDash val="sysDot"/>
            <a:miter lim="800000"/>
          </a:ln>
          <a:effectLst/>
        </p:spPr>
      </p:cxnSp>
      <p:sp>
        <p:nvSpPr>
          <p:cNvPr id="24" name="文本框 12"/>
          <p:cNvSpPr txBox="1">
            <a:spLocks noChangeArrowheads="1"/>
          </p:cNvSpPr>
          <p:nvPr/>
        </p:nvSpPr>
        <p:spPr bwMode="auto">
          <a:xfrm>
            <a:off x="899592" y="2698923"/>
            <a:ext cx="7442356" cy="1384995"/>
          </a:xfrm>
          <a:prstGeom prst="rect">
            <a:avLst/>
          </a:prstGeom>
          <a:solidFill>
            <a:srgbClr val="FFC000"/>
          </a:solidFill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从平行四边形的一条边上的任意一点向对边引一条垂线，这一点和垂足之间的线段叫做平行四边形的</a:t>
            </a:r>
            <a:r>
              <a:rPr lang="zh-CN" altLang="en-US" sz="28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高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。这条对边叫做平行四边形的</a:t>
            </a:r>
            <a:r>
              <a:rPr lang="zh-CN" altLang="en-US" sz="2800" b="1" dirty="0">
                <a:solidFill>
                  <a:srgbClr val="AA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底</a:t>
            </a:r>
            <a:endParaRPr lang="zh-CN" altLang="en-US" sz="2800" b="1" dirty="0">
              <a:solidFill>
                <a:srgbClr val="AA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文本框 13"/>
          <p:cNvSpPr txBox="1">
            <a:spLocks noChangeArrowheads="1"/>
          </p:cNvSpPr>
          <p:nvPr/>
        </p:nvSpPr>
        <p:spPr bwMode="auto">
          <a:xfrm>
            <a:off x="2320826" y="1822053"/>
            <a:ext cx="62547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底</a:t>
            </a:r>
            <a:endParaRPr kumimoji="0" lang="zh-CN" altLang="en-US" sz="2400" b="1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圆角矩形标注 27"/>
          <p:cNvSpPr/>
          <p:nvPr/>
        </p:nvSpPr>
        <p:spPr bwMode="auto">
          <a:xfrm>
            <a:off x="4355976" y="1149667"/>
            <a:ext cx="4129988" cy="774011"/>
          </a:xfrm>
          <a:prstGeom prst="wedgeRoundRectCallout">
            <a:avLst>
              <a:gd name="adj1" fmla="val 55483"/>
              <a:gd name="adj2" fmla="val 11539"/>
              <a:gd name="adj3" fmla="val 16667"/>
            </a:avLst>
          </a:prstGeom>
          <a:noFill/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lvl="0" algn="ctr" defTabSz="914400"/>
            <a:r>
              <a:rPr lang="zh-CN" altLang="en-US" sz="2800" b="1" kern="0" noProof="1">
                <a:latin typeface="楷体" panose="02010609060101010101" pitchFamily="49" charset="-122"/>
                <a:ea typeface="楷体" panose="02010609060101010101" pitchFamily="49" charset="-122"/>
              </a:rPr>
              <a:t>两组对边分别平行的四边形叫做</a:t>
            </a:r>
            <a:r>
              <a:rPr lang="zh-CN" altLang="en-US" sz="2800" b="1" kern="0" noProof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平行四边形</a:t>
            </a:r>
            <a:r>
              <a:rPr lang="zh-CN" altLang="en-US" sz="2800" b="1" kern="0" noProof="1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 kern="0" noProof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直接连接符 29"/>
          <p:cNvSpPr>
            <a:spLocks noChangeShapeType="1"/>
          </p:cNvSpPr>
          <p:nvPr/>
        </p:nvSpPr>
        <p:spPr bwMode="auto">
          <a:xfrm flipH="1" flipV="1">
            <a:off x="1744762" y="845144"/>
            <a:ext cx="2304256" cy="525979"/>
          </a:xfrm>
          <a:prstGeom prst="line">
            <a:avLst/>
          </a:prstGeom>
          <a:noFill/>
          <a:ln w="38100">
            <a:solidFill>
              <a:srgbClr val="FF0000"/>
            </a:solidFill>
            <a:prstDash val="sysDot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1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2" name="组合 31"/>
          <p:cNvGrpSpPr/>
          <p:nvPr/>
        </p:nvGrpSpPr>
        <p:grpSpPr bwMode="auto">
          <a:xfrm rot="11609612">
            <a:off x="3778496" y="1321530"/>
            <a:ext cx="266314" cy="262298"/>
            <a:chOff x="2256" y="2640"/>
            <a:chExt cx="144" cy="144"/>
          </a:xfrm>
        </p:grpSpPr>
        <p:sp>
          <p:nvSpPr>
            <p:cNvPr id="33" name="直接连接符 37"/>
            <p:cNvSpPr>
              <a:spLocks noChangeShapeType="1"/>
            </p:cNvSpPr>
            <p:nvPr/>
          </p:nvSpPr>
          <p:spPr bwMode="auto">
            <a:xfrm>
              <a:off x="2256" y="2640"/>
              <a:ext cx="144" cy="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prstDash val="sysDot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1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4" name="直接连接符 39"/>
            <p:cNvSpPr>
              <a:spLocks noChangeShapeType="1"/>
            </p:cNvSpPr>
            <p:nvPr/>
          </p:nvSpPr>
          <p:spPr bwMode="auto">
            <a:xfrm>
              <a:off x="2400" y="2640"/>
              <a:ext cx="0" cy="144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prstDash val="sysDot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1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6" name="文本框 9"/>
          <p:cNvSpPr txBox="1">
            <a:spLocks noChangeArrowheads="1"/>
          </p:cNvSpPr>
          <p:nvPr/>
        </p:nvSpPr>
        <p:spPr bwMode="auto">
          <a:xfrm rot="16995037">
            <a:off x="2450922" y="966956"/>
            <a:ext cx="6191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高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1" name="图片 30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5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9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4" grpId="0" animBg="1"/>
      <p:bldP spid="25" grpId="0"/>
      <p:bldP spid="30" grpId="0" animBg="1"/>
      <p:bldP spid="2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"/>
          <p:cNvSpPr>
            <a:spLocks noChangeArrowheads="1"/>
          </p:cNvSpPr>
          <p:nvPr/>
        </p:nvSpPr>
        <p:spPr bwMode="auto">
          <a:xfrm>
            <a:off x="323528" y="267494"/>
            <a:ext cx="8424936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小组合作，总结正方形、长方形和平行四边形的特征。</a:t>
            </a:r>
            <a:endParaRPr kumimoji="0" lang="zh-CN" altLang="en-US" sz="3200" b="1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graphicFrame>
        <p:nvGraphicFramePr>
          <p:cNvPr id="21" name="表格 20"/>
          <p:cNvGraphicFramePr>
            <a:graphicFrameLocks noGrp="1"/>
          </p:cNvGraphicFramePr>
          <p:nvPr/>
        </p:nvGraphicFramePr>
        <p:xfrm>
          <a:off x="1187624" y="1491630"/>
          <a:ext cx="6624636" cy="2291715"/>
        </p:xfrm>
        <a:graphic>
          <a:graphicData uri="http://schemas.openxmlformats.org/drawingml/2006/table">
            <a:tbl>
              <a:tblPr firstRow="1" firstCol="1" bandRow="1"/>
              <a:tblGrid>
                <a:gridCol w="762995"/>
                <a:gridCol w="2286132"/>
                <a:gridCol w="1719171"/>
                <a:gridCol w="1856338"/>
              </a:tblGrid>
              <a:tr h="0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342900" algn="l" defTabSz="685800" rtl="0" eaLnBrk="1" latinLnBrk="0" hangingPunct="1">
                        <a:defRPr sz="1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685800" algn="l" defTabSz="685800" rtl="0" eaLnBrk="1" latinLnBrk="0" hangingPunct="1">
                        <a:defRPr sz="1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028700" algn="l" defTabSz="685800" rtl="0" eaLnBrk="1" latinLnBrk="0" hangingPunct="1">
                        <a:defRPr sz="1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371600" algn="l" defTabSz="685800" rtl="0" eaLnBrk="1" latinLnBrk="0" hangingPunct="1">
                        <a:defRPr sz="1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1714500" algn="l" defTabSz="685800" rtl="0" eaLnBrk="1" latinLnBrk="0" hangingPunct="1">
                        <a:defRPr sz="1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057400" algn="l" defTabSz="685800" rtl="0" eaLnBrk="1" latinLnBrk="0" hangingPunct="1">
                        <a:defRPr sz="1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2400300" algn="l" defTabSz="685800" rtl="0" eaLnBrk="1" latinLnBrk="0" hangingPunct="1">
                        <a:defRPr sz="1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2743200" algn="l" defTabSz="685800" rtl="0" eaLnBrk="1" latinLnBrk="0" hangingPunct="1">
                        <a:defRPr sz="1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base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000" b="1" kern="12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 </a:t>
                      </a:r>
                      <a:endParaRPr lang="zh-CN" sz="2000" b="1" kern="100" dirty="0"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4" marR="685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342900" algn="l" defTabSz="685800" rtl="0" eaLnBrk="1" latinLnBrk="0" hangingPunct="1">
                        <a:defRPr sz="1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685800" algn="l" defTabSz="685800" rtl="0" eaLnBrk="1" latinLnBrk="0" hangingPunct="1">
                        <a:defRPr sz="1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028700" algn="l" defTabSz="685800" rtl="0" eaLnBrk="1" latinLnBrk="0" hangingPunct="1">
                        <a:defRPr sz="1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371600" algn="l" defTabSz="685800" rtl="0" eaLnBrk="1" latinLnBrk="0" hangingPunct="1">
                        <a:defRPr sz="1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1714500" algn="l" defTabSz="685800" rtl="0" eaLnBrk="1" latinLnBrk="0" hangingPunct="1">
                        <a:defRPr sz="1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057400" algn="l" defTabSz="685800" rtl="0" eaLnBrk="1" latinLnBrk="0" hangingPunct="1">
                        <a:defRPr sz="1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2400300" algn="l" defTabSz="685800" rtl="0" eaLnBrk="1" latinLnBrk="0" hangingPunct="1">
                        <a:defRPr sz="1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2743200" algn="l" defTabSz="685800" rtl="0" eaLnBrk="1" latinLnBrk="0" hangingPunct="1">
                        <a:defRPr sz="1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base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400" b="1" kern="1200" dirty="0"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正方形</a:t>
                      </a:r>
                      <a:endParaRPr lang="zh-CN" sz="2400" b="1" kern="100" dirty="0"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4" marR="685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342900" algn="l" defTabSz="685800" rtl="0" eaLnBrk="1" latinLnBrk="0" hangingPunct="1">
                        <a:defRPr sz="1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685800" algn="l" defTabSz="685800" rtl="0" eaLnBrk="1" latinLnBrk="0" hangingPunct="1">
                        <a:defRPr sz="1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028700" algn="l" defTabSz="685800" rtl="0" eaLnBrk="1" latinLnBrk="0" hangingPunct="1">
                        <a:defRPr sz="1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371600" algn="l" defTabSz="685800" rtl="0" eaLnBrk="1" latinLnBrk="0" hangingPunct="1">
                        <a:defRPr sz="1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1714500" algn="l" defTabSz="685800" rtl="0" eaLnBrk="1" latinLnBrk="0" hangingPunct="1">
                        <a:defRPr sz="1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057400" algn="l" defTabSz="685800" rtl="0" eaLnBrk="1" latinLnBrk="0" hangingPunct="1">
                        <a:defRPr sz="1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2400300" algn="l" defTabSz="685800" rtl="0" eaLnBrk="1" latinLnBrk="0" hangingPunct="1">
                        <a:defRPr sz="1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2743200" algn="l" defTabSz="685800" rtl="0" eaLnBrk="1" latinLnBrk="0" hangingPunct="1">
                        <a:defRPr sz="1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base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400" b="1" kern="1200" dirty="0" smtClean="0"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长方形</a:t>
                      </a:r>
                      <a:endParaRPr lang="zh-CN" sz="2400" b="1" kern="100" dirty="0"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4" marR="685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342900" algn="l" defTabSz="685800" rtl="0" eaLnBrk="1" latinLnBrk="0" hangingPunct="1">
                        <a:defRPr sz="1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685800" algn="l" defTabSz="685800" rtl="0" eaLnBrk="1" latinLnBrk="0" hangingPunct="1">
                        <a:defRPr sz="1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028700" algn="l" defTabSz="685800" rtl="0" eaLnBrk="1" latinLnBrk="0" hangingPunct="1">
                        <a:defRPr sz="1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371600" algn="l" defTabSz="685800" rtl="0" eaLnBrk="1" latinLnBrk="0" hangingPunct="1">
                        <a:defRPr sz="1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1714500" algn="l" defTabSz="685800" rtl="0" eaLnBrk="1" latinLnBrk="0" hangingPunct="1">
                        <a:defRPr sz="1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057400" algn="l" defTabSz="685800" rtl="0" eaLnBrk="1" latinLnBrk="0" hangingPunct="1">
                        <a:defRPr sz="1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2400300" algn="l" defTabSz="685800" rtl="0" eaLnBrk="1" latinLnBrk="0" hangingPunct="1">
                        <a:defRPr sz="1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2743200" algn="l" defTabSz="685800" rtl="0" eaLnBrk="1" latinLnBrk="0" hangingPunct="1">
                        <a:defRPr sz="1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base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400" b="1" kern="1200" dirty="0"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平行四边形</a:t>
                      </a:r>
                      <a:endParaRPr lang="zh-CN" sz="2400" b="1" kern="100" dirty="0"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4" marR="685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0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342900" algn="l" defTabSz="685800" rtl="0" eaLnBrk="1" latinLnBrk="0" hangingPunct="1">
                        <a:defRPr sz="1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685800" algn="l" defTabSz="685800" rtl="0" eaLnBrk="1" latinLnBrk="0" hangingPunct="1">
                        <a:defRPr sz="1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028700" algn="l" defTabSz="685800" rtl="0" eaLnBrk="1" latinLnBrk="0" hangingPunct="1">
                        <a:defRPr sz="1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371600" algn="l" defTabSz="685800" rtl="0" eaLnBrk="1" latinLnBrk="0" hangingPunct="1">
                        <a:defRPr sz="1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1714500" algn="l" defTabSz="685800" rtl="0" eaLnBrk="1" latinLnBrk="0" hangingPunct="1">
                        <a:defRPr sz="1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057400" algn="l" defTabSz="685800" rtl="0" eaLnBrk="1" latinLnBrk="0" hangingPunct="1">
                        <a:defRPr sz="1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2400300" algn="l" defTabSz="685800" rtl="0" eaLnBrk="1" latinLnBrk="0" hangingPunct="1">
                        <a:defRPr sz="1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2743200" algn="l" defTabSz="685800" rtl="0" eaLnBrk="1" latinLnBrk="0" hangingPunct="1">
                        <a:defRPr sz="1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base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b="1" kern="1200" dirty="0"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边</a:t>
                      </a:r>
                      <a:endParaRPr lang="zh-CN" sz="2800" b="1" kern="100" dirty="0"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4" marR="685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342900" algn="l" defTabSz="685800" rtl="0" eaLnBrk="1" latinLnBrk="0" hangingPunct="1">
                        <a:defRPr sz="1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685800" algn="l" defTabSz="685800" rtl="0" eaLnBrk="1" latinLnBrk="0" hangingPunct="1">
                        <a:defRPr sz="1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028700" algn="l" defTabSz="685800" rtl="0" eaLnBrk="1" latinLnBrk="0" hangingPunct="1">
                        <a:defRPr sz="1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371600" algn="l" defTabSz="685800" rtl="0" eaLnBrk="1" latinLnBrk="0" hangingPunct="1">
                        <a:defRPr sz="1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1714500" algn="l" defTabSz="685800" rtl="0" eaLnBrk="1" latinLnBrk="0" hangingPunct="1">
                        <a:defRPr sz="1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057400" algn="l" defTabSz="685800" rtl="0" eaLnBrk="1" latinLnBrk="0" hangingPunct="1">
                        <a:defRPr sz="1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2400300" algn="l" defTabSz="685800" rtl="0" eaLnBrk="1" latinLnBrk="0" hangingPunct="1">
                        <a:defRPr sz="1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2743200" algn="l" defTabSz="685800" rtl="0" eaLnBrk="1" latinLnBrk="0" hangingPunct="1">
                        <a:defRPr sz="1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fontAlgn="base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2000" b="1" kern="100" dirty="0"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4" marR="685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342900" algn="l" defTabSz="685800" rtl="0" eaLnBrk="1" latinLnBrk="0" hangingPunct="1">
                        <a:defRPr sz="1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685800" algn="l" defTabSz="685800" rtl="0" eaLnBrk="1" latinLnBrk="0" hangingPunct="1">
                        <a:defRPr sz="1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028700" algn="l" defTabSz="685800" rtl="0" eaLnBrk="1" latinLnBrk="0" hangingPunct="1">
                        <a:defRPr sz="1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371600" algn="l" defTabSz="685800" rtl="0" eaLnBrk="1" latinLnBrk="0" hangingPunct="1">
                        <a:defRPr sz="1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1714500" algn="l" defTabSz="685800" rtl="0" eaLnBrk="1" latinLnBrk="0" hangingPunct="1">
                        <a:defRPr sz="1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057400" algn="l" defTabSz="685800" rtl="0" eaLnBrk="1" latinLnBrk="0" hangingPunct="1">
                        <a:defRPr sz="1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2400300" algn="l" defTabSz="685800" rtl="0" eaLnBrk="1" latinLnBrk="0" hangingPunct="1">
                        <a:defRPr sz="1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2743200" algn="l" defTabSz="685800" rtl="0" eaLnBrk="1" latinLnBrk="0" hangingPunct="1">
                        <a:defRPr sz="1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fontAlgn="base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2000" b="1" kern="100" dirty="0"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4" marR="685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342900" algn="l" defTabSz="685800" rtl="0" eaLnBrk="1" latinLnBrk="0" hangingPunct="1">
                        <a:defRPr sz="1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685800" algn="l" defTabSz="685800" rtl="0" eaLnBrk="1" latinLnBrk="0" hangingPunct="1">
                        <a:defRPr sz="1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028700" algn="l" defTabSz="685800" rtl="0" eaLnBrk="1" latinLnBrk="0" hangingPunct="1">
                        <a:defRPr sz="1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371600" algn="l" defTabSz="685800" rtl="0" eaLnBrk="1" latinLnBrk="0" hangingPunct="1">
                        <a:defRPr sz="1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1714500" algn="l" defTabSz="685800" rtl="0" eaLnBrk="1" latinLnBrk="0" hangingPunct="1">
                        <a:defRPr sz="1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057400" algn="l" defTabSz="685800" rtl="0" eaLnBrk="1" latinLnBrk="0" hangingPunct="1">
                        <a:defRPr sz="1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2400300" algn="l" defTabSz="685800" rtl="0" eaLnBrk="1" latinLnBrk="0" hangingPunct="1">
                        <a:defRPr sz="1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2743200" algn="l" defTabSz="685800" rtl="0" eaLnBrk="1" latinLnBrk="0" hangingPunct="1">
                        <a:defRPr sz="1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fontAlgn="base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altLang="zh-CN" sz="2000" b="1" kern="100" dirty="0" smtClean="0"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fontAlgn="base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2000" b="1" kern="100" dirty="0"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4" marR="685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0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342900" algn="l" defTabSz="685800" rtl="0" eaLnBrk="1" latinLnBrk="0" hangingPunct="1">
                        <a:defRPr sz="1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685800" algn="l" defTabSz="685800" rtl="0" eaLnBrk="1" latinLnBrk="0" hangingPunct="1">
                        <a:defRPr sz="1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028700" algn="l" defTabSz="685800" rtl="0" eaLnBrk="1" latinLnBrk="0" hangingPunct="1">
                        <a:defRPr sz="1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371600" algn="l" defTabSz="685800" rtl="0" eaLnBrk="1" latinLnBrk="0" hangingPunct="1">
                        <a:defRPr sz="1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1714500" algn="l" defTabSz="685800" rtl="0" eaLnBrk="1" latinLnBrk="0" hangingPunct="1">
                        <a:defRPr sz="1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057400" algn="l" defTabSz="685800" rtl="0" eaLnBrk="1" latinLnBrk="0" hangingPunct="1">
                        <a:defRPr sz="1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2400300" algn="l" defTabSz="685800" rtl="0" eaLnBrk="1" latinLnBrk="0" hangingPunct="1">
                        <a:defRPr sz="1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2743200" algn="l" defTabSz="685800" rtl="0" eaLnBrk="1" latinLnBrk="0" hangingPunct="1">
                        <a:defRPr sz="1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base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b="1" kern="1200" dirty="0"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角</a:t>
                      </a:r>
                      <a:endParaRPr lang="zh-CN" sz="2800" b="1" kern="100" dirty="0"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4" marR="685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342900" algn="l" defTabSz="685800" rtl="0" eaLnBrk="1" latinLnBrk="0" hangingPunct="1">
                        <a:defRPr sz="1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685800" algn="l" defTabSz="685800" rtl="0" eaLnBrk="1" latinLnBrk="0" hangingPunct="1">
                        <a:defRPr sz="1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028700" algn="l" defTabSz="685800" rtl="0" eaLnBrk="1" latinLnBrk="0" hangingPunct="1">
                        <a:defRPr sz="1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371600" algn="l" defTabSz="685800" rtl="0" eaLnBrk="1" latinLnBrk="0" hangingPunct="1">
                        <a:defRPr sz="1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1714500" algn="l" defTabSz="685800" rtl="0" eaLnBrk="1" latinLnBrk="0" hangingPunct="1">
                        <a:defRPr sz="1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057400" algn="l" defTabSz="685800" rtl="0" eaLnBrk="1" latinLnBrk="0" hangingPunct="1">
                        <a:defRPr sz="1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2400300" algn="l" defTabSz="685800" rtl="0" eaLnBrk="1" latinLnBrk="0" hangingPunct="1">
                        <a:defRPr sz="1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2743200" algn="l" defTabSz="685800" rtl="0" eaLnBrk="1" latinLnBrk="0" hangingPunct="1">
                        <a:defRPr sz="1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fontAlgn="base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2000" b="1" kern="100" dirty="0"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4" marR="685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342900" algn="l" defTabSz="685800" rtl="0" eaLnBrk="1" latinLnBrk="0" hangingPunct="1">
                        <a:defRPr sz="1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685800" algn="l" defTabSz="685800" rtl="0" eaLnBrk="1" latinLnBrk="0" hangingPunct="1">
                        <a:defRPr sz="1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028700" algn="l" defTabSz="685800" rtl="0" eaLnBrk="1" latinLnBrk="0" hangingPunct="1">
                        <a:defRPr sz="1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371600" algn="l" defTabSz="685800" rtl="0" eaLnBrk="1" latinLnBrk="0" hangingPunct="1">
                        <a:defRPr sz="1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1714500" algn="l" defTabSz="685800" rtl="0" eaLnBrk="1" latinLnBrk="0" hangingPunct="1">
                        <a:defRPr sz="1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057400" algn="l" defTabSz="685800" rtl="0" eaLnBrk="1" latinLnBrk="0" hangingPunct="1">
                        <a:defRPr sz="1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2400300" algn="l" defTabSz="685800" rtl="0" eaLnBrk="1" latinLnBrk="0" hangingPunct="1">
                        <a:defRPr sz="1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2743200" algn="l" defTabSz="685800" rtl="0" eaLnBrk="1" latinLnBrk="0" hangingPunct="1">
                        <a:defRPr sz="1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fontAlgn="base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2000" b="1" kern="100" dirty="0"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4" marR="685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342900" algn="l" defTabSz="685800" rtl="0" eaLnBrk="1" latinLnBrk="0" hangingPunct="1">
                        <a:defRPr sz="1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685800" algn="l" defTabSz="685800" rtl="0" eaLnBrk="1" latinLnBrk="0" hangingPunct="1">
                        <a:defRPr sz="1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028700" algn="l" defTabSz="685800" rtl="0" eaLnBrk="1" latinLnBrk="0" hangingPunct="1">
                        <a:defRPr sz="1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371600" algn="l" defTabSz="685800" rtl="0" eaLnBrk="1" latinLnBrk="0" hangingPunct="1">
                        <a:defRPr sz="1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1714500" algn="l" defTabSz="685800" rtl="0" eaLnBrk="1" latinLnBrk="0" hangingPunct="1">
                        <a:defRPr sz="1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057400" algn="l" defTabSz="685800" rtl="0" eaLnBrk="1" latinLnBrk="0" hangingPunct="1">
                        <a:defRPr sz="1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2400300" algn="l" defTabSz="685800" rtl="0" eaLnBrk="1" latinLnBrk="0" hangingPunct="1">
                        <a:defRPr sz="1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2743200" algn="l" defTabSz="685800" rtl="0" eaLnBrk="1" latinLnBrk="0" hangingPunct="1">
                        <a:defRPr sz="1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fontAlgn="base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altLang="zh-CN" sz="2000" b="1" kern="100" dirty="0" smtClean="0"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fontAlgn="base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2000" b="1" kern="100" dirty="0"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4" marR="685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3" name="TextBox 22"/>
          <p:cNvSpPr txBox="1">
            <a:spLocks noChangeArrowheads="1"/>
          </p:cNvSpPr>
          <p:nvPr/>
        </p:nvSpPr>
        <p:spPr bwMode="auto">
          <a:xfrm>
            <a:off x="1979712" y="1994937"/>
            <a:ext cx="2259012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914400"/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两组对边分别平行，四条边都相等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4290268" y="1987471"/>
            <a:ext cx="1719263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914400"/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两组对边分别平行且相等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TextBox 24"/>
          <p:cNvSpPr txBox="1">
            <a:spLocks noChangeArrowheads="1"/>
          </p:cNvSpPr>
          <p:nvPr/>
        </p:nvSpPr>
        <p:spPr bwMode="auto">
          <a:xfrm>
            <a:off x="6051872" y="1987471"/>
            <a:ext cx="1719262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914400"/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两组对边分别平行且相等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TextBox 25"/>
          <p:cNvSpPr txBox="1">
            <a:spLocks noChangeArrowheads="1"/>
          </p:cNvSpPr>
          <p:nvPr/>
        </p:nvSpPr>
        <p:spPr bwMode="auto">
          <a:xfrm>
            <a:off x="2031256" y="2915855"/>
            <a:ext cx="2259012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914400"/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四个角相等，都是直角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TextBox 26"/>
          <p:cNvSpPr txBox="1">
            <a:spLocks noChangeArrowheads="1"/>
          </p:cNvSpPr>
          <p:nvPr/>
        </p:nvSpPr>
        <p:spPr bwMode="auto">
          <a:xfrm>
            <a:off x="4290268" y="2915856"/>
            <a:ext cx="1719263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914400"/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四个角相等，都是直角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TextBox 27"/>
          <p:cNvSpPr txBox="1">
            <a:spLocks noChangeArrowheads="1"/>
          </p:cNvSpPr>
          <p:nvPr/>
        </p:nvSpPr>
        <p:spPr bwMode="auto">
          <a:xfrm>
            <a:off x="6165106" y="3043676"/>
            <a:ext cx="1719262" cy="481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914400">
              <a:lnSpc>
                <a:spcPct val="150000"/>
              </a:lnSpc>
            </a:pP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对角相等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0" name="图片 19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9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/>
      <p:bldP spid="25" grpId="0"/>
      <p:bldP spid="26" grpId="0"/>
      <p:bldP spid="27" grpId="0"/>
      <p:bldP spid="2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椭圆 35"/>
          <p:cNvSpPr/>
          <p:nvPr/>
        </p:nvSpPr>
        <p:spPr>
          <a:xfrm>
            <a:off x="2173071" y="1281569"/>
            <a:ext cx="4271137" cy="2415531"/>
          </a:xfrm>
          <a:prstGeom prst="ellipse">
            <a:avLst/>
          </a:prstGeom>
          <a:solidFill>
            <a:srgbClr val="ED7D31">
              <a:lumMod val="20000"/>
              <a:lumOff val="80000"/>
            </a:srgbClr>
          </a:solidFill>
          <a:ln w="12700" cap="flat" cmpd="sng" algn="ctr">
            <a:solidFill>
              <a:srgbClr val="5B9BD5">
                <a:shade val="50000"/>
              </a:srgbClr>
            </a:solidFill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0" cap="none" spc="0" normalizeH="0" baseline="0" noProof="1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" name="文本框 1"/>
          <p:cNvSpPr txBox="1">
            <a:spLocks noChangeArrowheads="1"/>
          </p:cNvSpPr>
          <p:nvPr/>
        </p:nvSpPr>
        <p:spPr bwMode="auto">
          <a:xfrm>
            <a:off x="323528" y="339502"/>
            <a:ext cx="764698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长方形、正方形、平行四边形有什么关系？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" name="椭圆 37"/>
          <p:cNvSpPr/>
          <p:nvPr/>
        </p:nvSpPr>
        <p:spPr>
          <a:xfrm>
            <a:off x="3214586" y="1675584"/>
            <a:ext cx="2745011" cy="1627499"/>
          </a:xfrm>
          <a:prstGeom prst="ellipse">
            <a:avLst/>
          </a:prstGeom>
          <a:solidFill>
            <a:srgbClr val="92D050"/>
          </a:solidFill>
          <a:ln w="12700" cap="flat" cmpd="sng" algn="ctr">
            <a:solidFill>
              <a:srgbClr val="5B9BD5">
                <a:shade val="50000"/>
              </a:srgbClr>
            </a:solidFill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0" cap="none" spc="0" normalizeH="0" baseline="0" noProof="1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9" name="椭圆 38"/>
          <p:cNvSpPr/>
          <p:nvPr/>
        </p:nvSpPr>
        <p:spPr>
          <a:xfrm>
            <a:off x="4414297" y="2067694"/>
            <a:ext cx="1311821" cy="957362"/>
          </a:xfrm>
          <a:prstGeom prst="ellipse">
            <a:avLst/>
          </a:prstGeom>
          <a:solidFill>
            <a:srgbClr val="FFC000">
              <a:lumMod val="40000"/>
              <a:lumOff val="60000"/>
            </a:srgbClr>
          </a:solidFill>
          <a:ln w="12700" cap="flat" cmpd="sng" algn="ctr">
            <a:solidFill>
              <a:srgbClr val="5B9BD5">
                <a:shade val="50000"/>
              </a:srgbClr>
            </a:solidFill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0" cap="none" spc="0" normalizeH="0" baseline="0" noProof="1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" name="文本框 6"/>
          <p:cNvSpPr txBox="1">
            <a:spLocks noChangeArrowheads="1"/>
          </p:cNvSpPr>
          <p:nvPr/>
        </p:nvSpPr>
        <p:spPr bwMode="auto">
          <a:xfrm>
            <a:off x="4447752" y="2315542"/>
            <a:ext cx="129517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正方形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" name="文本框 7"/>
          <p:cNvSpPr txBox="1">
            <a:spLocks noChangeArrowheads="1"/>
          </p:cNvSpPr>
          <p:nvPr/>
        </p:nvSpPr>
        <p:spPr bwMode="auto">
          <a:xfrm>
            <a:off x="3552285" y="1894061"/>
            <a:ext cx="17240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长方形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2" name="文本框 8"/>
          <p:cNvSpPr txBox="1">
            <a:spLocks noChangeArrowheads="1"/>
          </p:cNvSpPr>
          <p:nvPr/>
        </p:nvSpPr>
        <p:spPr bwMode="auto">
          <a:xfrm>
            <a:off x="3322563" y="1275606"/>
            <a:ext cx="20415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平行四边形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9" name="图片 18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0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2" dur="2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7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/>
      <p:bldP spid="41" grpId="0"/>
      <p:bldP spid="4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8"/>
          <p:cNvSpPr>
            <a:spLocks noChangeArrowheads="1"/>
          </p:cNvSpPr>
          <p:nvPr/>
        </p:nvSpPr>
        <p:spPr bwMode="auto">
          <a:xfrm>
            <a:off x="755576" y="846460"/>
            <a:ext cx="7992888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defTabSz="914400" latinLnBrk="1"/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下面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的四边形中，平行四边形有</a:t>
            </a:r>
            <a:r>
              <a:rPr lang="en-US" altLang="zh-CN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      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13" name="Picture 9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1563638"/>
            <a:ext cx="5665086" cy="25815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矩形 1"/>
          <p:cNvSpPr>
            <a:spLocks noChangeArrowheads="1"/>
          </p:cNvSpPr>
          <p:nvPr/>
        </p:nvSpPr>
        <p:spPr bwMode="auto">
          <a:xfrm>
            <a:off x="6985074" y="915566"/>
            <a:ext cx="14033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defTabSz="914400"/>
            <a:r>
              <a:rPr lang="en-US" altLang="zh-CN" sz="2400" b="1" dirty="0">
                <a:solidFill>
                  <a:srgbClr val="FF0000"/>
                </a:solidFill>
              </a:rPr>
              <a:t>②④⑤</a:t>
            </a:r>
            <a:endParaRPr lang="zh-CN" altLang="en-US" sz="2400" b="1" dirty="0">
              <a:solidFill>
                <a:srgbClr val="FF0000"/>
              </a:solidFill>
              <a:cs typeface="Times New Roman" panose="02020603050405020304" pitchFamily="18" charset="0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2" y="492072"/>
            <a:ext cx="366860" cy="456338"/>
          </a:xfrm>
          <a:prstGeom prst="rect">
            <a:avLst/>
          </a:prstGeom>
        </p:spPr>
      </p:pic>
      <p:sp>
        <p:nvSpPr>
          <p:cNvPr id="16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课堂练习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8" name="图片 17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9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698</Words>
  <Application>WPS 演示</Application>
  <PresentationFormat>全屏显示(16:9)</PresentationFormat>
  <Paragraphs>160</Paragraphs>
  <Slides>12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12</vt:i4>
      </vt:variant>
    </vt:vector>
  </HeadingPairs>
  <TitlesOfParts>
    <vt:vector size="26" baseType="lpstr">
      <vt:lpstr>Arial</vt:lpstr>
      <vt:lpstr>宋体</vt:lpstr>
      <vt:lpstr>Wingdings</vt:lpstr>
      <vt:lpstr>黑体</vt:lpstr>
      <vt:lpstr>楷体</vt:lpstr>
      <vt:lpstr>幼圆</vt:lpstr>
      <vt:lpstr>Times New Roman</vt:lpstr>
      <vt:lpstr>微软雅黑</vt:lpstr>
      <vt:lpstr>Calibri</vt:lpstr>
      <vt:lpstr>Calibri</vt:lpstr>
      <vt:lpstr>等线</vt:lpstr>
      <vt:lpstr>Arial Unicode MS</vt:lpstr>
      <vt:lpstr>Office 主题</vt:lpstr>
      <vt:lpstr>2_自定义设计方案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/>
  <cp:lastModifiedBy>Administrator</cp:lastModifiedBy>
  <cp:revision>5</cp:revision>
  <dcterms:created xsi:type="dcterms:W3CDTF">2017-03-17T02:28:00Z</dcterms:created>
  <dcterms:modified xsi:type="dcterms:W3CDTF">2021-11-30T06:21:33Z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2052-11.1.0.11115</vt:lpwstr>
  </property>
  <property fmtid="{D5CDD505-2E9C-101B-9397-08002B2CF9AE}" pid="3" name="ICV">
    <vt:lpwstr>DB740A855F4642E69A2D8107AD4D0365</vt:lpwstr>
  </property>
</Properties>
</file>