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19"/>
  </p:notesMasterIdLst>
  <p:sldIdLst>
    <p:sldId id="530" r:id="rId4"/>
    <p:sldId id="510" r:id="rId5"/>
    <p:sldId id="511" r:id="rId6"/>
    <p:sldId id="525" r:id="rId7"/>
    <p:sldId id="512" r:id="rId8"/>
    <p:sldId id="513" r:id="rId9"/>
    <p:sldId id="528" r:id="rId10"/>
    <p:sldId id="516" r:id="rId11"/>
    <p:sldId id="514" r:id="rId12"/>
    <p:sldId id="518" r:id="rId13"/>
    <p:sldId id="524" r:id="rId14"/>
    <p:sldId id="515" r:id="rId15"/>
    <p:sldId id="529" r:id="rId16"/>
    <p:sldId id="507" r:id="rId17"/>
    <p:sldId id="53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3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小数进位加法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小数进位加法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17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小数加法和减法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312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口算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4137" y="1275606"/>
            <a:ext cx="7186295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4.7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0.56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1.2+0.8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7.7+0.6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3.6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4.8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1.7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042" y="141962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3866" y="1419622"/>
            <a:ext cx="1032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7532" y="219379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4701" y="285978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4661" y="363395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5061" y="213970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5101" y="285978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5101" y="363395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3183" y="330791"/>
            <a:ext cx="183255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算一算。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19975" y="1225823"/>
            <a:ext cx="3374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15.24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3.84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8065" y="1225823"/>
            <a:ext cx="27206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9.9+10.11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4970" y="2025288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15.24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   3.84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59725" y="2932703"/>
            <a:ext cx="2038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78215" y="2886983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9872" y="122010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3925" y="2008778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9.9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  10.11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28680" y="2916193"/>
            <a:ext cx="2038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47170" y="2870473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6013" y="120359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270396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一箱钉子，钉子净重52.5千克，箱重2.5千克，一共重多少千克？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31171" y="375310"/>
            <a:ext cx="1664965" cy="39624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020272" y="411510"/>
            <a:ext cx="1408736" cy="42037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2664243" y="2945011"/>
            <a:ext cx="19850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52.5+2.5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4231180" y="2931790"/>
            <a:ext cx="208823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3025477" y="3586597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73325" y="1635646"/>
            <a:ext cx="3675139" cy="1584176"/>
            <a:chOff x="4739270" y="2211710"/>
            <a:chExt cx="3675139" cy="1584176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6" y="2543212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4739270" y="2211710"/>
              <a:ext cx="2841354" cy="991681"/>
              <a:chOff x="3272342" y="3562672"/>
              <a:chExt cx="2841354" cy="991681"/>
            </a:xfrm>
            <a:noFill/>
          </p:grpSpPr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3272342" y="3562672"/>
                <a:ext cx="2785058" cy="991681"/>
              </a:xfrm>
              <a:prstGeom prst="cloudCallout">
                <a:avLst>
                  <a:gd name="adj1" fmla="val 60132"/>
                  <a:gd name="adj2" fmla="val 4521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393104" y="3634680"/>
                <a:ext cx="2720592" cy="83099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找出数量关系，进行列式计算。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7544" y="1275606"/>
            <a:ext cx="4848455" cy="2302246"/>
            <a:chOff x="587641" y="1419622"/>
            <a:chExt cx="4848455" cy="2302246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187624" y="1419622"/>
              <a:ext cx="4248472" cy="1189277"/>
            </a:xfrm>
            <a:prstGeom prst="cloudCallout">
              <a:avLst>
                <a:gd name="adj1" fmla="val -49274"/>
                <a:gd name="adj2" fmla="val 48770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403648" y="1596737"/>
              <a:ext cx="3975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先找出等量关系式：箱子的重量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钉子的重量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共重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641" y="2139702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28474" t="18699" r="46501" b="66378"/>
          <a:stretch>
            <a:fillRect/>
          </a:stretch>
        </p:blipFill>
        <p:spPr>
          <a:xfrm>
            <a:off x="5010717" y="929263"/>
            <a:ext cx="3809755" cy="1498471"/>
          </a:xfrm>
          <a:prstGeom prst="rect">
            <a:avLst/>
          </a:prstGeom>
        </p:spPr>
      </p:pic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833952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用一根长彩带扎完一个蛋糕盒后，还剩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0.97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米。这根彩带的长是多少米？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2557880" y="2873003"/>
            <a:ext cx="2212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2.53+0.97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4556107" y="2859782"/>
            <a:ext cx="208823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233389" y="3514589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：这根彩带的长是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5090" y="1491630"/>
            <a:ext cx="3136870" cy="1440160"/>
            <a:chOff x="4387458" y="2227912"/>
            <a:chExt cx="3136870" cy="1440160"/>
          </a:xfrm>
        </p:grpSpPr>
        <p:pic>
          <p:nvPicPr>
            <p:cNvPr id="11" name="图片 10" descr="75"/>
            <p:cNvPicPr>
              <a:picLocks noChangeAspect="1"/>
            </p:cNvPicPr>
            <p:nvPr/>
          </p:nvPicPr>
          <p:blipFill>
            <a:blip r:embed="rId2"/>
            <a:srcRect l="8268" t="2110" r="4866" b="2194"/>
            <a:stretch>
              <a:fillRect/>
            </a:stretch>
          </p:blipFill>
          <p:spPr>
            <a:xfrm>
              <a:off x="4387458" y="2806377"/>
              <a:ext cx="976630" cy="861695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524500" y="2227912"/>
              <a:ext cx="1999828" cy="991910"/>
              <a:chOff x="3246294" y="3579098"/>
              <a:chExt cx="2822098" cy="991866"/>
            </a:xfrm>
            <a:noFill/>
          </p:grpSpPr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3246294" y="3579098"/>
                <a:ext cx="2785058" cy="991866"/>
              </a:xfrm>
              <a:prstGeom prst="cloudCallout">
                <a:avLst>
                  <a:gd name="adj1" fmla="val -83282"/>
                  <a:gd name="adj2" fmla="val 3787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402211" y="3634902"/>
                <a:ext cx="2666181" cy="8309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扎蛋糕盒用了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2.53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71600" y="2067694"/>
            <a:ext cx="7037504" cy="1833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小数加法，先把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各数的小数点对齐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整数加法的法则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进行计算，得数里的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小数点，要和横线上的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，得数的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一般要把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/>
          <p:nvPr/>
        </p:nvGraphicFramePr>
        <p:xfrm>
          <a:off x="1403648" y="1563638"/>
          <a:ext cx="6536537" cy="1753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1" imgW="5019675" imgH="657225" progId="Paint.Picture">
                  <p:embed/>
                </p:oleObj>
              </mc:Choice>
              <mc:Fallback>
                <p:oleObj name="" r:id="rId1" imgW="5019675" imgH="657225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648" y="1563638"/>
                        <a:ext cx="6536537" cy="1753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27584" y="906855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买一顶帽子和一副手套，共需要多少元钱？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75656" y="3291830"/>
            <a:ext cx="6385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12.55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10.35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8"/>
          <p:cNvSpPr txBox="1"/>
          <p:nvPr/>
        </p:nvSpPr>
        <p:spPr>
          <a:xfrm>
            <a:off x="2423301" y="3867894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12.55+5.65=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711333" y="773703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12.55+5.65=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95178" y="1262018"/>
            <a:ext cx="2160270" cy="953135"/>
            <a:chOff x="2995178" y="1262018"/>
            <a:chExt cx="2160270" cy="953135"/>
          </a:xfrm>
        </p:grpSpPr>
        <p:sp>
          <p:nvSpPr>
            <p:cNvPr id="20" name="文本框 19"/>
            <p:cNvSpPr txBox="1"/>
            <p:nvPr/>
          </p:nvSpPr>
          <p:spPr>
            <a:xfrm>
              <a:off x="3172343" y="1262018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12.55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5.65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995178" y="2169433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717267" y="1419622"/>
            <a:ext cx="2815173" cy="1656184"/>
            <a:chOff x="4932040" y="3147802"/>
            <a:chExt cx="2815173" cy="165618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583" b="16860" l="8400" r="30900">
                          <a14:foregroundMark x1="18400" y1="5269" x2="14200" y2="7903"/>
                          <a14:foregroundMark x1="12400" y1="8219" x2="11700" y2="9694"/>
                          <a14:foregroundMark x1="11700" y1="9378" x2="11700" y2="9378"/>
                          <a14:foregroundMark x1="10000" y1="9378" x2="10500" y2="10432"/>
                          <a14:foregroundMark x1="25800" y1="7482" x2="28600" y2="8957"/>
                          <a14:foregroundMark x1="23300" y1="6533" x2="24400" y2="7271"/>
                          <a14:foregroundMark x1="19300" y1="5058" x2="22100" y2="6217"/>
                          <a14:backgroundMark x1="30000" y1="12329" x2="26700" y2="162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28" t="2335" r="68401" b="82524"/>
            <a:stretch>
              <a:fillRect/>
            </a:stretch>
          </p:blipFill>
          <p:spPr>
            <a:xfrm flipH="1">
              <a:off x="6516216" y="4062997"/>
              <a:ext cx="1230997" cy="740989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/>
          </p:nvGrpSpPr>
          <p:grpSpPr>
            <a:xfrm>
              <a:off x="4932040" y="3147802"/>
              <a:ext cx="2016224" cy="870583"/>
              <a:chOff x="2480352" y="2797560"/>
              <a:chExt cx="2534664" cy="813414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6" name="AutoShape 27"/>
              <p:cNvSpPr>
                <a:spLocks noChangeArrowheads="1"/>
              </p:cNvSpPr>
              <p:nvPr/>
            </p:nvSpPr>
            <p:spPr bwMode="auto">
              <a:xfrm>
                <a:off x="2480352" y="2797560"/>
                <a:ext cx="2526862" cy="813414"/>
              </a:xfrm>
              <a:prstGeom prst="cloudCallout">
                <a:avLst>
                  <a:gd name="adj1" fmla="val 52336"/>
                  <a:gd name="adj2" fmla="val 65379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636306" y="2797571"/>
                <a:ext cx="2378710" cy="776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18.20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可以写成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18.2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4814905" y="773703"/>
            <a:ext cx="9092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18.2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9073" y="212053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18.20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575" y="3632706"/>
            <a:ext cx="7848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答：买一顶毛线帽子和一副毛线手套共需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437" y="1275606"/>
            <a:ext cx="2781403" cy="2448272"/>
            <a:chOff x="737384" y="2499742"/>
            <a:chExt cx="2781403" cy="2448272"/>
          </a:xfrm>
        </p:grpSpPr>
        <p:pic>
          <p:nvPicPr>
            <p:cNvPr id="2050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824" l="11068" r="8991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384" y="3819619"/>
              <a:ext cx="1125220" cy="1128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1070516" y="2499742"/>
              <a:ext cx="2367325" cy="1154430"/>
            </a:xfrm>
            <a:prstGeom prst="cloudCallout">
              <a:avLst>
                <a:gd name="adj1" fmla="val -39226"/>
                <a:gd name="adj2" fmla="val 74758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214532" y="2676857"/>
              <a:ext cx="23042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别忘了，小数点要对齐啊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95309" y="1210583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45.8+10.35=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61094" y="1728743"/>
            <a:ext cx="2160270" cy="953135"/>
            <a:chOff x="3061094" y="1728743"/>
            <a:chExt cx="2160270" cy="953135"/>
          </a:xfrm>
        </p:grpSpPr>
        <p:sp>
          <p:nvSpPr>
            <p:cNvPr id="24" name="文本框 23"/>
            <p:cNvSpPr txBox="1"/>
            <p:nvPr/>
          </p:nvSpPr>
          <p:spPr>
            <a:xfrm>
              <a:off x="3066174" y="1728743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45.8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10.35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061094" y="2629808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4527309" y="1203598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56.15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3562" y="342404"/>
            <a:ext cx="8514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买一顶皮帽子和一副皮手套，共需要多少元钱？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8039" y="2550433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56.15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9592" y="3435846"/>
            <a:ext cx="7321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答：买一顶皮帽子和一副皮手套共需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56.15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52120" y="2205310"/>
            <a:ext cx="3240360" cy="1638851"/>
            <a:chOff x="5652120" y="2205310"/>
            <a:chExt cx="3240360" cy="1638851"/>
          </a:xfrm>
        </p:grpSpPr>
        <p:pic>
          <p:nvPicPr>
            <p:cNvPr id="2050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4824" l="11068" r="8991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96336" y="2715766"/>
              <a:ext cx="1125220" cy="1128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5652120" y="2205310"/>
              <a:ext cx="2425339" cy="942504"/>
            </a:xfrm>
            <a:prstGeom prst="cloudCallout">
              <a:avLst>
                <a:gd name="adj1" fmla="val 45594"/>
                <a:gd name="adj2" fmla="val 45175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31129" y="2211710"/>
              <a:ext cx="306135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别忘了，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点要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对齐啊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4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33"/>
          <p:cNvPicPr>
            <a:picLocks noChangeAspect="1"/>
          </p:cNvPicPr>
          <p:nvPr/>
        </p:nvPicPr>
        <p:blipFill>
          <a:blip r:embed="rId1"/>
          <a:srcRect l="26019" t="7504" r="25983" b="14919"/>
          <a:stretch>
            <a:fillRect/>
          </a:stretch>
        </p:blipFill>
        <p:spPr>
          <a:xfrm>
            <a:off x="7099677" y="2011064"/>
            <a:ext cx="1378585" cy="1781175"/>
          </a:xfrm>
          <a:prstGeom prst="rect">
            <a:avLst/>
          </a:prstGeom>
        </p:spPr>
      </p:pic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67925" y="339502"/>
            <a:ext cx="7932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）还可以怎样选购？各需要多少元钱？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 descr="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651024"/>
            <a:ext cx="2239645" cy="17900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290728" y="1059582"/>
            <a:ext cx="2952115" cy="870585"/>
            <a:chOff x="2901913" y="3733412"/>
            <a:chExt cx="2785058" cy="813414"/>
          </a:xfrm>
          <a:noFill/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61647"/>
                <a:gd name="adj2" fmla="val 8679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157891" y="3747780"/>
              <a:ext cx="2378710" cy="77642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可以选皮帽子和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线手套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73145" y="1971367"/>
            <a:ext cx="2798540" cy="975801"/>
            <a:chOff x="3246294" y="3579103"/>
            <a:chExt cx="2798540" cy="975801"/>
          </a:xfrm>
          <a:noFill/>
        </p:grpSpPr>
        <p:sp>
          <p:nvSpPr>
            <p:cNvPr id="41" name="AutoShape 27"/>
            <p:cNvSpPr>
              <a:spLocks noChangeArrowheads="1"/>
            </p:cNvSpPr>
            <p:nvPr/>
          </p:nvSpPr>
          <p:spPr bwMode="auto">
            <a:xfrm>
              <a:off x="3246294" y="3579103"/>
              <a:ext cx="2785058" cy="975801"/>
            </a:xfrm>
            <a:prstGeom prst="cloudCallout">
              <a:avLst>
                <a:gd name="adj1" fmla="val 58569"/>
                <a:gd name="adj2" fmla="val 3713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510878" y="3618800"/>
              <a:ext cx="2533956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可以选线帽子和皮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手套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69556" y="1082794"/>
            <a:ext cx="380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45.8+5.65=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7794" y="1767324"/>
            <a:ext cx="2160270" cy="953135"/>
            <a:chOff x="2987794" y="1767324"/>
            <a:chExt cx="2160270" cy="953135"/>
          </a:xfrm>
        </p:grpSpPr>
        <p:sp>
          <p:nvSpPr>
            <p:cNvPr id="20" name="文本框 19"/>
            <p:cNvSpPr txBox="1"/>
            <p:nvPr/>
          </p:nvSpPr>
          <p:spPr>
            <a:xfrm>
              <a:off x="3164959" y="1767324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45.8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5.65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987794" y="2674739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3528" y="3395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买一顶皮帽子和一副线手套，共需要多少元钱？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9314" y="2625844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51.45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91371" y="1102479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51.45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7584" y="329183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答：买一顶皮帽子和一副线手套共需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51.45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31810" y="1851670"/>
            <a:ext cx="2160270" cy="1383665"/>
            <a:chOff x="3131810" y="1851670"/>
            <a:chExt cx="2160270" cy="1383665"/>
          </a:xfrm>
        </p:grpSpPr>
        <p:sp>
          <p:nvSpPr>
            <p:cNvPr id="8" name="文本框 7"/>
            <p:cNvSpPr txBox="1"/>
            <p:nvPr/>
          </p:nvSpPr>
          <p:spPr>
            <a:xfrm>
              <a:off x="3347075" y="1851670"/>
              <a:ext cx="180530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12.55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10.35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31810" y="2717810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95536" y="339502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买一顶毛线帽子和一副皮手套，共需要多少元钱？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7300" y="2713365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22.90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7286" y="3416682"/>
            <a:ext cx="7515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答：买一顶皮帽子和一副线手套共需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22.9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9768" y="1141115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12.55+10.35=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6708" y="1131590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22.9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1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375494" y="915566"/>
            <a:ext cx="6292850" cy="2974340"/>
          </a:xfrm>
          <a:prstGeom prst="roundRect">
            <a:avLst/>
          </a:prstGeom>
          <a:solidFill>
            <a:srgbClr val="FFC00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5534" y="1275497"/>
            <a:ext cx="58810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小数加法，先把各数的小数点对齐（也就是把相同数位上的数对齐），再按照整数加法的法则进行计算，最后在得数里对齐横线上的小数点点上小数点。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078944" y="771550"/>
            <a:ext cx="6949440" cy="3227070"/>
          </a:xfrm>
          <a:prstGeom prst="roundRect">
            <a:avLst/>
          </a:prstGeom>
          <a:solidFill>
            <a:srgbClr val="FFC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6699" y="939190"/>
            <a:ext cx="637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小数加法与整数加法在计算时有什么相同点？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8454" y="1333525"/>
            <a:ext cx="32397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从低位算起。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8454" y="2084730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计算小数加法要注意什么？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7961" y="2535158"/>
            <a:ext cx="540829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小数点对齐。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空位是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“0”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计算结果小数末尾的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要去掉 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2" grpId="1"/>
      <p:bldP spid="13" grpId="0"/>
      <p:bldP spid="15" grpId="0"/>
      <p:bldP spid="1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全屏显示(16:9)</PresentationFormat>
  <Paragraphs>216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</vt:lpstr>
      <vt:lpstr>Times New Roman</vt:lpstr>
      <vt:lpstr>微软雅黑</vt:lpstr>
      <vt:lpstr>Arial Unicode MS</vt:lpstr>
      <vt:lpstr>Office 主题</vt:lpstr>
      <vt:lpstr>2_自定义设计方案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31</cp:revision>
  <dcterms:created xsi:type="dcterms:W3CDTF">2017-03-17T02:28:00Z</dcterms:created>
  <dcterms:modified xsi:type="dcterms:W3CDTF">2021-02-25T00:47:39Z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