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10"/>
  </p:notesMasterIdLst>
  <p:sldIdLst>
    <p:sldId id="570" r:id="rId4"/>
    <p:sldId id="562" r:id="rId5"/>
    <p:sldId id="563" r:id="rId6"/>
    <p:sldId id="564" r:id="rId7"/>
    <p:sldId id="565" r:id="rId8"/>
    <p:sldId id="561" r:id="rId9"/>
    <p:sldId id="556" r:id="rId11"/>
    <p:sldId id="566" r:id="rId12"/>
    <p:sldId id="567" r:id="rId13"/>
    <p:sldId id="568" r:id="rId14"/>
    <p:sldId id="569" r:id="rId15"/>
    <p:sldId id="507" r:id="rId16"/>
    <p:sldId id="57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2E09B7"/>
    <a:srgbClr val="FF0000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9556" autoAdjust="0"/>
  </p:normalViewPr>
  <p:slideViewPr>
    <p:cSldViewPr>
      <p:cViewPr varScale="1">
        <p:scale>
          <a:sx n="70" d="100"/>
          <a:sy n="70" d="100"/>
        </p:scale>
        <p:origin x="-576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7"/>
            <a:ext cx="4572000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分数的意义和性质 用分数表示整体的一部分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7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7943" y="1435155"/>
            <a:ext cx="8637621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用分数表示整体的一部分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31790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0271" y="130319"/>
            <a:ext cx="24505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"/>
          <p:cNvSpPr txBox="1"/>
          <p:nvPr/>
        </p:nvSpPr>
        <p:spPr>
          <a:xfrm>
            <a:off x="1642091" y="3651870"/>
            <a:ext cx="5450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这些图形中，正方形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占      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554116" y="3492969"/>
            <a:ext cx="1152128" cy="829433"/>
            <a:chOff x="4085785" y="2240340"/>
            <a:chExt cx="1152128" cy="829433"/>
          </a:xfrm>
        </p:grpSpPr>
        <p:cxnSp>
          <p:nvCxnSpPr>
            <p:cNvPr id="47" name="直接连接符 46"/>
            <p:cNvCxnSpPr/>
            <p:nvPr/>
          </p:nvCxnSpPr>
          <p:spPr bwMode="auto">
            <a:xfrm>
              <a:off x="4261799" y="2681440"/>
              <a:ext cx="800100" cy="1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TextBox 3"/>
            <p:cNvSpPr txBox="1">
              <a:spLocks noChangeArrowheads="1"/>
            </p:cNvSpPr>
            <p:nvPr/>
          </p:nvSpPr>
          <p:spPr bwMode="auto">
            <a:xfrm>
              <a:off x="4085785" y="2608108"/>
              <a:ext cx="11521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TextBox 3"/>
            <p:cNvSpPr txBox="1">
              <a:spLocks noChangeArrowheads="1"/>
            </p:cNvSpPr>
            <p:nvPr/>
          </p:nvSpPr>
          <p:spPr bwMode="auto">
            <a:xfrm>
              <a:off x="4101792" y="2240340"/>
              <a:ext cx="9601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0" name="TextBox 1"/>
          <p:cNvSpPr txBox="1"/>
          <p:nvPr/>
        </p:nvSpPr>
        <p:spPr>
          <a:xfrm>
            <a:off x="5901763" y="3920744"/>
            <a:ext cx="601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"/>
          <p:cNvSpPr txBox="1"/>
          <p:nvPr/>
        </p:nvSpPr>
        <p:spPr>
          <a:xfrm>
            <a:off x="5993513" y="3435846"/>
            <a:ext cx="341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29200" y="1315936"/>
            <a:ext cx="1368152" cy="565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16200000">
            <a:off x="4069461" y="1219907"/>
            <a:ext cx="1080120" cy="565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766033" y="1181641"/>
            <a:ext cx="792088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7315192" y="771550"/>
            <a:ext cx="1085920" cy="9361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748876" y="1031630"/>
            <a:ext cx="759871" cy="7598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470681" y="2241823"/>
            <a:ext cx="136815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602041" y="2085825"/>
            <a:ext cx="1053543" cy="10535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820204" y="2241823"/>
            <a:ext cx="864096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11560" y="2517131"/>
            <a:ext cx="549527" cy="5495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426104" y="1881373"/>
            <a:ext cx="864096" cy="1415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1"/>
          <p:cNvSpPr txBox="1"/>
          <p:nvPr/>
        </p:nvSpPr>
        <p:spPr>
          <a:xfrm>
            <a:off x="322641" y="339502"/>
            <a:ext cx="2233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"/>
          <p:cNvSpPr txBox="1"/>
          <p:nvPr/>
        </p:nvSpPr>
        <p:spPr>
          <a:xfrm>
            <a:off x="1627159" y="3651870"/>
            <a:ext cx="5450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这些图形中，三角形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占      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508104" y="3507854"/>
            <a:ext cx="1152128" cy="829433"/>
            <a:chOff x="4085785" y="2240340"/>
            <a:chExt cx="1152128" cy="829433"/>
          </a:xfrm>
        </p:grpSpPr>
        <p:cxnSp>
          <p:nvCxnSpPr>
            <p:cNvPr id="47" name="直接连接符 46"/>
            <p:cNvCxnSpPr/>
            <p:nvPr/>
          </p:nvCxnSpPr>
          <p:spPr bwMode="auto">
            <a:xfrm>
              <a:off x="4261799" y="2681440"/>
              <a:ext cx="800100" cy="1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TextBox 3"/>
            <p:cNvSpPr txBox="1">
              <a:spLocks noChangeArrowheads="1"/>
            </p:cNvSpPr>
            <p:nvPr/>
          </p:nvSpPr>
          <p:spPr bwMode="auto">
            <a:xfrm>
              <a:off x="4085785" y="2608108"/>
              <a:ext cx="11521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TextBox 3"/>
            <p:cNvSpPr txBox="1">
              <a:spLocks noChangeArrowheads="1"/>
            </p:cNvSpPr>
            <p:nvPr/>
          </p:nvSpPr>
          <p:spPr bwMode="auto">
            <a:xfrm>
              <a:off x="4101792" y="2240340"/>
              <a:ext cx="9601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0" name="TextBox 1"/>
          <p:cNvSpPr txBox="1"/>
          <p:nvPr/>
        </p:nvSpPr>
        <p:spPr>
          <a:xfrm>
            <a:off x="5855751" y="3867894"/>
            <a:ext cx="601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TextBox 1"/>
          <p:cNvSpPr txBox="1"/>
          <p:nvPr/>
        </p:nvSpPr>
        <p:spPr>
          <a:xfrm>
            <a:off x="5914865" y="3507854"/>
            <a:ext cx="601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9200" y="1315936"/>
            <a:ext cx="1368152" cy="565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16200000">
            <a:off x="4069461" y="1219907"/>
            <a:ext cx="1080120" cy="565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766033" y="1181641"/>
            <a:ext cx="792088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>
            <a:off x="7315192" y="771550"/>
            <a:ext cx="1085920" cy="9361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748876" y="1031630"/>
            <a:ext cx="759871" cy="7598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470681" y="2241823"/>
            <a:ext cx="136815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602041" y="2085825"/>
            <a:ext cx="1053543" cy="10535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820204" y="2241823"/>
            <a:ext cx="864096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11560" y="2517131"/>
            <a:ext cx="549527" cy="5495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7426104" y="1881373"/>
            <a:ext cx="864096" cy="1415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1"/>
          <p:cNvSpPr txBox="1"/>
          <p:nvPr/>
        </p:nvSpPr>
        <p:spPr>
          <a:xfrm>
            <a:off x="322641" y="339502"/>
            <a:ext cx="2233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Box 1"/>
          <p:cNvSpPr txBox="1"/>
          <p:nvPr/>
        </p:nvSpPr>
        <p:spPr>
          <a:xfrm>
            <a:off x="2267744" y="2355726"/>
            <a:ext cx="20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endParaRPr lang="en-US" altLang="zh-CN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r>
              <a:rPr lang="zh-CN" altLang="en-US" sz="28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</a:t>
            </a:r>
            <a:endParaRPr lang="en-US" altLang="zh-CN" sz="28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427984" y="2571750"/>
            <a:ext cx="381880" cy="414296"/>
          </a:xfrm>
          <a:prstGeom prst="roundRect">
            <a:avLst/>
          </a:prstGeom>
          <a:noFill/>
          <a:ln w="66675">
            <a:solidFill>
              <a:srgbClr val="2E09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4427984" y="3147814"/>
            <a:ext cx="381880" cy="407202"/>
          </a:xfrm>
          <a:prstGeom prst="roundRect">
            <a:avLst/>
          </a:prstGeom>
          <a:noFill/>
          <a:ln w="66675">
            <a:solidFill>
              <a:srgbClr val="2E09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>
            <a:off x="4824228" y="3346884"/>
            <a:ext cx="789331" cy="0"/>
          </a:xfrm>
          <a:prstGeom prst="straightConnector1">
            <a:avLst/>
          </a:prstGeom>
          <a:ln w="34925">
            <a:solidFill>
              <a:srgbClr val="2E09B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4820135" y="2760176"/>
            <a:ext cx="789331" cy="0"/>
          </a:xfrm>
          <a:prstGeom prst="straightConnector1">
            <a:avLst/>
          </a:prstGeom>
          <a:ln w="34925">
            <a:solidFill>
              <a:srgbClr val="2E09B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"/>
          <p:cNvSpPr txBox="1"/>
          <p:nvPr/>
        </p:nvSpPr>
        <p:spPr>
          <a:xfrm>
            <a:off x="5648659" y="3068235"/>
            <a:ext cx="983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</a:t>
            </a:r>
            <a:endParaRPr lang="zh-CN" altLang="en-US" sz="2400" b="1" dirty="0">
              <a:solidFill>
                <a:srgbClr val="2E09B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5604040" y="2494301"/>
            <a:ext cx="983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endParaRPr lang="zh-CN" altLang="en-US" sz="2400" b="1" dirty="0">
              <a:solidFill>
                <a:srgbClr val="2E09B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4"/>
          <p:cNvGrpSpPr/>
          <p:nvPr/>
        </p:nvGrpSpPr>
        <p:grpSpPr bwMode="auto">
          <a:xfrm>
            <a:off x="4414075" y="2492172"/>
            <a:ext cx="741920" cy="1018472"/>
            <a:chOff x="3714739" y="3402243"/>
            <a:chExt cx="642950" cy="1069625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484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484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15816" y="1707654"/>
            <a:ext cx="4536504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827584" y="987574"/>
            <a:ext cx="4896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书法兴趣小组有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名同学。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79" name="图片 2" descr="QQ截图2015020413551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847" y="483518"/>
            <a:ext cx="3252164" cy="2185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云形标注 3"/>
          <p:cNvSpPr>
            <a:spLocks noChangeArrowheads="1"/>
          </p:cNvSpPr>
          <p:nvPr/>
        </p:nvSpPr>
        <p:spPr bwMode="auto">
          <a:xfrm>
            <a:off x="1475656" y="1635646"/>
            <a:ext cx="3600400" cy="589360"/>
          </a:xfrm>
          <a:prstGeom prst="cloudCallout">
            <a:avLst>
              <a:gd name="adj1" fmla="val 50417"/>
              <a:gd name="adj2" fmla="val 5049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女同学有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1" name="TextBox 3"/>
          <p:cNvSpPr txBox="1">
            <a:spLocks noChangeArrowheads="1"/>
          </p:cNvSpPr>
          <p:nvPr/>
        </p:nvSpPr>
        <p:spPr bwMode="auto">
          <a:xfrm>
            <a:off x="279997" y="2499742"/>
            <a:ext cx="8540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女同学的人数占书法兴趣小组人数的几分之几？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9552" y="2909989"/>
            <a:ext cx="6824418" cy="1822001"/>
            <a:chOff x="344211" y="3198021"/>
            <a:chExt cx="6824418" cy="1822001"/>
          </a:xfrm>
        </p:grpSpPr>
        <p:pic>
          <p:nvPicPr>
            <p:cNvPr id="24583" name="图片 5" descr="小女孩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11" y="3468311"/>
              <a:ext cx="926310" cy="1262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云形标注 6"/>
            <p:cNvSpPr/>
            <p:nvPr/>
          </p:nvSpPr>
          <p:spPr bwMode="auto">
            <a:xfrm>
              <a:off x="1975371" y="3252038"/>
              <a:ext cx="5193258" cy="1767984"/>
            </a:xfrm>
            <a:prstGeom prst="cloudCallout">
              <a:avLst>
                <a:gd name="adj1" fmla="val -62414"/>
                <a:gd name="adj2" fmla="val 10066"/>
              </a:avLst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398973" y="3198021"/>
              <a:ext cx="4392488" cy="842512"/>
              <a:chOff x="539552" y="1420001"/>
              <a:chExt cx="4392488" cy="842512"/>
            </a:xfrm>
          </p:grpSpPr>
          <p:sp>
            <p:nvSpPr>
              <p:cNvPr id="8" name="TextBox 3"/>
              <p:cNvSpPr txBox="1">
                <a:spLocks noChangeArrowheads="1"/>
              </p:cNvSpPr>
              <p:nvPr/>
            </p:nvSpPr>
            <p:spPr bwMode="auto">
              <a:xfrm>
                <a:off x="539552" y="1610425"/>
                <a:ext cx="4392488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名女同学占小组人数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4015259" y="1420001"/>
                <a:ext cx="579958" cy="842512"/>
                <a:chOff x="280831" y="2378010"/>
                <a:chExt cx="579958" cy="842512"/>
              </a:xfrm>
            </p:grpSpPr>
            <p:cxnSp>
              <p:nvCxnSpPr>
                <p:cNvPr id="10" name="直接连接符 9"/>
                <p:cNvCxnSpPr/>
                <p:nvPr/>
              </p:nvCxnSpPr>
              <p:spPr bwMode="auto">
                <a:xfrm>
                  <a:off x="338627" y="2758344"/>
                  <a:ext cx="401721" cy="1033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4589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280831" y="2758857"/>
                  <a:ext cx="5799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17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4590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95830" y="2378010"/>
                  <a:ext cx="344961" cy="4007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2414082" y="3888341"/>
              <a:ext cx="4440478" cy="900518"/>
              <a:chOff x="416082" y="1397767"/>
              <a:chExt cx="4440478" cy="900518"/>
            </a:xfrm>
          </p:grpSpPr>
          <p:sp>
            <p:nvSpPr>
              <p:cNvPr id="15" name="TextBox 3"/>
              <p:cNvSpPr txBox="1">
                <a:spLocks noChangeArrowheads="1"/>
              </p:cNvSpPr>
              <p:nvPr/>
            </p:nvSpPr>
            <p:spPr bwMode="auto">
              <a:xfrm>
                <a:off x="416082" y="1591961"/>
                <a:ext cx="4440478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名女同学占小组人数的  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3765495" y="1397767"/>
                <a:ext cx="493858" cy="900518"/>
                <a:chOff x="426940" y="2409856"/>
                <a:chExt cx="493858" cy="900518"/>
              </a:xfrm>
            </p:grpSpPr>
            <p:cxnSp>
              <p:nvCxnSpPr>
                <p:cNvPr id="17" name="直接连接符 16"/>
                <p:cNvCxnSpPr/>
                <p:nvPr/>
              </p:nvCxnSpPr>
              <p:spPr bwMode="auto">
                <a:xfrm>
                  <a:off x="488678" y="2848547"/>
                  <a:ext cx="431327" cy="1191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4595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426940" y="2848709"/>
                  <a:ext cx="493065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17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4596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550415" y="2409856"/>
                  <a:ext cx="370383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1" name="圆角矩形 10"/>
          <p:cNvSpPr/>
          <p:nvPr/>
        </p:nvSpPr>
        <p:spPr>
          <a:xfrm>
            <a:off x="6084168" y="3669295"/>
            <a:ext cx="381880" cy="342615"/>
          </a:xfrm>
          <a:prstGeom prst="roundRect">
            <a:avLst/>
          </a:prstGeom>
          <a:noFill/>
          <a:ln w="66675">
            <a:solidFill>
              <a:srgbClr val="2E09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6012160" y="4098913"/>
            <a:ext cx="381880" cy="353045"/>
          </a:xfrm>
          <a:prstGeom prst="roundRect">
            <a:avLst/>
          </a:prstGeom>
          <a:noFill/>
          <a:ln w="66675">
            <a:solidFill>
              <a:srgbClr val="2E09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6513548" y="4256168"/>
            <a:ext cx="789331" cy="0"/>
          </a:xfrm>
          <a:prstGeom prst="straightConnector1">
            <a:avLst/>
          </a:prstGeom>
          <a:ln w="34925">
            <a:solidFill>
              <a:srgbClr val="2E09B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6513548" y="3794503"/>
            <a:ext cx="789331" cy="0"/>
          </a:xfrm>
          <a:prstGeom prst="straightConnector1">
            <a:avLst/>
          </a:prstGeom>
          <a:ln w="34925">
            <a:solidFill>
              <a:srgbClr val="2E09B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"/>
          <p:cNvSpPr txBox="1"/>
          <p:nvPr/>
        </p:nvSpPr>
        <p:spPr>
          <a:xfrm>
            <a:off x="7327062" y="3977519"/>
            <a:ext cx="983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</a:t>
            </a:r>
            <a:endParaRPr lang="zh-CN" altLang="en-US" sz="2400" b="1" dirty="0">
              <a:solidFill>
                <a:srgbClr val="2E09B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"/>
          <p:cNvSpPr txBox="1"/>
          <p:nvPr/>
        </p:nvSpPr>
        <p:spPr>
          <a:xfrm>
            <a:off x="7286536" y="3528628"/>
            <a:ext cx="983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endParaRPr lang="zh-CN" altLang="en-US" sz="2400" b="1" dirty="0">
              <a:solidFill>
                <a:srgbClr val="2E09B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2" grpId="0" animBg="1"/>
      <p:bldP spid="37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3"/>
          <p:cNvGrpSpPr/>
          <p:nvPr/>
        </p:nvGrpSpPr>
        <p:grpSpPr bwMode="auto">
          <a:xfrm>
            <a:off x="2483768" y="627534"/>
            <a:ext cx="5480769" cy="1448319"/>
            <a:chOff x="834124" y="333328"/>
            <a:chExt cx="7307743" cy="1931106"/>
          </a:xfrm>
        </p:grpSpPr>
        <p:pic>
          <p:nvPicPr>
            <p:cNvPr id="25603" name="图片 1" descr="小青蛙2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8793" y="621362"/>
              <a:ext cx="1643074" cy="164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834124" y="333328"/>
              <a:ext cx="5449771" cy="1500198"/>
            </a:xfrm>
            <a:prstGeom prst="cloudCallout">
              <a:avLst>
                <a:gd name="adj1" fmla="val 61272"/>
                <a:gd name="adj2" fmla="val 21743"/>
              </a:avLst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男同学占兴趣小组人数的几分之几呢？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78695" y="3579862"/>
            <a:ext cx="5385593" cy="900409"/>
            <a:chOff x="2154595" y="2676669"/>
            <a:chExt cx="5385593" cy="900409"/>
          </a:xfrm>
        </p:grpSpPr>
        <p:sp>
          <p:nvSpPr>
            <p:cNvPr id="5" name="TextBox 3"/>
            <p:cNvSpPr txBox="1">
              <a:spLocks noChangeArrowheads="1"/>
            </p:cNvSpPr>
            <p:nvPr/>
          </p:nvSpPr>
          <p:spPr bwMode="auto">
            <a:xfrm>
              <a:off x="2154595" y="2873529"/>
              <a:ext cx="5385593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名男同学占小组人数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    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607" name="TextBox 3"/>
            <p:cNvSpPr txBox="1">
              <a:spLocks noChangeArrowheads="1"/>
            </p:cNvSpPr>
            <p:nvPr/>
          </p:nvSpPr>
          <p:spPr bwMode="auto">
            <a:xfrm>
              <a:off x="6132875" y="3115413"/>
              <a:ext cx="5432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17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608" name="TextBox 3"/>
            <p:cNvSpPr txBox="1">
              <a:spLocks noChangeArrowheads="1"/>
            </p:cNvSpPr>
            <p:nvPr/>
          </p:nvSpPr>
          <p:spPr bwMode="auto">
            <a:xfrm>
              <a:off x="6213242" y="2676669"/>
              <a:ext cx="3214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6213237" y="3114819"/>
              <a:ext cx="32146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" name="TextBox 1"/>
          <p:cNvSpPr txBox="1"/>
          <p:nvPr/>
        </p:nvSpPr>
        <p:spPr>
          <a:xfrm>
            <a:off x="4566931" y="2067694"/>
            <a:ext cx="3101413" cy="138499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女生有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名。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 – 8 = 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（名）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1108149" y="2067695"/>
            <a:ext cx="3238868" cy="138499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求男生占总人数的几分之几，要先求出男生的人数。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323527" y="342404"/>
            <a:ext cx="79324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下面是某地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月份前半月的天气情况。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675" name="组合 4"/>
          <p:cNvGrpSpPr/>
          <p:nvPr/>
        </p:nvGrpSpPr>
        <p:grpSpPr bwMode="auto">
          <a:xfrm>
            <a:off x="1571625" y="1131590"/>
            <a:ext cx="750094" cy="964406"/>
            <a:chOff x="1000100" y="1428736"/>
            <a:chExt cx="1000132" cy="1285884"/>
          </a:xfrm>
        </p:grpSpPr>
        <p:sp>
          <p:nvSpPr>
            <p:cNvPr id="3" name="矩形 2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678" name="组合 5"/>
          <p:cNvGrpSpPr/>
          <p:nvPr/>
        </p:nvGrpSpPr>
        <p:grpSpPr bwMode="auto">
          <a:xfrm>
            <a:off x="2321719" y="1131590"/>
            <a:ext cx="750094" cy="964406"/>
            <a:chOff x="1000100" y="1428736"/>
            <a:chExt cx="1000132" cy="1285884"/>
          </a:xfrm>
        </p:grpSpPr>
        <p:sp>
          <p:nvSpPr>
            <p:cNvPr id="7" name="矩形 6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681" name="组合 8"/>
          <p:cNvGrpSpPr/>
          <p:nvPr/>
        </p:nvGrpSpPr>
        <p:grpSpPr bwMode="auto">
          <a:xfrm>
            <a:off x="3071813" y="1131590"/>
            <a:ext cx="750094" cy="964406"/>
            <a:chOff x="1000100" y="1428736"/>
            <a:chExt cx="1000132" cy="1285884"/>
          </a:xfrm>
        </p:grpSpPr>
        <p:sp>
          <p:nvSpPr>
            <p:cNvPr id="10" name="矩形 9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684" name="组合 11"/>
          <p:cNvGrpSpPr/>
          <p:nvPr/>
        </p:nvGrpSpPr>
        <p:grpSpPr bwMode="auto">
          <a:xfrm>
            <a:off x="3821907" y="1131590"/>
            <a:ext cx="750094" cy="964406"/>
            <a:chOff x="1000100" y="1428736"/>
            <a:chExt cx="1000132" cy="1285884"/>
          </a:xfrm>
        </p:grpSpPr>
        <p:sp>
          <p:nvSpPr>
            <p:cNvPr id="13" name="矩形 12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687" name="组合 14"/>
          <p:cNvGrpSpPr/>
          <p:nvPr/>
        </p:nvGrpSpPr>
        <p:grpSpPr bwMode="auto">
          <a:xfrm>
            <a:off x="4572000" y="1131590"/>
            <a:ext cx="750094" cy="964406"/>
            <a:chOff x="1000100" y="1428736"/>
            <a:chExt cx="1000132" cy="1285884"/>
          </a:xfrm>
        </p:grpSpPr>
        <p:sp>
          <p:nvSpPr>
            <p:cNvPr id="16" name="矩形 15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690" name="组合 17"/>
          <p:cNvGrpSpPr/>
          <p:nvPr/>
        </p:nvGrpSpPr>
        <p:grpSpPr bwMode="auto">
          <a:xfrm>
            <a:off x="5322094" y="1131590"/>
            <a:ext cx="750094" cy="964406"/>
            <a:chOff x="1000100" y="1428736"/>
            <a:chExt cx="1000132" cy="1285884"/>
          </a:xfrm>
        </p:grpSpPr>
        <p:sp>
          <p:nvSpPr>
            <p:cNvPr id="19" name="矩形 18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693" name="组合 20"/>
          <p:cNvGrpSpPr/>
          <p:nvPr/>
        </p:nvGrpSpPr>
        <p:grpSpPr bwMode="auto">
          <a:xfrm>
            <a:off x="6072188" y="1131590"/>
            <a:ext cx="750094" cy="964406"/>
            <a:chOff x="1000100" y="1428736"/>
            <a:chExt cx="1000132" cy="1285884"/>
          </a:xfrm>
        </p:grpSpPr>
        <p:sp>
          <p:nvSpPr>
            <p:cNvPr id="22" name="矩形 21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696" name="组合 23"/>
          <p:cNvGrpSpPr/>
          <p:nvPr/>
        </p:nvGrpSpPr>
        <p:grpSpPr bwMode="auto">
          <a:xfrm>
            <a:off x="6822282" y="1131590"/>
            <a:ext cx="750094" cy="964406"/>
            <a:chOff x="1000100" y="1428736"/>
            <a:chExt cx="1000132" cy="1285884"/>
          </a:xfrm>
        </p:grpSpPr>
        <p:sp>
          <p:nvSpPr>
            <p:cNvPr id="25" name="矩形 24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699" name="组合 26"/>
          <p:cNvGrpSpPr/>
          <p:nvPr/>
        </p:nvGrpSpPr>
        <p:grpSpPr bwMode="auto">
          <a:xfrm>
            <a:off x="1571625" y="2095996"/>
            <a:ext cx="750094" cy="964406"/>
            <a:chOff x="1000100" y="1428736"/>
            <a:chExt cx="1000132" cy="1285884"/>
          </a:xfrm>
        </p:grpSpPr>
        <p:sp>
          <p:nvSpPr>
            <p:cNvPr id="28" name="矩形 27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702" name="组合 29"/>
          <p:cNvGrpSpPr/>
          <p:nvPr/>
        </p:nvGrpSpPr>
        <p:grpSpPr bwMode="auto">
          <a:xfrm>
            <a:off x="2321719" y="2095996"/>
            <a:ext cx="750094" cy="964406"/>
            <a:chOff x="1000100" y="1428736"/>
            <a:chExt cx="1000132" cy="1285884"/>
          </a:xfrm>
        </p:grpSpPr>
        <p:sp>
          <p:nvSpPr>
            <p:cNvPr id="31" name="矩形 30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705" name="组合 32"/>
          <p:cNvGrpSpPr/>
          <p:nvPr/>
        </p:nvGrpSpPr>
        <p:grpSpPr bwMode="auto">
          <a:xfrm>
            <a:off x="3071813" y="2095996"/>
            <a:ext cx="750094" cy="964406"/>
            <a:chOff x="1000100" y="1428736"/>
            <a:chExt cx="1000132" cy="1285884"/>
          </a:xfrm>
        </p:grpSpPr>
        <p:sp>
          <p:nvSpPr>
            <p:cNvPr id="34" name="矩形 33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708" name="组合 35"/>
          <p:cNvGrpSpPr/>
          <p:nvPr/>
        </p:nvGrpSpPr>
        <p:grpSpPr bwMode="auto">
          <a:xfrm>
            <a:off x="3821907" y="2095996"/>
            <a:ext cx="750094" cy="964406"/>
            <a:chOff x="1000100" y="1428736"/>
            <a:chExt cx="1000132" cy="1285884"/>
          </a:xfrm>
        </p:grpSpPr>
        <p:sp>
          <p:nvSpPr>
            <p:cNvPr id="37" name="矩形 36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711" name="组合 38"/>
          <p:cNvGrpSpPr/>
          <p:nvPr/>
        </p:nvGrpSpPr>
        <p:grpSpPr bwMode="auto">
          <a:xfrm>
            <a:off x="4572000" y="2095996"/>
            <a:ext cx="750094" cy="964406"/>
            <a:chOff x="1000100" y="1428736"/>
            <a:chExt cx="1000132" cy="1285884"/>
          </a:xfrm>
        </p:grpSpPr>
        <p:sp>
          <p:nvSpPr>
            <p:cNvPr id="40" name="矩形 39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714" name="组合 41"/>
          <p:cNvGrpSpPr/>
          <p:nvPr/>
        </p:nvGrpSpPr>
        <p:grpSpPr bwMode="auto">
          <a:xfrm>
            <a:off x="5322094" y="2095996"/>
            <a:ext cx="750094" cy="964406"/>
            <a:chOff x="1000100" y="1428736"/>
            <a:chExt cx="1000132" cy="1285884"/>
          </a:xfrm>
        </p:grpSpPr>
        <p:sp>
          <p:nvSpPr>
            <p:cNvPr id="43" name="矩形 42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14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717" name="组合 44"/>
          <p:cNvGrpSpPr/>
          <p:nvPr/>
        </p:nvGrpSpPr>
        <p:grpSpPr bwMode="auto">
          <a:xfrm>
            <a:off x="6072188" y="2095996"/>
            <a:ext cx="750094" cy="964406"/>
            <a:chOff x="1000100" y="1428736"/>
            <a:chExt cx="1000132" cy="1285884"/>
          </a:xfrm>
        </p:grpSpPr>
        <p:sp>
          <p:nvSpPr>
            <p:cNvPr id="46" name="矩形 45"/>
            <p:cNvSpPr/>
            <p:nvPr/>
          </p:nvSpPr>
          <p:spPr>
            <a:xfrm>
              <a:off x="1000100" y="1428736"/>
              <a:ext cx="1000132" cy="50006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000100" y="1928801"/>
              <a:ext cx="1000132" cy="78581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720" name="组合 59"/>
          <p:cNvGrpSpPr/>
          <p:nvPr/>
        </p:nvGrpSpPr>
        <p:grpSpPr bwMode="auto">
          <a:xfrm>
            <a:off x="1625204" y="1613792"/>
            <a:ext cx="742950" cy="428625"/>
            <a:chOff x="714348" y="2071678"/>
            <a:chExt cx="990476" cy="571504"/>
          </a:xfrm>
        </p:grpSpPr>
        <p:pic>
          <p:nvPicPr>
            <p:cNvPr id="28721" name="图片 52" descr="QQ截图20150204141853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48" y="2071678"/>
              <a:ext cx="990476" cy="380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5" name="直接连接符 54"/>
            <p:cNvCxnSpPr/>
            <p:nvPr/>
          </p:nvCxnSpPr>
          <p:spPr>
            <a:xfrm rot="5400000">
              <a:off x="821477" y="2464596"/>
              <a:ext cx="214313" cy="14285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5400000">
              <a:off x="1045288" y="2478883"/>
              <a:ext cx="190501" cy="138096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5400000">
              <a:off x="1250049" y="2464596"/>
              <a:ext cx="214313" cy="14285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725" name="组合 60"/>
          <p:cNvGrpSpPr/>
          <p:nvPr/>
        </p:nvGrpSpPr>
        <p:grpSpPr bwMode="auto">
          <a:xfrm>
            <a:off x="2382441" y="1613792"/>
            <a:ext cx="742950" cy="428625"/>
            <a:chOff x="714348" y="2071678"/>
            <a:chExt cx="990476" cy="571504"/>
          </a:xfrm>
        </p:grpSpPr>
        <p:pic>
          <p:nvPicPr>
            <p:cNvPr id="28726" name="图片 61" descr="QQ截图20150204141853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48" y="2071678"/>
              <a:ext cx="990476" cy="380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3" name="直接连接符 62"/>
            <p:cNvCxnSpPr/>
            <p:nvPr/>
          </p:nvCxnSpPr>
          <p:spPr>
            <a:xfrm rot="5400000">
              <a:off x="821477" y="2464596"/>
              <a:ext cx="214313" cy="14285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5400000">
              <a:off x="1045288" y="2478883"/>
              <a:ext cx="190501" cy="138096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5400000">
              <a:off x="1250049" y="2464596"/>
              <a:ext cx="214313" cy="14285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730" name="组合 154"/>
          <p:cNvGrpSpPr/>
          <p:nvPr/>
        </p:nvGrpSpPr>
        <p:grpSpPr bwMode="auto">
          <a:xfrm>
            <a:off x="3178969" y="1560215"/>
            <a:ext cx="535781" cy="535781"/>
            <a:chOff x="2500298" y="4858555"/>
            <a:chExt cx="714380" cy="714378"/>
          </a:xfrm>
        </p:grpSpPr>
        <p:sp>
          <p:nvSpPr>
            <p:cNvPr id="67" name="椭圆 66"/>
            <p:cNvSpPr/>
            <p:nvPr/>
          </p:nvSpPr>
          <p:spPr>
            <a:xfrm>
              <a:off x="2714613" y="5071281"/>
              <a:ext cx="285752" cy="2873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 rot="5400000" flipH="1" flipV="1">
              <a:off x="3036083" y="4964124"/>
              <a:ext cx="142876" cy="71439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3071802" y="5212568"/>
              <a:ext cx="142876" cy="3175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5400000" flipH="1" flipV="1">
              <a:off x="2786050" y="4929993"/>
              <a:ext cx="142876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10800000">
              <a:off x="2500298" y="5215743"/>
              <a:ext cx="142876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10800000">
              <a:off x="2500298" y="4999843"/>
              <a:ext cx="142876" cy="7143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5400000" flipH="1" flipV="1">
              <a:off x="2786050" y="5499908"/>
              <a:ext cx="144464" cy="1587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16200000" flipH="1">
              <a:off x="3000365" y="5358619"/>
              <a:ext cx="142876" cy="142876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5400000">
              <a:off x="2571737" y="5358619"/>
              <a:ext cx="142876" cy="142876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28740" name="组合 164"/>
          <p:cNvGrpSpPr/>
          <p:nvPr/>
        </p:nvGrpSpPr>
        <p:grpSpPr bwMode="auto">
          <a:xfrm>
            <a:off x="3929063" y="1560215"/>
            <a:ext cx="535781" cy="535781"/>
            <a:chOff x="2500298" y="4858555"/>
            <a:chExt cx="714380" cy="714378"/>
          </a:xfrm>
        </p:grpSpPr>
        <p:sp>
          <p:nvSpPr>
            <p:cNvPr id="166" name="椭圆 165"/>
            <p:cNvSpPr/>
            <p:nvPr/>
          </p:nvSpPr>
          <p:spPr>
            <a:xfrm>
              <a:off x="2714613" y="5071281"/>
              <a:ext cx="285752" cy="2873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7" name="直接连接符 166"/>
            <p:cNvCxnSpPr/>
            <p:nvPr/>
          </p:nvCxnSpPr>
          <p:spPr>
            <a:xfrm rot="5400000" flipH="1" flipV="1">
              <a:off x="3036083" y="4964124"/>
              <a:ext cx="142876" cy="71439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3071802" y="5212568"/>
              <a:ext cx="142876" cy="3175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rot="5400000" flipH="1" flipV="1">
              <a:off x="2786050" y="4929993"/>
              <a:ext cx="142876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rot="10800000">
              <a:off x="2500298" y="5215743"/>
              <a:ext cx="142876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rot="10800000">
              <a:off x="2500298" y="4999843"/>
              <a:ext cx="142876" cy="7143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rot="5400000" flipH="1" flipV="1">
              <a:off x="2786050" y="5499908"/>
              <a:ext cx="144464" cy="1587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 rot="16200000" flipH="1">
              <a:off x="3000365" y="5358619"/>
              <a:ext cx="142876" cy="142876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rot="5400000">
              <a:off x="2571737" y="5358619"/>
              <a:ext cx="142876" cy="142876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28750" name="组合 174"/>
          <p:cNvGrpSpPr/>
          <p:nvPr/>
        </p:nvGrpSpPr>
        <p:grpSpPr bwMode="auto">
          <a:xfrm>
            <a:off x="4572000" y="1613792"/>
            <a:ext cx="742950" cy="428625"/>
            <a:chOff x="714348" y="2071678"/>
            <a:chExt cx="990476" cy="571504"/>
          </a:xfrm>
        </p:grpSpPr>
        <p:pic>
          <p:nvPicPr>
            <p:cNvPr id="28751" name="图片 175" descr="QQ截图20150204141853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48" y="2071678"/>
              <a:ext cx="990476" cy="380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77" name="直接连接符 176"/>
            <p:cNvCxnSpPr/>
            <p:nvPr/>
          </p:nvCxnSpPr>
          <p:spPr>
            <a:xfrm rot="5400000">
              <a:off x="821477" y="2464596"/>
              <a:ext cx="214313" cy="14285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 rot="5400000">
              <a:off x="1045288" y="2478884"/>
              <a:ext cx="190501" cy="138095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 rot="5400000">
              <a:off x="1250049" y="2464596"/>
              <a:ext cx="214313" cy="14285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8755" name="图片 179" descr="QQ截图201502041419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094" y="1613793"/>
            <a:ext cx="728663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56" name="图片 180" descr="QQ截图201502041419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197" y="1613793"/>
            <a:ext cx="728663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757" name="组合 181"/>
          <p:cNvGrpSpPr/>
          <p:nvPr/>
        </p:nvGrpSpPr>
        <p:grpSpPr bwMode="auto">
          <a:xfrm>
            <a:off x="6983017" y="1560215"/>
            <a:ext cx="535781" cy="535781"/>
            <a:chOff x="2500298" y="4858555"/>
            <a:chExt cx="714380" cy="714378"/>
          </a:xfrm>
        </p:grpSpPr>
        <p:sp>
          <p:nvSpPr>
            <p:cNvPr id="183" name="椭圆 182"/>
            <p:cNvSpPr/>
            <p:nvPr/>
          </p:nvSpPr>
          <p:spPr>
            <a:xfrm>
              <a:off x="2714611" y="5071281"/>
              <a:ext cx="285752" cy="2873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4" name="直接连接符 183"/>
            <p:cNvCxnSpPr/>
            <p:nvPr/>
          </p:nvCxnSpPr>
          <p:spPr>
            <a:xfrm rot="5400000" flipH="1" flipV="1">
              <a:off x="3036083" y="4964124"/>
              <a:ext cx="142876" cy="71437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>
              <a:off x="3071802" y="5212568"/>
              <a:ext cx="142876" cy="3175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rot="5400000" flipH="1" flipV="1">
              <a:off x="2786049" y="4929993"/>
              <a:ext cx="142876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rot="10800000">
              <a:off x="2500298" y="5215743"/>
              <a:ext cx="142876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rot="10800000">
              <a:off x="2500298" y="4999843"/>
              <a:ext cx="142876" cy="7143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rot="5400000" flipH="1" flipV="1">
              <a:off x="2786049" y="5499908"/>
              <a:ext cx="144464" cy="158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 rot="16200000" flipH="1">
              <a:off x="3000364" y="5358619"/>
              <a:ext cx="142876" cy="142876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rot="5400000">
              <a:off x="2571736" y="5358619"/>
              <a:ext cx="142876" cy="142876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pic>
        <p:nvPicPr>
          <p:cNvPr id="28767" name="图片 191" descr="QQ截图201502041419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2631778"/>
            <a:ext cx="728663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768" name="组合 192"/>
          <p:cNvGrpSpPr/>
          <p:nvPr/>
        </p:nvGrpSpPr>
        <p:grpSpPr bwMode="auto">
          <a:xfrm>
            <a:off x="2375297" y="2578199"/>
            <a:ext cx="742950" cy="428625"/>
            <a:chOff x="714348" y="2071678"/>
            <a:chExt cx="990476" cy="571504"/>
          </a:xfrm>
        </p:grpSpPr>
        <p:pic>
          <p:nvPicPr>
            <p:cNvPr id="28769" name="图片 193" descr="QQ截图20150204141853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48" y="2071678"/>
              <a:ext cx="990476" cy="380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95" name="直接连接符 194"/>
            <p:cNvCxnSpPr/>
            <p:nvPr/>
          </p:nvCxnSpPr>
          <p:spPr>
            <a:xfrm rot="5400000">
              <a:off x="821477" y="2464596"/>
              <a:ext cx="214313" cy="14285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rot="5400000">
              <a:off x="1045288" y="2478883"/>
              <a:ext cx="190501" cy="138096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rot="5400000">
              <a:off x="1250049" y="2464596"/>
              <a:ext cx="214313" cy="14285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773" name="组合 197"/>
          <p:cNvGrpSpPr/>
          <p:nvPr/>
        </p:nvGrpSpPr>
        <p:grpSpPr bwMode="auto">
          <a:xfrm>
            <a:off x="3132535" y="2578199"/>
            <a:ext cx="742950" cy="428625"/>
            <a:chOff x="714348" y="2071678"/>
            <a:chExt cx="990476" cy="571504"/>
          </a:xfrm>
        </p:grpSpPr>
        <p:pic>
          <p:nvPicPr>
            <p:cNvPr id="28774" name="图片 198" descr="QQ截图20150204141853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48" y="2071678"/>
              <a:ext cx="990476" cy="380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00" name="直接连接符 199"/>
            <p:cNvCxnSpPr/>
            <p:nvPr/>
          </p:nvCxnSpPr>
          <p:spPr>
            <a:xfrm rot="5400000">
              <a:off x="821477" y="2464596"/>
              <a:ext cx="214313" cy="14285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 rot="5400000">
              <a:off x="1045288" y="2478883"/>
              <a:ext cx="190501" cy="138096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 rot="5400000">
              <a:off x="1250049" y="2464596"/>
              <a:ext cx="214313" cy="14285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778" name="组合 202"/>
          <p:cNvGrpSpPr/>
          <p:nvPr/>
        </p:nvGrpSpPr>
        <p:grpSpPr bwMode="auto">
          <a:xfrm>
            <a:off x="3982642" y="2524621"/>
            <a:ext cx="535781" cy="535781"/>
            <a:chOff x="2500298" y="4858555"/>
            <a:chExt cx="714380" cy="714378"/>
          </a:xfrm>
        </p:grpSpPr>
        <p:sp>
          <p:nvSpPr>
            <p:cNvPr id="204" name="椭圆 203"/>
            <p:cNvSpPr/>
            <p:nvPr/>
          </p:nvSpPr>
          <p:spPr>
            <a:xfrm>
              <a:off x="2714611" y="5071281"/>
              <a:ext cx="285752" cy="2873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5" name="直接连接符 204"/>
            <p:cNvCxnSpPr/>
            <p:nvPr/>
          </p:nvCxnSpPr>
          <p:spPr>
            <a:xfrm rot="5400000" flipH="1" flipV="1">
              <a:off x="3036083" y="4964124"/>
              <a:ext cx="142876" cy="71437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>
              <a:off x="3071802" y="5212568"/>
              <a:ext cx="142876" cy="3175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rot="5400000" flipH="1" flipV="1">
              <a:off x="2786049" y="4929993"/>
              <a:ext cx="142876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 rot="10800000">
              <a:off x="2500298" y="5215743"/>
              <a:ext cx="142876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 rot="10800000">
              <a:off x="2500298" y="4999843"/>
              <a:ext cx="142876" cy="7143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 rot="5400000" flipH="1" flipV="1">
              <a:off x="2786049" y="5499908"/>
              <a:ext cx="144464" cy="158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 rot="16200000" flipH="1">
              <a:off x="3000364" y="5358619"/>
              <a:ext cx="142876" cy="142876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 rot="5400000">
              <a:off x="2571736" y="5358619"/>
              <a:ext cx="142876" cy="142876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28788" name="组合 212"/>
          <p:cNvGrpSpPr/>
          <p:nvPr/>
        </p:nvGrpSpPr>
        <p:grpSpPr bwMode="auto">
          <a:xfrm>
            <a:off x="4732735" y="2524621"/>
            <a:ext cx="535781" cy="535781"/>
            <a:chOff x="2500298" y="4858555"/>
            <a:chExt cx="714380" cy="714378"/>
          </a:xfrm>
        </p:grpSpPr>
        <p:sp>
          <p:nvSpPr>
            <p:cNvPr id="214" name="椭圆 213"/>
            <p:cNvSpPr/>
            <p:nvPr/>
          </p:nvSpPr>
          <p:spPr>
            <a:xfrm>
              <a:off x="2714611" y="5071281"/>
              <a:ext cx="285752" cy="2873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5" name="直接连接符 214"/>
            <p:cNvCxnSpPr/>
            <p:nvPr/>
          </p:nvCxnSpPr>
          <p:spPr>
            <a:xfrm rot="5400000" flipH="1" flipV="1">
              <a:off x="3036083" y="4964124"/>
              <a:ext cx="142876" cy="71437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>
              <a:off x="3071802" y="5212568"/>
              <a:ext cx="142876" cy="3175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 rot="5400000" flipH="1" flipV="1">
              <a:off x="2786049" y="4929993"/>
              <a:ext cx="142876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 rot="10800000">
              <a:off x="2500298" y="5215743"/>
              <a:ext cx="142876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rot="10800000">
              <a:off x="2500298" y="4999843"/>
              <a:ext cx="142876" cy="7143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 rot="5400000" flipH="1" flipV="1">
              <a:off x="2786049" y="5499908"/>
              <a:ext cx="144464" cy="158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 rot="16200000" flipH="1">
              <a:off x="3000364" y="5358619"/>
              <a:ext cx="142876" cy="142876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 rot="5400000">
              <a:off x="2571736" y="5358619"/>
              <a:ext cx="142876" cy="142876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pic>
        <p:nvPicPr>
          <p:cNvPr id="28798" name="图片 222" descr="QQ截图201502041419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672" y="2588915"/>
            <a:ext cx="728663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799" name="组合 223"/>
          <p:cNvGrpSpPr/>
          <p:nvPr/>
        </p:nvGrpSpPr>
        <p:grpSpPr bwMode="auto">
          <a:xfrm>
            <a:off x="6179344" y="2471043"/>
            <a:ext cx="535781" cy="535781"/>
            <a:chOff x="2500298" y="4858555"/>
            <a:chExt cx="714380" cy="714378"/>
          </a:xfrm>
        </p:grpSpPr>
        <p:sp>
          <p:nvSpPr>
            <p:cNvPr id="225" name="椭圆 224"/>
            <p:cNvSpPr/>
            <p:nvPr/>
          </p:nvSpPr>
          <p:spPr>
            <a:xfrm>
              <a:off x="2714613" y="5071281"/>
              <a:ext cx="285752" cy="28733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6" name="直接连接符 225"/>
            <p:cNvCxnSpPr/>
            <p:nvPr/>
          </p:nvCxnSpPr>
          <p:spPr>
            <a:xfrm rot="5400000" flipH="1" flipV="1">
              <a:off x="3036083" y="4964124"/>
              <a:ext cx="142876" cy="71439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>
              <a:off x="3071802" y="5212569"/>
              <a:ext cx="142876" cy="3175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 rot="5400000" flipH="1" flipV="1">
              <a:off x="2786050" y="4929993"/>
              <a:ext cx="142876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 rot="10800000">
              <a:off x="2500298" y="5215745"/>
              <a:ext cx="142876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 rot="10800000">
              <a:off x="2500298" y="4999844"/>
              <a:ext cx="142876" cy="71437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 rot="5400000" flipH="1" flipV="1">
              <a:off x="2786051" y="5499908"/>
              <a:ext cx="144463" cy="1587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 rot="16200000" flipH="1">
              <a:off x="3000365" y="5358620"/>
              <a:ext cx="142876" cy="142876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 rot="5400000">
              <a:off x="2571737" y="5358620"/>
              <a:ext cx="142876" cy="142876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62" name="组合 235"/>
          <p:cNvGrpSpPr/>
          <p:nvPr/>
        </p:nvGrpSpPr>
        <p:grpSpPr bwMode="auto">
          <a:xfrm>
            <a:off x="388210" y="3219822"/>
            <a:ext cx="4376669" cy="1377038"/>
            <a:chOff x="462002" y="4559649"/>
            <a:chExt cx="5835601" cy="1835242"/>
          </a:xfrm>
        </p:grpSpPr>
        <p:pic>
          <p:nvPicPr>
            <p:cNvPr id="28810" name="图片 233" descr="QQ截图2015020410373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02" y="4642510"/>
              <a:ext cx="1161904" cy="1752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" name="云形标注 234"/>
            <p:cNvSpPr/>
            <p:nvPr/>
          </p:nvSpPr>
          <p:spPr bwMode="auto">
            <a:xfrm>
              <a:off x="1357289" y="4559649"/>
              <a:ext cx="4940314" cy="940286"/>
            </a:xfrm>
            <a:prstGeom prst="cloudCallout">
              <a:avLst>
                <a:gd name="adj1" fmla="val -45689"/>
                <a:gd name="adj2" fmla="val 49168"/>
              </a:avLst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晴天的天数占这本个月的几分之几？</a:t>
              </a:r>
              <a:endPara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组合 238"/>
          <p:cNvGrpSpPr/>
          <p:nvPr/>
        </p:nvGrpSpPr>
        <p:grpSpPr bwMode="auto">
          <a:xfrm>
            <a:off x="4788024" y="3075807"/>
            <a:ext cx="3771838" cy="1603159"/>
            <a:chOff x="4250836" y="3423340"/>
            <a:chExt cx="5029154" cy="2572850"/>
          </a:xfrm>
        </p:grpSpPr>
        <p:pic>
          <p:nvPicPr>
            <p:cNvPr id="28813" name="图片 236" descr="小兔子4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9268" y="3654464"/>
              <a:ext cx="1380722" cy="2341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8" name="云形标注 237"/>
            <p:cNvSpPr/>
            <p:nvPr/>
          </p:nvSpPr>
          <p:spPr bwMode="auto">
            <a:xfrm>
              <a:off x="4250836" y="3423340"/>
              <a:ext cx="4290233" cy="1259575"/>
            </a:xfrm>
            <a:prstGeom prst="cloudCallout">
              <a:avLst>
                <a:gd name="adj1" fmla="val 44804"/>
                <a:gd name="adj2" fmla="val 50069"/>
              </a:avLst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试着提出有关分数的问题并回答。</a:t>
              </a:r>
              <a:endPara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9" name="图片 14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24"/>
          <p:cNvGrpSpPr/>
          <p:nvPr/>
        </p:nvGrpSpPr>
        <p:grpSpPr bwMode="auto">
          <a:xfrm>
            <a:off x="4377828" y="1491630"/>
            <a:ext cx="482204" cy="900410"/>
            <a:chOff x="3714739" y="3402243"/>
            <a:chExt cx="642950" cy="12000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70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70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24"/>
          <p:cNvGrpSpPr/>
          <p:nvPr/>
        </p:nvGrpSpPr>
        <p:grpSpPr bwMode="auto">
          <a:xfrm>
            <a:off x="4233812" y="3363838"/>
            <a:ext cx="482204" cy="900410"/>
            <a:chOff x="3714739" y="3402243"/>
            <a:chExt cx="642950" cy="1200094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71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71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95736" y="411510"/>
            <a:ext cx="5819775" cy="1714500"/>
            <a:chOff x="2974346" y="627274"/>
            <a:chExt cx="5819775" cy="1714500"/>
          </a:xfrm>
        </p:grpSpPr>
        <p:grpSp>
          <p:nvGrpSpPr>
            <p:cNvPr id="29698" name="组合 3"/>
            <p:cNvGrpSpPr/>
            <p:nvPr/>
          </p:nvGrpSpPr>
          <p:grpSpPr bwMode="auto">
            <a:xfrm>
              <a:off x="2974346" y="627274"/>
              <a:ext cx="5819775" cy="1714500"/>
              <a:chOff x="1071538" y="642918"/>
              <a:chExt cx="7759685" cy="2286333"/>
            </a:xfrm>
          </p:grpSpPr>
          <p:pic>
            <p:nvPicPr>
              <p:cNvPr id="29699" name="图片 1" descr="QQ截图20150204143837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15085" y="1075038"/>
                <a:ext cx="1616138" cy="1854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云形标注 2"/>
              <p:cNvSpPr/>
              <p:nvPr/>
            </p:nvSpPr>
            <p:spPr bwMode="auto">
              <a:xfrm>
                <a:off x="1071538" y="642918"/>
                <a:ext cx="6215050" cy="1643302"/>
              </a:xfrm>
              <a:prstGeom prst="cloudCallout">
                <a:avLst>
                  <a:gd name="adj1" fmla="val 48488"/>
                  <a:gd name="adj2" fmla="val 36602"/>
                </a:avLst>
              </a:prstGeom>
              <a:noFill/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3275855" y="804649"/>
              <a:ext cx="43924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在这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天中，有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天是晴天，晴天的天数占这半个月的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5536" y="2493292"/>
            <a:ext cx="6840760" cy="1446610"/>
            <a:chOff x="395536" y="2948509"/>
            <a:chExt cx="6840760" cy="1446610"/>
          </a:xfrm>
        </p:grpSpPr>
        <p:grpSp>
          <p:nvGrpSpPr>
            <p:cNvPr id="4" name="组合 6"/>
            <p:cNvGrpSpPr/>
            <p:nvPr/>
          </p:nvGrpSpPr>
          <p:grpSpPr bwMode="auto">
            <a:xfrm>
              <a:off x="395536" y="2948509"/>
              <a:ext cx="6840760" cy="1446610"/>
              <a:chOff x="214282" y="3286124"/>
              <a:chExt cx="9121078" cy="1928826"/>
            </a:xfrm>
          </p:grpSpPr>
          <p:pic>
            <p:nvPicPr>
              <p:cNvPr id="29702" name="图片 4" descr="QQ截图20150204143845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4282" y="3286124"/>
                <a:ext cx="1527890" cy="1928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云形标注 5"/>
              <p:cNvSpPr/>
              <p:nvPr/>
            </p:nvSpPr>
            <p:spPr bwMode="auto">
              <a:xfrm>
                <a:off x="1953368" y="3382135"/>
                <a:ext cx="7381992" cy="937821"/>
              </a:xfrm>
              <a:prstGeom prst="cloudCallout">
                <a:avLst>
                  <a:gd name="adj1" fmla="val -52127"/>
                  <a:gd name="adj2" fmla="val 25831"/>
                </a:avLst>
              </a:prstGeom>
              <a:noFill/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835696" y="3118197"/>
              <a:ext cx="5328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下雨天的天数占这半个月的几分之几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2655428" y="1491630"/>
            <a:ext cx="20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endParaRPr lang="en-US" altLang="zh-CN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r>
              <a:rPr lang="zh-CN" altLang="en-US" sz="28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</a:t>
            </a:r>
            <a:endParaRPr lang="en-US" altLang="zh-CN" sz="28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825939" y="1630206"/>
            <a:ext cx="381880" cy="414296"/>
          </a:xfrm>
          <a:prstGeom prst="roundRect">
            <a:avLst/>
          </a:prstGeom>
          <a:noFill/>
          <a:ln w="66675">
            <a:solidFill>
              <a:srgbClr val="2E09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0" name="圆角矩形 9"/>
          <p:cNvSpPr/>
          <p:nvPr/>
        </p:nvSpPr>
        <p:spPr>
          <a:xfrm>
            <a:off x="4830032" y="2271376"/>
            <a:ext cx="381880" cy="407202"/>
          </a:xfrm>
          <a:prstGeom prst="roundRect">
            <a:avLst/>
          </a:prstGeom>
          <a:noFill/>
          <a:ln w="66675">
            <a:solidFill>
              <a:srgbClr val="2E09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5211912" y="2482788"/>
            <a:ext cx="789331" cy="0"/>
          </a:xfrm>
          <a:prstGeom prst="straightConnector1">
            <a:avLst/>
          </a:prstGeom>
          <a:ln w="34925">
            <a:solidFill>
              <a:srgbClr val="2E09B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5207819" y="1896080"/>
            <a:ext cx="789331" cy="0"/>
          </a:xfrm>
          <a:prstGeom prst="straightConnector1">
            <a:avLst/>
          </a:prstGeom>
          <a:ln w="34925">
            <a:solidFill>
              <a:srgbClr val="2E09B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"/>
          <p:cNvSpPr txBox="1"/>
          <p:nvPr/>
        </p:nvSpPr>
        <p:spPr>
          <a:xfrm>
            <a:off x="6036343" y="2204139"/>
            <a:ext cx="983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</a:t>
            </a:r>
            <a:endParaRPr lang="zh-CN" altLang="en-US" sz="2400" b="1" dirty="0">
              <a:solidFill>
                <a:srgbClr val="2E09B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5991724" y="1630205"/>
            <a:ext cx="983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endParaRPr lang="zh-CN" altLang="en-US" sz="2400" b="1" dirty="0">
              <a:solidFill>
                <a:srgbClr val="2E09B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24"/>
          <p:cNvGrpSpPr/>
          <p:nvPr/>
        </p:nvGrpSpPr>
        <p:grpSpPr bwMode="auto">
          <a:xfrm>
            <a:off x="4801759" y="1628076"/>
            <a:ext cx="741920" cy="1018472"/>
            <a:chOff x="3714739" y="3402243"/>
            <a:chExt cx="642950" cy="1069625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484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484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06" y="1873778"/>
            <a:ext cx="1441746" cy="20661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826697" y="906855"/>
            <a:ext cx="2161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3888" y="1579506"/>
            <a:ext cx="8732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）一个西瓜，吃掉了   ，还剩下这个西瓜的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24"/>
          <p:cNvGrpSpPr/>
          <p:nvPr/>
        </p:nvGrpSpPr>
        <p:grpSpPr bwMode="auto">
          <a:xfrm>
            <a:off x="3930794" y="1448466"/>
            <a:ext cx="482199" cy="785300"/>
            <a:chOff x="3692489" y="3437505"/>
            <a:chExt cx="642943" cy="1046673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3"/>
            <p:cNvSpPr txBox="1">
              <a:spLocks noChangeArrowheads="1"/>
            </p:cNvSpPr>
            <p:nvPr/>
          </p:nvSpPr>
          <p:spPr bwMode="auto">
            <a:xfrm>
              <a:off x="3692489" y="386885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3"/>
            <p:cNvSpPr txBox="1">
              <a:spLocks noChangeArrowheads="1"/>
            </p:cNvSpPr>
            <p:nvPr/>
          </p:nvSpPr>
          <p:spPr bwMode="auto">
            <a:xfrm>
              <a:off x="3702988" y="3437505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499196" y="1476745"/>
            <a:ext cx="1152128" cy="829433"/>
            <a:chOff x="4085785" y="2240340"/>
            <a:chExt cx="1152128" cy="829433"/>
          </a:xfrm>
        </p:grpSpPr>
        <p:cxnSp>
          <p:nvCxnSpPr>
            <p:cNvPr id="19" name="直接连接符 18"/>
            <p:cNvCxnSpPr/>
            <p:nvPr/>
          </p:nvCxnSpPr>
          <p:spPr bwMode="auto">
            <a:xfrm>
              <a:off x="4261799" y="2681440"/>
              <a:ext cx="800100" cy="1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TextBox 3"/>
            <p:cNvSpPr txBox="1">
              <a:spLocks noChangeArrowheads="1"/>
            </p:cNvSpPr>
            <p:nvPr/>
          </p:nvSpPr>
          <p:spPr bwMode="auto">
            <a:xfrm>
              <a:off x="4085785" y="2608108"/>
              <a:ext cx="11521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3"/>
            <p:cNvSpPr txBox="1">
              <a:spLocks noChangeArrowheads="1"/>
            </p:cNvSpPr>
            <p:nvPr/>
          </p:nvSpPr>
          <p:spPr bwMode="auto">
            <a:xfrm>
              <a:off x="4101792" y="2240340"/>
              <a:ext cx="9601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35496" y="2496270"/>
            <a:ext cx="90833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）四（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）班有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人，其中男生有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人，占全班人数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     ；女生有（  ）名，占全班人数的     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81768" y="3204937"/>
            <a:ext cx="1152128" cy="829433"/>
            <a:chOff x="4085785" y="2240340"/>
            <a:chExt cx="1152128" cy="829433"/>
          </a:xfrm>
        </p:grpSpPr>
        <p:cxnSp>
          <p:nvCxnSpPr>
            <p:cNvPr id="28" name="直接连接符 27"/>
            <p:cNvCxnSpPr/>
            <p:nvPr/>
          </p:nvCxnSpPr>
          <p:spPr bwMode="auto">
            <a:xfrm>
              <a:off x="4261799" y="2681440"/>
              <a:ext cx="800100" cy="1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4085785" y="2608108"/>
              <a:ext cx="11521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4101792" y="2240340"/>
              <a:ext cx="9601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787228" y="3204937"/>
            <a:ext cx="1152128" cy="829433"/>
            <a:chOff x="4085785" y="2240340"/>
            <a:chExt cx="1152128" cy="829433"/>
          </a:xfrm>
        </p:grpSpPr>
        <p:cxnSp>
          <p:nvCxnSpPr>
            <p:cNvPr id="32" name="直接连接符 31"/>
            <p:cNvCxnSpPr/>
            <p:nvPr/>
          </p:nvCxnSpPr>
          <p:spPr bwMode="auto">
            <a:xfrm>
              <a:off x="4261799" y="2681440"/>
              <a:ext cx="800100" cy="1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4085785" y="2608108"/>
              <a:ext cx="11521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"/>
            <p:cNvSpPr txBox="1">
              <a:spLocks noChangeArrowheads="1"/>
            </p:cNvSpPr>
            <p:nvPr/>
          </p:nvSpPr>
          <p:spPr bwMode="auto">
            <a:xfrm>
              <a:off x="4101792" y="2240340"/>
              <a:ext cx="9601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TextBox 1"/>
          <p:cNvSpPr txBox="1"/>
          <p:nvPr/>
        </p:nvSpPr>
        <p:spPr>
          <a:xfrm>
            <a:off x="7941931" y="1885388"/>
            <a:ext cx="341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"/>
          <p:cNvSpPr txBox="1"/>
          <p:nvPr/>
        </p:nvSpPr>
        <p:spPr>
          <a:xfrm>
            <a:off x="7938593" y="1419622"/>
            <a:ext cx="341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"/>
          <p:cNvSpPr txBox="1"/>
          <p:nvPr/>
        </p:nvSpPr>
        <p:spPr>
          <a:xfrm>
            <a:off x="1678994" y="3588583"/>
            <a:ext cx="68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"/>
          <p:cNvSpPr txBox="1"/>
          <p:nvPr/>
        </p:nvSpPr>
        <p:spPr>
          <a:xfrm>
            <a:off x="1675656" y="3122817"/>
            <a:ext cx="68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"/>
          <p:cNvSpPr txBox="1"/>
          <p:nvPr/>
        </p:nvSpPr>
        <p:spPr>
          <a:xfrm>
            <a:off x="4288399" y="3372454"/>
            <a:ext cx="68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"/>
          <p:cNvSpPr txBox="1"/>
          <p:nvPr/>
        </p:nvSpPr>
        <p:spPr>
          <a:xfrm>
            <a:off x="8144935" y="3588583"/>
            <a:ext cx="68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1"/>
          <p:cNvSpPr txBox="1"/>
          <p:nvPr/>
        </p:nvSpPr>
        <p:spPr>
          <a:xfrm>
            <a:off x="8141597" y="3122817"/>
            <a:ext cx="68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322641" y="339502"/>
            <a:ext cx="2233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"/>
          <p:cNvSpPr txBox="1"/>
          <p:nvPr/>
        </p:nvSpPr>
        <p:spPr>
          <a:xfrm>
            <a:off x="1627159" y="3659134"/>
            <a:ext cx="5450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这些图形中，长方形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占      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9200" y="1315936"/>
            <a:ext cx="1368152" cy="565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16200000">
            <a:off x="4069461" y="1219907"/>
            <a:ext cx="1080120" cy="565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766033" y="1181641"/>
            <a:ext cx="792088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7315192" y="771550"/>
            <a:ext cx="1085920" cy="9361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8876" y="1031630"/>
            <a:ext cx="759871" cy="7598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70681" y="2241823"/>
            <a:ext cx="136815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602041" y="2085825"/>
            <a:ext cx="1053543" cy="10535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20204" y="2241823"/>
            <a:ext cx="864096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11560" y="2517131"/>
            <a:ext cx="549527" cy="5495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426104" y="1881373"/>
            <a:ext cx="864096" cy="1415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5554116" y="3492969"/>
            <a:ext cx="1152128" cy="829433"/>
            <a:chOff x="4085785" y="2240340"/>
            <a:chExt cx="1152128" cy="829433"/>
          </a:xfrm>
        </p:grpSpPr>
        <p:cxnSp>
          <p:nvCxnSpPr>
            <p:cNvPr id="47" name="直接连接符 46"/>
            <p:cNvCxnSpPr/>
            <p:nvPr/>
          </p:nvCxnSpPr>
          <p:spPr bwMode="auto">
            <a:xfrm>
              <a:off x="4261799" y="2681440"/>
              <a:ext cx="800100" cy="1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TextBox 3"/>
            <p:cNvSpPr txBox="1">
              <a:spLocks noChangeArrowheads="1"/>
            </p:cNvSpPr>
            <p:nvPr/>
          </p:nvSpPr>
          <p:spPr bwMode="auto">
            <a:xfrm>
              <a:off x="4085785" y="2608108"/>
              <a:ext cx="11521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TextBox 3"/>
            <p:cNvSpPr txBox="1">
              <a:spLocks noChangeArrowheads="1"/>
            </p:cNvSpPr>
            <p:nvPr/>
          </p:nvSpPr>
          <p:spPr bwMode="auto">
            <a:xfrm>
              <a:off x="4101792" y="2240340"/>
              <a:ext cx="9601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0" name="TextBox 1"/>
          <p:cNvSpPr txBox="1"/>
          <p:nvPr/>
        </p:nvSpPr>
        <p:spPr>
          <a:xfrm>
            <a:off x="5901763" y="3920744"/>
            <a:ext cx="601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"/>
          <p:cNvSpPr txBox="1"/>
          <p:nvPr/>
        </p:nvSpPr>
        <p:spPr>
          <a:xfrm>
            <a:off x="5993513" y="3435846"/>
            <a:ext cx="341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"/>
          <p:cNvSpPr txBox="1"/>
          <p:nvPr/>
        </p:nvSpPr>
        <p:spPr>
          <a:xfrm>
            <a:off x="1627159" y="3651870"/>
            <a:ext cx="5450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这些图形中，圆形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占      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148064" y="3492963"/>
            <a:ext cx="1152128" cy="829433"/>
            <a:chOff x="4085785" y="2240340"/>
            <a:chExt cx="1152128" cy="829433"/>
          </a:xfrm>
        </p:grpSpPr>
        <p:cxnSp>
          <p:nvCxnSpPr>
            <p:cNvPr id="47" name="直接连接符 46"/>
            <p:cNvCxnSpPr/>
            <p:nvPr/>
          </p:nvCxnSpPr>
          <p:spPr bwMode="auto">
            <a:xfrm>
              <a:off x="4261799" y="2681440"/>
              <a:ext cx="800100" cy="1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TextBox 3"/>
            <p:cNvSpPr txBox="1">
              <a:spLocks noChangeArrowheads="1"/>
            </p:cNvSpPr>
            <p:nvPr/>
          </p:nvSpPr>
          <p:spPr bwMode="auto">
            <a:xfrm>
              <a:off x="4085785" y="2608108"/>
              <a:ext cx="11521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TextBox 3"/>
            <p:cNvSpPr txBox="1">
              <a:spLocks noChangeArrowheads="1"/>
            </p:cNvSpPr>
            <p:nvPr/>
          </p:nvSpPr>
          <p:spPr bwMode="auto">
            <a:xfrm>
              <a:off x="4101792" y="2240340"/>
              <a:ext cx="9601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0" name="TextBox 1"/>
          <p:cNvSpPr txBox="1"/>
          <p:nvPr/>
        </p:nvSpPr>
        <p:spPr>
          <a:xfrm>
            <a:off x="5495711" y="3920738"/>
            <a:ext cx="601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"/>
          <p:cNvSpPr txBox="1"/>
          <p:nvPr/>
        </p:nvSpPr>
        <p:spPr>
          <a:xfrm>
            <a:off x="5587461" y="3435840"/>
            <a:ext cx="341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4" name="TextBox 1"/>
          <p:cNvSpPr txBox="1"/>
          <p:nvPr/>
        </p:nvSpPr>
        <p:spPr>
          <a:xfrm>
            <a:off x="322641" y="339502"/>
            <a:ext cx="2233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9200" y="1315936"/>
            <a:ext cx="1368152" cy="565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16200000">
            <a:off x="4069461" y="1219907"/>
            <a:ext cx="1080120" cy="565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766033" y="1181641"/>
            <a:ext cx="792088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>
            <a:off x="7315192" y="771550"/>
            <a:ext cx="1085920" cy="9361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748876" y="1031630"/>
            <a:ext cx="759871" cy="7598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470681" y="2241823"/>
            <a:ext cx="136815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602041" y="2085825"/>
            <a:ext cx="1053543" cy="10535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820204" y="2241823"/>
            <a:ext cx="864096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11560" y="2517131"/>
            <a:ext cx="549527" cy="5495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426104" y="1881373"/>
            <a:ext cx="864096" cy="1415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744</Words>
  <Application>WPS 演示</Application>
  <PresentationFormat>全屏显示(16:9)</PresentationFormat>
  <Paragraphs>251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楷体</vt:lpstr>
      <vt:lpstr>Times New Roman</vt:lpstr>
      <vt:lpstr>幼圆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2021-02-25T00:37:41Z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