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7"/>
  </p:notesMasterIdLst>
  <p:sldIdLst>
    <p:sldId id="537" r:id="rId4"/>
    <p:sldId id="510" r:id="rId5"/>
    <p:sldId id="472" r:id="rId6"/>
    <p:sldId id="531" r:id="rId8"/>
    <p:sldId id="514" r:id="rId9"/>
    <p:sldId id="540" r:id="rId10"/>
    <p:sldId id="536" r:id="rId11"/>
    <p:sldId id="534" r:id="rId12"/>
    <p:sldId id="535" r:id="rId13"/>
    <p:sldId id="518" r:id="rId14"/>
    <p:sldId id="502" r:id="rId15"/>
    <p:sldId id="507" r:id="rId16"/>
    <p:sldId id="538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楷体_GB2312" panose="02010609030101010101"/>
      <p:regular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三角形内角和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三角形内角和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探究新知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5616" y="1360641"/>
            <a:ext cx="6909718" cy="253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827584" y="732641"/>
            <a:ext cx="407511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ea typeface="楷体" panose="02010609060101010101" pitchFamily="49" charset="-122"/>
                <a:cs typeface="楷体_GB2312" panose="02010609030101010101"/>
              </a:rPr>
              <a:t>填出下面各角的度数。</a:t>
            </a:r>
            <a:endParaRPr lang="zh-CN" altLang="en-US" sz="3200" b="1" dirty="0">
              <a:ea typeface="楷体" panose="02010609060101010101" pitchFamily="49" charset="-122"/>
              <a:cs typeface="楷体_GB2312" panose="02010609030101010101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08710" y="3173644"/>
            <a:ext cx="7973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77°</a:t>
            </a:r>
            <a:endParaRPr lang="zh-CN" altLang="en-US" sz="1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40958" y="2859782"/>
            <a:ext cx="7951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55°</a:t>
            </a:r>
            <a:endParaRPr lang="zh-CN" altLang="en-US" sz="1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29190" y="3296174"/>
            <a:ext cx="82329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115°</a:t>
            </a:r>
            <a:endParaRPr lang="zh-CN" altLang="en-US" sz="1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395536" y="3745635"/>
            <a:ext cx="2952328" cy="402291"/>
          </a:xfrm>
          <a:prstGeom prst="rect">
            <a:avLst/>
          </a:prstGeom>
          <a:solidFill>
            <a:srgbClr val="FFFFCC"/>
          </a:solidFill>
          <a:ln w="9525">
            <a:solidFill>
              <a:schemeClr val="hlink"/>
            </a:solidFill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°-75°-28°=77°</a:t>
            </a:r>
            <a:endParaRPr lang="en-US" altLang="zh-CN" sz="20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2759468" y="4227934"/>
            <a:ext cx="2772211" cy="402291"/>
          </a:xfrm>
          <a:prstGeom prst="rect">
            <a:avLst/>
          </a:prstGeom>
          <a:solidFill>
            <a:srgbClr val="FFFFCC"/>
          </a:solidFill>
          <a:ln w="9525">
            <a:solidFill>
              <a:schemeClr val="hlink"/>
            </a:solidFill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180°-90°-35°=55°</a:t>
            </a:r>
            <a:endParaRPr lang="en-US" altLang="zh-CN" sz="20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5832237" y="3933576"/>
            <a:ext cx="2772211" cy="402291"/>
          </a:xfrm>
          <a:prstGeom prst="rect">
            <a:avLst/>
          </a:prstGeom>
          <a:solidFill>
            <a:srgbClr val="FFFFCC"/>
          </a:solidFill>
          <a:ln w="9525">
            <a:solidFill>
              <a:schemeClr val="hlink"/>
            </a:solidFill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°-20°=77°</a:t>
            </a:r>
            <a:endParaRPr lang="en-US" altLang="zh-CN" sz="20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55576" y="1293604"/>
            <a:ext cx="820891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1) ∠1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角三角形。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 ∠1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角三角形。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 ∠1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角三角形，也是一个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三角形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5"/>
          <p:cNvSpPr>
            <a:spLocks noChangeArrowheads="1"/>
          </p:cNvSpPr>
          <p:nvPr/>
        </p:nvSpPr>
        <p:spPr bwMode="auto">
          <a:xfrm>
            <a:off x="5957947" y="1408003"/>
            <a:ext cx="2358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11760" y="1840051"/>
            <a:ext cx="2358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15"/>
          <p:cNvSpPr>
            <a:spLocks noChangeArrowheads="1"/>
          </p:cNvSpPr>
          <p:nvPr/>
        </p:nvSpPr>
        <p:spPr bwMode="auto">
          <a:xfrm>
            <a:off x="5885939" y="2301716"/>
            <a:ext cx="2358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15"/>
          <p:cNvSpPr>
            <a:spLocks noChangeArrowheads="1"/>
          </p:cNvSpPr>
          <p:nvPr/>
        </p:nvSpPr>
        <p:spPr bwMode="auto">
          <a:xfrm>
            <a:off x="2411760" y="2776155"/>
            <a:ext cx="2358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15"/>
          <p:cNvSpPr>
            <a:spLocks noChangeArrowheads="1"/>
          </p:cNvSpPr>
          <p:nvPr/>
        </p:nvSpPr>
        <p:spPr bwMode="auto">
          <a:xfrm>
            <a:off x="5940152" y="3237820"/>
            <a:ext cx="2358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15"/>
          <p:cNvSpPr>
            <a:spLocks noChangeArrowheads="1"/>
          </p:cNvSpPr>
          <p:nvPr/>
        </p:nvSpPr>
        <p:spPr bwMode="auto">
          <a:xfrm>
            <a:off x="2429554" y="3669868"/>
            <a:ext cx="2358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15"/>
          <p:cNvSpPr>
            <a:spLocks noChangeArrowheads="1"/>
          </p:cNvSpPr>
          <p:nvPr/>
        </p:nvSpPr>
        <p:spPr bwMode="auto">
          <a:xfrm>
            <a:off x="6228184" y="3669868"/>
            <a:ext cx="895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15"/>
          <p:cNvSpPr>
            <a:spLocks noChangeArrowheads="1"/>
          </p:cNvSpPr>
          <p:nvPr/>
        </p:nvSpPr>
        <p:spPr bwMode="auto">
          <a:xfrm>
            <a:off x="6876925" y="5464125"/>
            <a:ext cx="2087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endParaRPr lang="en-US" altLang="zh-CN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defTabSz="914400"/>
            <a:endParaRPr lang="en-US" altLang="zh-CN" sz="2000" b="1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710" y="267494"/>
            <a:ext cx="84087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latinLnBrk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算一算，判一判。∠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是三角形的三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个内角。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31640" y="2154218"/>
            <a:ext cx="62582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．三角形的内角和：三角形的三个内角的和叫做三角形的内角和。</a:t>
            </a:r>
            <a:endParaRPr lang="en-US" altLang="zh-CN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．直角三角形中两个锐角的和是</a:t>
            </a:r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90°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。一个三角形至少有两个锐角。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1640" y="3534028"/>
            <a:ext cx="6865475" cy="1269970"/>
            <a:chOff x="1331640" y="3534028"/>
            <a:chExt cx="6865475" cy="1269970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300192" y="3534028"/>
              <a:ext cx="1896923" cy="126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AutoShape 27"/>
            <p:cNvSpPr>
              <a:spLocks noChangeArrowheads="1"/>
            </p:cNvSpPr>
            <p:nvPr/>
          </p:nvSpPr>
          <p:spPr bwMode="auto">
            <a:xfrm>
              <a:off x="1331640" y="3903974"/>
              <a:ext cx="5400000" cy="684000"/>
            </a:xfrm>
            <a:prstGeom prst="wedgeRoundRectCallout">
              <a:avLst>
                <a:gd name="adj1" fmla="val 54324"/>
                <a:gd name="adj2" fmla="val -639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400" b="1" dirty="0">
                  <a:ea typeface="楷体" panose="02010609060101010101" pitchFamily="49" charset="-122"/>
                </a:rPr>
                <a:t>每个三角尺的内角度数之和都是</a:t>
              </a:r>
              <a:r>
                <a:rPr lang="en-US" altLang="zh-CN" sz="2400" b="1" dirty="0">
                  <a:ea typeface="楷体" panose="02010609060101010101" pitchFamily="49" charset="-122"/>
                </a:rPr>
                <a:t>180°</a:t>
              </a:r>
              <a:r>
                <a:rPr lang="zh-CN" altLang="en-US" sz="2400" b="1" dirty="0"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10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1965276" y="2309390"/>
            <a:ext cx="30305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0000">
            <a:off x="4436220" y="1284752"/>
            <a:ext cx="3354387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04"/>
          <p:cNvGrpSpPr/>
          <p:nvPr/>
        </p:nvGrpSpPr>
        <p:grpSpPr bwMode="auto">
          <a:xfrm>
            <a:off x="1434257" y="1275307"/>
            <a:ext cx="6202363" cy="2846388"/>
            <a:chOff x="380" y="1694"/>
            <a:chExt cx="3907" cy="1793"/>
          </a:xfrm>
        </p:grpSpPr>
        <p:sp>
          <p:nvSpPr>
            <p:cNvPr id="19" name="矩形 10"/>
            <p:cNvSpPr>
              <a:spLocks noChangeArrowheads="1"/>
            </p:cNvSpPr>
            <p:nvPr/>
          </p:nvSpPr>
          <p:spPr bwMode="auto">
            <a:xfrm>
              <a:off x="2629" y="2862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30°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1" name="矩形 33"/>
            <p:cNvSpPr>
              <a:spLocks noChangeArrowheads="1"/>
            </p:cNvSpPr>
            <p:nvPr/>
          </p:nvSpPr>
          <p:spPr bwMode="auto">
            <a:xfrm>
              <a:off x="380" y="2375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60°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2" name="矩形 34"/>
            <p:cNvSpPr>
              <a:spLocks noChangeArrowheads="1"/>
            </p:cNvSpPr>
            <p:nvPr/>
          </p:nvSpPr>
          <p:spPr bwMode="auto">
            <a:xfrm>
              <a:off x="3717" y="1694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90°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3" name="矩形 35"/>
            <p:cNvSpPr>
              <a:spLocks noChangeArrowheads="1"/>
            </p:cNvSpPr>
            <p:nvPr/>
          </p:nvSpPr>
          <p:spPr bwMode="auto">
            <a:xfrm>
              <a:off x="1858" y="1740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45°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4" name="矩形 36"/>
            <p:cNvSpPr>
              <a:spLocks noChangeArrowheads="1"/>
            </p:cNvSpPr>
            <p:nvPr/>
          </p:nvSpPr>
          <p:spPr bwMode="auto">
            <a:xfrm>
              <a:off x="653" y="1876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90°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6" name="矩形 37"/>
            <p:cNvSpPr>
              <a:spLocks noChangeArrowheads="1"/>
            </p:cNvSpPr>
            <p:nvPr/>
          </p:nvSpPr>
          <p:spPr bwMode="auto">
            <a:xfrm>
              <a:off x="3666" y="3022"/>
              <a:ext cx="57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en-US" altLang="zh-CN" sz="2800" b="1" dirty="0">
                  <a:ea typeface="楷体" panose="02010609060101010101" pitchFamily="49" charset="-122"/>
                </a:rPr>
                <a:t>45°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Group 105"/>
          <p:cNvGrpSpPr/>
          <p:nvPr/>
        </p:nvGrpSpPr>
        <p:grpSpPr bwMode="auto">
          <a:xfrm>
            <a:off x="2043857" y="1545680"/>
            <a:ext cx="4648200" cy="2173288"/>
            <a:chOff x="764" y="1651"/>
            <a:chExt cx="2928" cy="1369"/>
          </a:xfrm>
        </p:grpSpPr>
        <p:grpSp>
          <p:nvGrpSpPr>
            <p:cNvPr id="28" name="Group 92"/>
            <p:cNvGrpSpPr/>
            <p:nvPr/>
          </p:nvGrpSpPr>
          <p:grpSpPr bwMode="auto">
            <a:xfrm rot="-2395577">
              <a:off x="1291" y="1651"/>
              <a:ext cx="114" cy="117"/>
              <a:chOff x="1112" y="2298"/>
              <a:chExt cx="224" cy="328"/>
            </a:xfrm>
          </p:grpSpPr>
          <p:sp>
            <p:nvSpPr>
              <p:cNvPr id="36" name="Line 93"/>
              <p:cNvSpPr>
                <a:spLocks noChangeShapeType="1"/>
              </p:cNvSpPr>
              <p:nvPr/>
            </p:nvSpPr>
            <p:spPr bwMode="auto">
              <a:xfrm>
                <a:off x="1115" y="2298"/>
                <a:ext cx="12" cy="32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94"/>
              <p:cNvSpPr>
                <a:spLocks noChangeShapeType="1"/>
              </p:cNvSpPr>
              <p:nvPr/>
            </p:nvSpPr>
            <p:spPr bwMode="auto">
              <a:xfrm flipV="1">
                <a:off x="1112" y="2552"/>
                <a:ext cx="224" cy="2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9" name="Group 95"/>
            <p:cNvGrpSpPr/>
            <p:nvPr/>
          </p:nvGrpSpPr>
          <p:grpSpPr bwMode="auto">
            <a:xfrm>
              <a:off x="3579" y="1651"/>
              <a:ext cx="113" cy="113"/>
              <a:chOff x="788" y="3012"/>
              <a:chExt cx="120" cy="209"/>
            </a:xfrm>
          </p:grpSpPr>
          <p:sp>
            <p:nvSpPr>
              <p:cNvPr id="34" name="Line 96"/>
              <p:cNvSpPr>
                <a:spLocks noChangeShapeType="1"/>
              </p:cNvSpPr>
              <p:nvPr/>
            </p:nvSpPr>
            <p:spPr bwMode="auto">
              <a:xfrm>
                <a:off x="800" y="3012"/>
                <a:ext cx="0" cy="20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97"/>
              <p:cNvSpPr>
                <a:spLocks noChangeShapeType="1"/>
              </p:cNvSpPr>
              <p:nvPr/>
            </p:nvSpPr>
            <p:spPr bwMode="auto">
              <a:xfrm>
                <a:off x="788" y="3217"/>
                <a:ext cx="12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Arc 99"/>
            <p:cNvSpPr>
              <a:spLocks noChangeArrowheads="1"/>
            </p:cNvSpPr>
            <p:nvPr/>
          </p:nvSpPr>
          <p:spPr bwMode="auto">
            <a:xfrm>
              <a:off x="764" y="2195"/>
              <a:ext cx="62" cy="153"/>
            </a:xfrm>
            <a:custGeom>
              <a:avLst/>
              <a:gdLst>
                <a:gd name="T0" fmla="*/ -1 w 21014"/>
                <a:gd name="T1" fmla="*/ 0 h 21600"/>
                <a:gd name="T2" fmla="*/ 21013 w 21014"/>
                <a:gd name="T3" fmla="*/ 16601 h 21600"/>
                <a:gd name="T4" fmla="*/ -1 w 21014"/>
                <a:gd name="T5" fmla="*/ 0 h 21600"/>
                <a:gd name="T6" fmla="*/ 21013 w 21014"/>
                <a:gd name="T7" fmla="*/ 16601 h 21600"/>
                <a:gd name="T8" fmla="*/ 0 w 21014"/>
                <a:gd name="T9" fmla="*/ 21600 h 21600"/>
                <a:gd name="T10" fmla="*/ -1 w 21014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14" h="21600" fill="none">
                  <a:moveTo>
                    <a:pt x="-1" y="0"/>
                  </a:moveTo>
                  <a:cubicBezTo>
                    <a:pt x="10003" y="0"/>
                    <a:pt x="18698" y="6869"/>
                    <a:pt x="21013" y="16601"/>
                  </a:cubicBezTo>
                </a:path>
                <a:path w="21014" h="21600" stroke="0">
                  <a:moveTo>
                    <a:pt x="-1" y="0"/>
                  </a:moveTo>
                  <a:cubicBezTo>
                    <a:pt x="10003" y="0"/>
                    <a:pt x="18698" y="6869"/>
                    <a:pt x="21013" y="16601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1" name="Arc 100"/>
            <p:cNvSpPr>
              <a:spLocks noChangeArrowheads="1"/>
            </p:cNvSpPr>
            <p:nvPr/>
          </p:nvSpPr>
          <p:spPr bwMode="auto">
            <a:xfrm flipH="1">
              <a:off x="2390" y="2785"/>
              <a:ext cx="76" cy="82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2" name="Arc 102"/>
            <p:cNvSpPr>
              <a:spLocks noChangeArrowheads="1"/>
            </p:cNvSpPr>
            <p:nvPr/>
          </p:nvSpPr>
          <p:spPr bwMode="auto">
            <a:xfrm flipH="1">
              <a:off x="2306" y="1656"/>
              <a:ext cx="34" cy="88"/>
            </a:xfrm>
            <a:custGeom>
              <a:avLst/>
              <a:gdLst>
                <a:gd name="T0" fmla="*/ 21600 w 21600"/>
                <a:gd name="T1" fmla="*/ 24943 h 24943"/>
                <a:gd name="T2" fmla="*/ 0 w 21600"/>
                <a:gd name="T3" fmla="*/ 3343 h 24943"/>
                <a:gd name="T4" fmla="*/ 260 w 21600"/>
                <a:gd name="T5" fmla="*/ 0 h 24943"/>
                <a:gd name="T6" fmla="*/ 21600 w 21600"/>
                <a:gd name="T7" fmla="*/ 24943 h 24943"/>
                <a:gd name="T8" fmla="*/ 0 w 21600"/>
                <a:gd name="T9" fmla="*/ 3343 h 24943"/>
                <a:gd name="T10" fmla="*/ 260 w 21600"/>
                <a:gd name="T11" fmla="*/ 0 h 24943"/>
                <a:gd name="T12" fmla="*/ 21600 w 21600"/>
                <a:gd name="T13" fmla="*/ 3343 h 24943"/>
                <a:gd name="T14" fmla="*/ 21600 w 21600"/>
                <a:gd name="T15" fmla="*/ 24943 h 24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4943" fill="none">
                  <a:moveTo>
                    <a:pt x="21600" y="24943"/>
                  </a:moveTo>
                  <a:cubicBezTo>
                    <a:pt x="9670" y="24943"/>
                    <a:pt x="0" y="15272"/>
                    <a:pt x="0" y="3343"/>
                  </a:cubicBezTo>
                  <a:cubicBezTo>
                    <a:pt x="-1" y="2223"/>
                    <a:pt x="87" y="1105"/>
                    <a:pt x="260" y="0"/>
                  </a:cubicBezTo>
                </a:path>
                <a:path w="21600" h="24943" stroke="0">
                  <a:moveTo>
                    <a:pt x="21600" y="24943"/>
                  </a:moveTo>
                  <a:cubicBezTo>
                    <a:pt x="9670" y="24943"/>
                    <a:pt x="0" y="15272"/>
                    <a:pt x="0" y="3343"/>
                  </a:cubicBezTo>
                  <a:cubicBezTo>
                    <a:pt x="-1" y="2223"/>
                    <a:pt x="87" y="1105"/>
                    <a:pt x="260" y="0"/>
                  </a:cubicBezTo>
                  <a:lnTo>
                    <a:pt x="21600" y="3343"/>
                  </a:lnTo>
                  <a:lnTo>
                    <a:pt x="21600" y="24943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3" name="Arc 103"/>
            <p:cNvSpPr>
              <a:spLocks noChangeArrowheads="1"/>
            </p:cNvSpPr>
            <p:nvPr/>
          </p:nvSpPr>
          <p:spPr bwMode="auto">
            <a:xfrm flipH="1">
              <a:off x="3584" y="2948"/>
              <a:ext cx="108" cy="72"/>
            </a:xfrm>
            <a:custGeom>
              <a:avLst/>
              <a:gdLst>
                <a:gd name="T0" fmla="*/ -1 w 22786"/>
                <a:gd name="T1" fmla="*/ 32 h 21600"/>
                <a:gd name="T2" fmla="*/ 1186 w 22786"/>
                <a:gd name="T3" fmla="*/ 0 h 21600"/>
                <a:gd name="T4" fmla="*/ 22786 w 22786"/>
                <a:gd name="T5" fmla="*/ 21600 h 21600"/>
                <a:gd name="T6" fmla="*/ -1 w 22786"/>
                <a:gd name="T7" fmla="*/ 32 h 21600"/>
                <a:gd name="T8" fmla="*/ 1186 w 22786"/>
                <a:gd name="T9" fmla="*/ 0 h 21600"/>
                <a:gd name="T10" fmla="*/ 22786 w 22786"/>
                <a:gd name="T11" fmla="*/ 21600 h 21600"/>
                <a:gd name="T12" fmla="*/ 1186 w 22786"/>
                <a:gd name="T13" fmla="*/ 21600 h 21600"/>
                <a:gd name="T14" fmla="*/ -1 w 22786"/>
                <a:gd name="T15" fmla="*/ 3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86" h="21600" fill="none">
                  <a:moveTo>
                    <a:pt x="-1" y="32"/>
                  </a:moveTo>
                  <a:cubicBezTo>
                    <a:pt x="394" y="10"/>
                    <a:pt x="790" y="-1"/>
                    <a:pt x="1186" y="0"/>
                  </a:cubicBezTo>
                  <a:cubicBezTo>
                    <a:pt x="13115" y="0"/>
                    <a:pt x="22786" y="9670"/>
                    <a:pt x="22786" y="21600"/>
                  </a:cubicBezTo>
                </a:path>
                <a:path w="22786" h="21600" stroke="0">
                  <a:moveTo>
                    <a:pt x="-1" y="32"/>
                  </a:moveTo>
                  <a:cubicBezTo>
                    <a:pt x="394" y="10"/>
                    <a:pt x="790" y="-1"/>
                    <a:pt x="1186" y="0"/>
                  </a:cubicBezTo>
                  <a:cubicBezTo>
                    <a:pt x="13115" y="0"/>
                    <a:pt x="22786" y="9670"/>
                    <a:pt x="22786" y="21600"/>
                  </a:cubicBezTo>
                  <a:lnTo>
                    <a:pt x="1186" y="21600"/>
                  </a:lnTo>
                  <a:lnTo>
                    <a:pt x="-1" y="32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7584" y="744887"/>
            <a:ext cx="760015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你知道三角尺内角的度数分别是多少吗？</a:t>
            </a:r>
            <a:endParaRPr lang="en-US" altLang="zh-CN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691680" y="987574"/>
            <a:ext cx="691276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下面两个特殊的三角形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猜猜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：它们的角有什么特点？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683568" y="2139702"/>
            <a:ext cx="3806089" cy="1050312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5220072" y="1995686"/>
            <a:ext cx="1872208" cy="1531283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1520" y="3129353"/>
            <a:ext cx="4320480" cy="1098581"/>
            <a:chOff x="323528" y="3147814"/>
            <a:chExt cx="4320480" cy="1098581"/>
          </a:xfrm>
        </p:grpSpPr>
        <p:pic>
          <p:nvPicPr>
            <p:cNvPr id="41" name="Picture 5" descr="C:\Users\Administrator\Desktop\图片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3528" y="3147814"/>
              <a:ext cx="736070" cy="109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云形标注 42"/>
            <p:cNvSpPr/>
            <p:nvPr/>
          </p:nvSpPr>
          <p:spPr>
            <a:xfrm>
              <a:off x="1203613" y="3291830"/>
              <a:ext cx="3440395" cy="931894"/>
            </a:xfrm>
            <a:prstGeom prst="cloudCallout">
              <a:avLst>
                <a:gd name="adj1" fmla="val -58169"/>
                <a:gd name="adj2" fmla="val -579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defTabSz="914400">
                <a:defRPr/>
              </a:pP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03648" y="3363838"/>
              <a:ext cx="3024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等腰三角形两条腰相等，两个底角相等 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05805" y="3291830"/>
            <a:ext cx="4442659" cy="1159508"/>
            <a:chOff x="4139952" y="3436466"/>
            <a:chExt cx="4442659" cy="1159508"/>
          </a:xfrm>
        </p:grpSpPr>
        <p:sp>
          <p:nvSpPr>
            <p:cNvPr id="44" name="云形标注 43"/>
            <p:cNvSpPr/>
            <p:nvPr/>
          </p:nvSpPr>
          <p:spPr>
            <a:xfrm>
              <a:off x="4139952" y="3723878"/>
              <a:ext cx="3431297" cy="872096"/>
            </a:xfrm>
            <a:prstGeom prst="cloudCallout">
              <a:avLst>
                <a:gd name="adj1" fmla="val 57527"/>
                <a:gd name="adj2" fmla="val -2362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defTabSz="914400">
                <a:defRPr/>
              </a:pPr>
              <a:endParaRPr lang="zh-CN" altLang="en-US" sz="2000" b="1" kern="0" dirty="0">
                <a:ea typeface="楷体" panose="02010609060101010101" pitchFamily="49" charset="-122"/>
              </a:endParaRPr>
            </a:p>
          </p:txBody>
        </p:sp>
        <p:pic>
          <p:nvPicPr>
            <p:cNvPr id="42" name="Picture 4" descr="C:\Users\Administrator\Desktop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4" y="3436466"/>
              <a:ext cx="914267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355976" y="3723878"/>
              <a:ext cx="31432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等边三角形三条边相等，三个角都相等 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8" descr="{GGJHGAVI@]H8(T5YB9XC%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9194" y="1606011"/>
            <a:ext cx="31638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23529" y="267494"/>
            <a:ext cx="8255631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用量角器分别测量等腰三角形和等边三角形的三个角</a:t>
            </a:r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，看一看小明和小红测量的是否</a:t>
            </a:r>
            <a:r>
              <a:rPr lang="zh-CN" altLang="en-US" sz="32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19" descr="UIDYLX0QAEXE@KYX~9AD{G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8554" y="1317956"/>
            <a:ext cx="1716087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070135" y="2476952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Freeform 5"/>
          <p:cNvSpPr>
            <a:spLocks noChangeArrowheads="1"/>
          </p:cNvSpPr>
          <p:nvPr/>
        </p:nvSpPr>
        <p:spPr bwMode="auto">
          <a:xfrm rot="20682456">
            <a:off x="3303245" y="2501991"/>
            <a:ext cx="211727" cy="162757"/>
          </a:xfrm>
          <a:custGeom>
            <a:avLst/>
            <a:gdLst>
              <a:gd name="T0" fmla="*/ 218 w 152"/>
              <a:gd name="T1" fmla="*/ 0 h 240"/>
              <a:gd name="T2" fmla="*/ 80 w 152"/>
              <a:gd name="T3" fmla="*/ 27 h 240"/>
              <a:gd name="T4" fmla="*/ 12 w 152"/>
              <a:gd name="T5" fmla="*/ 83 h 240"/>
              <a:gd name="T6" fmla="*/ 12 w 152"/>
              <a:gd name="T7" fmla="*/ 138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152"/>
              <a:gd name="T13" fmla="*/ 0 h 240"/>
              <a:gd name="T14" fmla="*/ 152 w 152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059832" y="1883468"/>
            <a:ext cx="797311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1326417" y="1883468"/>
            <a:ext cx="797311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Freeform 6"/>
          <p:cNvSpPr>
            <a:spLocks noChangeArrowheads="1"/>
          </p:cNvSpPr>
          <p:nvPr/>
        </p:nvSpPr>
        <p:spPr bwMode="auto">
          <a:xfrm>
            <a:off x="1620541" y="2346604"/>
            <a:ext cx="101685" cy="343184"/>
          </a:xfrm>
          <a:custGeom>
            <a:avLst/>
            <a:gdLst>
              <a:gd name="T0" fmla="*/ 0 w 192"/>
              <a:gd name="T1" fmla="*/ 0 h 240"/>
              <a:gd name="T2" fmla="*/ 41 w 192"/>
              <a:gd name="T3" fmla="*/ 86 h 240"/>
              <a:gd name="T4" fmla="*/ 54 w 192"/>
              <a:gd name="T5" fmla="*/ 215 h 240"/>
              <a:gd name="T6" fmla="*/ 0 60000 65536"/>
              <a:gd name="T7" fmla="*/ 0 60000 65536"/>
              <a:gd name="T8" fmla="*/ 0 60000 65536"/>
              <a:gd name="T9" fmla="*/ 0 w 192"/>
              <a:gd name="T10" fmla="*/ 0 h 240"/>
              <a:gd name="T11" fmla="*/ 192 w 19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Freeform 5"/>
          <p:cNvSpPr>
            <a:spLocks noChangeArrowheads="1"/>
          </p:cNvSpPr>
          <p:nvPr/>
        </p:nvSpPr>
        <p:spPr bwMode="auto">
          <a:xfrm rot="20682456">
            <a:off x="7342782" y="2543236"/>
            <a:ext cx="211727" cy="162757"/>
          </a:xfrm>
          <a:custGeom>
            <a:avLst/>
            <a:gdLst>
              <a:gd name="T0" fmla="*/ 218 w 152"/>
              <a:gd name="T1" fmla="*/ 0 h 240"/>
              <a:gd name="T2" fmla="*/ 80 w 152"/>
              <a:gd name="T3" fmla="*/ 27 h 240"/>
              <a:gd name="T4" fmla="*/ 12 w 152"/>
              <a:gd name="T5" fmla="*/ 83 h 240"/>
              <a:gd name="T6" fmla="*/ 12 w 152"/>
              <a:gd name="T7" fmla="*/ 138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152"/>
              <a:gd name="T13" fmla="*/ 0 h 240"/>
              <a:gd name="T14" fmla="*/ 152 w 152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591113" y="2427734"/>
            <a:ext cx="797311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Freeform 6"/>
          <p:cNvSpPr>
            <a:spLocks noChangeArrowheads="1"/>
          </p:cNvSpPr>
          <p:nvPr/>
        </p:nvSpPr>
        <p:spPr bwMode="auto">
          <a:xfrm>
            <a:off x="6343134" y="2419823"/>
            <a:ext cx="101685" cy="343184"/>
          </a:xfrm>
          <a:custGeom>
            <a:avLst/>
            <a:gdLst>
              <a:gd name="T0" fmla="*/ 0 w 192"/>
              <a:gd name="T1" fmla="*/ 0 h 240"/>
              <a:gd name="T2" fmla="*/ 41 w 192"/>
              <a:gd name="T3" fmla="*/ 86 h 240"/>
              <a:gd name="T4" fmla="*/ 54 w 192"/>
              <a:gd name="T5" fmla="*/ 215 h 240"/>
              <a:gd name="T6" fmla="*/ 0 60000 65536"/>
              <a:gd name="T7" fmla="*/ 0 60000 65536"/>
              <a:gd name="T8" fmla="*/ 0 60000 65536"/>
              <a:gd name="T9" fmla="*/ 0 w 192"/>
              <a:gd name="T10" fmla="*/ 0 h 240"/>
              <a:gd name="T11" fmla="*/ 192 w 19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5646897" y="2427734"/>
            <a:ext cx="797311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Freeform 6"/>
          <p:cNvSpPr>
            <a:spLocks noChangeArrowheads="1"/>
          </p:cNvSpPr>
          <p:nvPr/>
        </p:nvSpPr>
        <p:spPr bwMode="auto">
          <a:xfrm rot="1239935" flipV="1">
            <a:off x="2268450" y="1884466"/>
            <a:ext cx="288032" cy="169412"/>
          </a:xfrm>
          <a:custGeom>
            <a:avLst/>
            <a:gdLst>
              <a:gd name="T0" fmla="*/ 0 w 192"/>
              <a:gd name="T1" fmla="*/ 0 h 240"/>
              <a:gd name="T2" fmla="*/ 41 w 192"/>
              <a:gd name="T3" fmla="*/ 86 h 240"/>
              <a:gd name="T4" fmla="*/ 54 w 192"/>
              <a:gd name="T5" fmla="*/ 215 h 240"/>
              <a:gd name="T6" fmla="*/ 0 60000 65536"/>
              <a:gd name="T7" fmla="*/ 0 60000 65536"/>
              <a:gd name="T8" fmla="*/ 0 60000 65536"/>
              <a:gd name="T9" fmla="*/ 0 w 192"/>
              <a:gd name="T10" fmla="*/ 0 h 240"/>
              <a:gd name="T11" fmla="*/ 192 w 19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2195736" y="1451420"/>
            <a:ext cx="951199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6366977" y="1203598"/>
            <a:ext cx="797311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Freeform 6"/>
          <p:cNvSpPr>
            <a:spLocks noChangeArrowheads="1"/>
          </p:cNvSpPr>
          <p:nvPr/>
        </p:nvSpPr>
        <p:spPr bwMode="auto">
          <a:xfrm rot="1239935" flipV="1">
            <a:off x="6782581" y="1686544"/>
            <a:ext cx="288032" cy="169412"/>
          </a:xfrm>
          <a:custGeom>
            <a:avLst/>
            <a:gdLst>
              <a:gd name="T0" fmla="*/ 0 w 192"/>
              <a:gd name="T1" fmla="*/ 0 h 240"/>
              <a:gd name="T2" fmla="*/ 41 w 192"/>
              <a:gd name="T3" fmla="*/ 86 h 240"/>
              <a:gd name="T4" fmla="*/ 54 w 192"/>
              <a:gd name="T5" fmla="*/ 215 h 240"/>
              <a:gd name="T6" fmla="*/ 0 60000 65536"/>
              <a:gd name="T7" fmla="*/ 0 60000 65536"/>
              <a:gd name="T8" fmla="*/ 0 60000 65536"/>
              <a:gd name="T9" fmla="*/ 0 w 192"/>
              <a:gd name="T10" fmla="*/ 0 h 240"/>
              <a:gd name="T11" fmla="*/ 192 w 19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3528" y="2715766"/>
            <a:ext cx="5040560" cy="2090464"/>
            <a:chOff x="323528" y="2715766"/>
            <a:chExt cx="5040560" cy="2090464"/>
          </a:xfrm>
        </p:grpSpPr>
        <p:pic>
          <p:nvPicPr>
            <p:cNvPr id="41" name="Picture 5" descr="C:\Users\Administrator\Desktop\图片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3528" y="3579862"/>
              <a:ext cx="821690" cy="1226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971600" y="2715766"/>
              <a:ext cx="43924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测量得出上图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等腰三角形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defTabSz="914400">
                <a:defRPr/>
              </a:pP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个底角都是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30°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顶角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defTabSz="914400">
                <a:defRPr/>
              </a:pPr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120°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个角的和是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180 °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899592" y="2739573"/>
              <a:ext cx="3888432" cy="1200329"/>
            </a:xfrm>
            <a:prstGeom prst="wedgeRoundRectCallout">
              <a:avLst>
                <a:gd name="adj1" fmla="val -47115"/>
                <a:gd name="adj2" fmla="val 66127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96544" y="2787774"/>
            <a:ext cx="4572000" cy="1656184"/>
            <a:chOff x="4896544" y="2787774"/>
            <a:chExt cx="4572000" cy="1656184"/>
          </a:xfrm>
        </p:grpSpPr>
        <p:pic>
          <p:nvPicPr>
            <p:cNvPr id="42" name="Picture 4" descr="C:\Users\Administrator\Desktop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2229" y="3364458"/>
              <a:ext cx="914267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4932040" y="2859782"/>
              <a:ext cx="3204000" cy="1116000"/>
            </a:xfrm>
            <a:prstGeom prst="wedgeRoundRectCallout">
              <a:avLst>
                <a:gd name="adj1" fmla="val 55272"/>
                <a:gd name="adj2" fmla="val 4981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896544" y="2787774"/>
              <a:ext cx="4572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defTabSz="914400">
                <a:defRPr/>
              </a:pP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测量得出上图等边三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defTabSz="914400">
                <a:defRPr/>
              </a:pP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每个角都是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60°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defTabSz="914400">
                <a:defRPr/>
              </a:pP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角的和是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180 ° </a:t>
              </a:r>
              <a:endPara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228062" y="339502"/>
            <a:ext cx="85924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）任意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画一个三角形，测量并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记录三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个内角的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4"/>
          <p:cNvGrpSpPr/>
          <p:nvPr/>
        </p:nvGrpSpPr>
        <p:grpSpPr bwMode="auto">
          <a:xfrm>
            <a:off x="3131840" y="1097321"/>
            <a:ext cx="2644460" cy="1593998"/>
            <a:chOff x="1383" y="1162"/>
            <a:chExt cx="2404" cy="1727"/>
          </a:xfrm>
        </p:grpSpPr>
        <p:sp>
          <p:nvSpPr>
            <p:cNvPr id="15" name="Freeform 5"/>
            <p:cNvSpPr>
              <a:spLocks noChangeArrowheads="1"/>
            </p:cNvSpPr>
            <p:nvPr/>
          </p:nvSpPr>
          <p:spPr bwMode="auto">
            <a:xfrm rot="-917544">
              <a:off x="3560" y="2707"/>
              <a:ext cx="182" cy="182"/>
            </a:xfrm>
            <a:custGeom>
              <a:avLst/>
              <a:gdLst>
                <a:gd name="T0" fmla="*/ 218 w 152"/>
                <a:gd name="T1" fmla="*/ 0 h 240"/>
                <a:gd name="T2" fmla="*/ 80 w 152"/>
                <a:gd name="T3" fmla="*/ 27 h 240"/>
                <a:gd name="T4" fmla="*/ 12 w 152"/>
                <a:gd name="T5" fmla="*/ 83 h 240"/>
                <a:gd name="T6" fmla="*/ 12 w 152"/>
                <a:gd name="T7" fmla="*/ 138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240"/>
                <a:gd name="T14" fmla="*/ 152 w 152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240">
                  <a:moveTo>
                    <a:pt x="152" y="0"/>
                  </a:moveTo>
                  <a:cubicBezTo>
                    <a:pt x="116" y="12"/>
                    <a:pt x="80" y="24"/>
                    <a:pt x="56" y="48"/>
                  </a:cubicBezTo>
                  <a:cubicBezTo>
                    <a:pt x="32" y="72"/>
                    <a:pt x="16" y="112"/>
                    <a:pt x="8" y="144"/>
                  </a:cubicBezTo>
                  <a:cubicBezTo>
                    <a:pt x="0" y="176"/>
                    <a:pt x="4" y="208"/>
                    <a:pt x="8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16" name="Freeform 6"/>
            <p:cNvSpPr>
              <a:spLocks noChangeArrowheads="1"/>
            </p:cNvSpPr>
            <p:nvPr/>
          </p:nvSpPr>
          <p:spPr bwMode="auto">
            <a:xfrm>
              <a:off x="1599" y="2659"/>
              <a:ext cx="102" cy="227"/>
            </a:xfrm>
            <a:custGeom>
              <a:avLst/>
              <a:gdLst>
                <a:gd name="T0" fmla="*/ 0 w 192"/>
                <a:gd name="T1" fmla="*/ 0 h 240"/>
                <a:gd name="T2" fmla="*/ 41 w 192"/>
                <a:gd name="T3" fmla="*/ 86 h 240"/>
                <a:gd name="T4" fmla="*/ 54 w 192"/>
                <a:gd name="T5" fmla="*/ 215 h 240"/>
                <a:gd name="T6" fmla="*/ 0 60000 65536"/>
                <a:gd name="T7" fmla="*/ 0 60000 65536"/>
                <a:gd name="T8" fmla="*/ 0 60000 65536"/>
                <a:gd name="T9" fmla="*/ 0 w 192"/>
                <a:gd name="T10" fmla="*/ 0 h 240"/>
                <a:gd name="T11" fmla="*/ 192 w 192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240">
                  <a:moveTo>
                    <a:pt x="0" y="0"/>
                  </a:moveTo>
                  <a:cubicBezTo>
                    <a:pt x="56" y="28"/>
                    <a:pt x="112" y="56"/>
                    <a:pt x="144" y="96"/>
                  </a:cubicBezTo>
                  <a:cubicBezTo>
                    <a:pt x="176" y="136"/>
                    <a:pt x="184" y="188"/>
                    <a:pt x="192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/>
          </p:nvSpPr>
          <p:spPr bwMode="auto">
            <a:xfrm rot="609256">
              <a:off x="2974" y="1298"/>
              <a:ext cx="272" cy="91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grpSp>
          <p:nvGrpSpPr>
            <p:cNvPr id="18" name="Group 8"/>
            <p:cNvGrpSpPr/>
            <p:nvPr/>
          </p:nvGrpSpPr>
          <p:grpSpPr bwMode="auto">
            <a:xfrm>
              <a:off x="1383" y="1162"/>
              <a:ext cx="2404" cy="1724"/>
              <a:chOff x="1247" y="-1378"/>
              <a:chExt cx="2813" cy="2072"/>
            </a:xfrm>
          </p:grpSpPr>
          <p:sp>
            <p:nvSpPr>
              <p:cNvPr id="23" name="Line 9"/>
              <p:cNvSpPr>
                <a:spLocks noChangeShapeType="1"/>
              </p:cNvSpPr>
              <p:nvPr/>
            </p:nvSpPr>
            <p:spPr bwMode="auto">
              <a:xfrm flipH="1">
                <a:off x="1255" y="-1370"/>
                <a:ext cx="2064" cy="2064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Line 10"/>
              <p:cNvSpPr>
                <a:spLocks noChangeShapeType="1"/>
              </p:cNvSpPr>
              <p:nvPr/>
            </p:nvSpPr>
            <p:spPr bwMode="auto">
              <a:xfrm>
                <a:off x="1247" y="694"/>
                <a:ext cx="2813" cy="0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11"/>
              <p:cNvSpPr>
                <a:spLocks noChangeShapeType="1"/>
              </p:cNvSpPr>
              <p:nvPr/>
            </p:nvSpPr>
            <p:spPr bwMode="auto">
              <a:xfrm flipH="1" flipV="1">
                <a:off x="3334" y="-1378"/>
                <a:ext cx="726" cy="2072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 flipH="1">
              <a:off x="1390" y="1169"/>
              <a:ext cx="1764" cy="1717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>
              <a:off x="1383" y="2886"/>
              <a:ext cx="2404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H="1" flipV="1">
              <a:off x="3167" y="1162"/>
              <a:ext cx="620" cy="172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604632" y="2355726"/>
            <a:ext cx="463312" cy="422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3200" b="1" i="0" u="none" strike="noStrike" kern="0" cap="none" spc="0" normalizeH="0" baseline="30000" noProof="0" dirty="0">
              <a:ln>
                <a:noFill/>
              </a:ln>
              <a:solidFill>
                <a:srgbClr val="0563C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5188367" y="2333994"/>
            <a:ext cx="319616" cy="422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3200" b="1" i="0" u="none" strike="noStrike" kern="0" cap="none" spc="0" normalizeH="0" baseline="30000" noProof="0" dirty="0">
              <a:ln>
                <a:noFill/>
              </a:ln>
              <a:solidFill>
                <a:srgbClr val="0563C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4788024" y="1275606"/>
            <a:ext cx="361294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srgbClr val="0563C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"/>
          <p:cNvSpPr txBox="1"/>
          <p:nvPr/>
        </p:nvSpPr>
        <p:spPr>
          <a:xfrm>
            <a:off x="1331640" y="3075806"/>
            <a:ext cx="7416824" cy="10577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 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都叫做三角形的内角。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2+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三角形内角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411510"/>
            <a:ext cx="1166673" cy="1064551"/>
            <a:chOff x="670145" y="1457273"/>
            <a:chExt cx="1555361" cy="1419401"/>
          </a:xfrm>
        </p:grpSpPr>
        <p:pic>
          <p:nvPicPr>
            <p:cNvPr id="3" name="图片 2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394930" y="411510"/>
            <a:ext cx="71375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把小组内几个同学的测量结果进行统计，并计算内角的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03648" y="1599337"/>
          <a:ext cx="6424076" cy="1750311"/>
        </p:xfrm>
        <a:graphic>
          <a:graphicData uri="http://schemas.openxmlformats.org/drawingml/2006/table">
            <a:tbl>
              <a:tblPr firstRow="1" bandRow="1"/>
              <a:tblGrid>
                <a:gridCol w="1284815"/>
                <a:gridCol w="938298"/>
                <a:gridCol w="1027573"/>
                <a:gridCol w="906683"/>
                <a:gridCol w="2266707"/>
              </a:tblGrid>
              <a:tr h="43103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∠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∠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∠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三个内角的和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</a:tr>
              <a:tr h="43103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</a:tr>
              <a:tr h="43103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</a:tr>
              <a:tr h="43103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99592" y="3651870"/>
            <a:ext cx="7272808" cy="585787"/>
          </a:xfrm>
          <a:prstGeom prst="rect">
            <a:avLst/>
          </a:prstGeom>
          <a:solidFill>
            <a:srgbClr val="FFC000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45720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测量发现：任意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三角形的内角和都是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180°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23528" y="267494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</a:rPr>
              <a:t>有什么方法能验证你们的想法？想一想，做一做。</a:t>
            </a:r>
            <a:endParaRPr lang="zh-CN" altLang="en-US" sz="3200" b="1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grpSp>
        <p:nvGrpSpPr>
          <p:cNvPr id="14" name="Group 2"/>
          <p:cNvGrpSpPr/>
          <p:nvPr/>
        </p:nvGrpSpPr>
        <p:grpSpPr bwMode="auto">
          <a:xfrm>
            <a:off x="352425" y="1077044"/>
            <a:ext cx="4032250" cy="2746375"/>
            <a:chOff x="0" y="0"/>
            <a:chExt cx="2540" cy="1730"/>
          </a:xfrm>
        </p:grpSpPr>
        <p:sp>
          <p:nvSpPr>
            <p:cNvPr id="15" name="未知"/>
            <p:cNvSpPr>
              <a:spLocks noChangeArrowheads="1"/>
            </p:cNvSpPr>
            <p:nvPr/>
          </p:nvSpPr>
          <p:spPr bwMode="auto">
            <a:xfrm>
              <a:off x="0" y="0"/>
              <a:ext cx="2540" cy="1724"/>
            </a:xfrm>
            <a:custGeom>
              <a:avLst/>
              <a:gdLst>
                <a:gd name="T0" fmla="*/ 1679 w 2540"/>
                <a:gd name="T1" fmla="*/ 0 h 1724"/>
                <a:gd name="T2" fmla="*/ 0 w 2540"/>
                <a:gd name="T3" fmla="*/ 1724 h 1724"/>
                <a:gd name="T4" fmla="*/ 2540 w 2540"/>
                <a:gd name="T5" fmla="*/ 1724 h 1724"/>
                <a:gd name="T6" fmla="*/ 1679 w 2540"/>
                <a:gd name="T7" fmla="*/ 0 h 17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40"/>
                <a:gd name="T13" fmla="*/ 0 h 1724"/>
                <a:gd name="T14" fmla="*/ 2540 w 2540"/>
                <a:gd name="T15" fmla="*/ 1724 h 17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40" h="1724">
                  <a:moveTo>
                    <a:pt x="1679" y="0"/>
                  </a:moveTo>
                  <a:lnTo>
                    <a:pt x="0" y="1724"/>
                  </a:lnTo>
                  <a:lnTo>
                    <a:pt x="2540" y="172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pPr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6" name="Group 4"/>
            <p:cNvGrpSpPr/>
            <p:nvPr/>
          </p:nvGrpSpPr>
          <p:grpSpPr bwMode="auto">
            <a:xfrm>
              <a:off x="0" y="0"/>
              <a:ext cx="2540" cy="1730"/>
              <a:chOff x="0" y="0"/>
              <a:chExt cx="2997" cy="2041"/>
            </a:xfrm>
          </p:grpSpPr>
          <p:sp>
            <p:nvSpPr>
              <p:cNvPr id="17" name="Line 5"/>
              <p:cNvSpPr>
                <a:spLocks noChangeShapeType="1"/>
              </p:cNvSpPr>
              <p:nvPr/>
            </p:nvSpPr>
            <p:spPr bwMode="auto">
              <a:xfrm>
                <a:off x="0" y="2028"/>
                <a:ext cx="2997" cy="0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anchor="ctr"/>
              <a:lstStyle/>
              <a:p>
                <a:pPr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" name="Line 6"/>
              <p:cNvSpPr>
                <a:spLocks noChangeShapeType="1"/>
              </p:cNvSpPr>
              <p:nvPr/>
            </p:nvSpPr>
            <p:spPr bwMode="auto">
              <a:xfrm flipV="1">
                <a:off x="2" y="0"/>
                <a:ext cx="2025" cy="2041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anchor="ctr"/>
              <a:lstStyle/>
              <a:p>
                <a:pPr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>
                <a:off x="1998" y="0"/>
                <a:ext cx="998" cy="2041"/>
              </a:xfrm>
              <a:prstGeom prst="line">
                <a:avLst/>
              </a:prstGeom>
              <a:noFill/>
              <a:ln w="63500">
                <a:solidFill>
                  <a:sysClr val="windowText" lastClr="000000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20" name="未知"/>
          <p:cNvSpPr>
            <a:spLocks noChangeArrowheads="1"/>
          </p:cNvSpPr>
          <p:nvPr/>
        </p:nvSpPr>
        <p:spPr bwMode="auto">
          <a:xfrm>
            <a:off x="1577975" y="2642319"/>
            <a:ext cx="1079500" cy="1152525"/>
          </a:xfrm>
          <a:custGeom>
            <a:avLst/>
            <a:gdLst>
              <a:gd name="T0" fmla="*/ 0 w 684"/>
              <a:gd name="T1" fmla="*/ 0 h 780"/>
              <a:gd name="T2" fmla="*/ 388559988 w 684"/>
              <a:gd name="T3" fmla="*/ 261995540 h 780"/>
              <a:gd name="T4" fmla="*/ 538006076 w 684"/>
              <a:gd name="T5" fmla="*/ 471591103 h 780"/>
              <a:gd name="T6" fmla="*/ 807008226 w 684"/>
              <a:gd name="T7" fmla="*/ 523989602 h 780"/>
              <a:gd name="T8" fmla="*/ 1046122323 w 684"/>
              <a:gd name="T9" fmla="*/ 1021779954 h 780"/>
              <a:gd name="T10" fmla="*/ 1315124473 w 684"/>
              <a:gd name="T11" fmla="*/ 1178976927 h 780"/>
              <a:gd name="T12" fmla="*/ 1404792383 w 684"/>
              <a:gd name="T13" fmla="*/ 1283775401 h 780"/>
              <a:gd name="T14" fmla="*/ 1584128202 w 684"/>
              <a:gd name="T15" fmla="*/ 1388572398 h 780"/>
              <a:gd name="T16" fmla="*/ 1703684757 w 684"/>
              <a:gd name="T17" fmla="*/ 1702966713 h 7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4"/>
              <a:gd name="T28" fmla="*/ 0 h 780"/>
              <a:gd name="T29" fmla="*/ 684 w 684"/>
              <a:gd name="T30" fmla="*/ 780 h 7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4" h="780">
                <a:moveTo>
                  <a:pt x="0" y="0"/>
                </a:moveTo>
                <a:cubicBezTo>
                  <a:pt x="71" y="18"/>
                  <a:pt x="112" y="61"/>
                  <a:pt x="156" y="120"/>
                </a:cubicBezTo>
                <a:cubicBezTo>
                  <a:pt x="175" y="146"/>
                  <a:pt x="184" y="198"/>
                  <a:pt x="216" y="216"/>
                </a:cubicBezTo>
                <a:cubicBezTo>
                  <a:pt x="248" y="234"/>
                  <a:pt x="289" y="228"/>
                  <a:pt x="324" y="240"/>
                </a:cubicBezTo>
                <a:cubicBezTo>
                  <a:pt x="381" y="325"/>
                  <a:pt x="333" y="398"/>
                  <a:pt x="420" y="468"/>
                </a:cubicBezTo>
                <a:cubicBezTo>
                  <a:pt x="420" y="468"/>
                  <a:pt x="510" y="528"/>
                  <a:pt x="528" y="540"/>
                </a:cubicBezTo>
                <a:cubicBezTo>
                  <a:pt x="545" y="551"/>
                  <a:pt x="549" y="575"/>
                  <a:pt x="564" y="588"/>
                </a:cubicBezTo>
                <a:cubicBezTo>
                  <a:pt x="586" y="607"/>
                  <a:pt x="636" y="636"/>
                  <a:pt x="636" y="636"/>
                </a:cubicBezTo>
                <a:cubicBezTo>
                  <a:pt x="657" y="698"/>
                  <a:pt x="615" y="780"/>
                  <a:pt x="684" y="780"/>
                </a:cubicBezTo>
              </a:path>
            </a:pathLst>
          </a:custGeom>
          <a:noFill/>
          <a:ln w="25400">
            <a:solidFill>
              <a:sysClr val="windowText" lastClr="000000"/>
            </a:solidFill>
            <a:round/>
          </a:ln>
        </p:spPr>
        <p:txBody>
          <a:bodyPr wrap="none" lIns="90000" tIns="46800" rIns="90000" bIns="46800" anchor="ctr"/>
          <a:lstStyle/>
          <a:p>
            <a:pPr defTabSz="91440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21" name="未知"/>
          <p:cNvSpPr>
            <a:spLocks noChangeArrowheads="1"/>
          </p:cNvSpPr>
          <p:nvPr/>
        </p:nvSpPr>
        <p:spPr bwMode="auto">
          <a:xfrm rot="21478896">
            <a:off x="2297113" y="2642319"/>
            <a:ext cx="1511300" cy="717550"/>
          </a:xfrm>
          <a:custGeom>
            <a:avLst/>
            <a:gdLst>
              <a:gd name="T0" fmla="*/ 0 w 900"/>
              <a:gd name="T1" fmla="*/ 1046340080 h 486"/>
              <a:gd name="T2" fmla="*/ 981285564 w 900"/>
              <a:gd name="T3" fmla="*/ 1020181993 h 486"/>
              <a:gd name="T4" fmla="*/ 1150473874 w 900"/>
              <a:gd name="T5" fmla="*/ 837072433 h 486"/>
              <a:gd name="T6" fmla="*/ 1421172819 w 900"/>
              <a:gd name="T7" fmla="*/ 680120775 h 486"/>
              <a:gd name="T8" fmla="*/ 1556523131 w 900"/>
              <a:gd name="T9" fmla="*/ 418536955 h 486"/>
              <a:gd name="T10" fmla="*/ 1759547760 w 900"/>
              <a:gd name="T11" fmla="*/ 313901563 h 486"/>
              <a:gd name="T12" fmla="*/ 1962572808 w 900"/>
              <a:gd name="T13" fmla="*/ 183109606 h 486"/>
              <a:gd name="T14" fmla="*/ 2147483647 w 900"/>
              <a:gd name="T15" fmla="*/ 104633870 h 486"/>
              <a:gd name="T16" fmla="*/ 2147483647 w 900"/>
              <a:gd name="T17" fmla="*/ 0 h 4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0"/>
              <a:gd name="T28" fmla="*/ 0 h 486"/>
              <a:gd name="T29" fmla="*/ 900 w 900"/>
              <a:gd name="T30" fmla="*/ 486 h 4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0" h="486">
                <a:moveTo>
                  <a:pt x="0" y="480"/>
                </a:moveTo>
                <a:cubicBezTo>
                  <a:pt x="116" y="476"/>
                  <a:pt x="233" y="486"/>
                  <a:pt x="348" y="468"/>
                </a:cubicBezTo>
                <a:cubicBezTo>
                  <a:pt x="361" y="466"/>
                  <a:pt x="396" y="395"/>
                  <a:pt x="408" y="384"/>
                </a:cubicBezTo>
                <a:cubicBezTo>
                  <a:pt x="438" y="357"/>
                  <a:pt x="504" y="312"/>
                  <a:pt x="504" y="312"/>
                </a:cubicBezTo>
                <a:cubicBezTo>
                  <a:pt x="517" y="273"/>
                  <a:pt x="519" y="221"/>
                  <a:pt x="552" y="192"/>
                </a:cubicBezTo>
                <a:cubicBezTo>
                  <a:pt x="574" y="173"/>
                  <a:pt x="600" y="160"/>
                  <a:pt x="624" y="144"/>
                </a:cubicBezTo>
                <a:cubicBezTo>
                  <a:pt x="681" y="106"/>
                  <a:pt x="637" y="110"/>
                  <a:pt x="696" y="84"/>
                </a:cubicBezTo>
                <a:cubicBezTo>
                  <a:pt x="731" y="69"/>
                  <a:pt x="772" y="69"/>
                  <a:pt x="804" y="48"/>
                </a:cubicBezTo>
                <a:cubicBezTo>
                  <a:pt x="836" y="27"/>
                  <a:pt x="866" y="17"/>
                  <a:pt x="900" y="0"/>
                </a:cubicBezTo>
              </a:path>
            </a:pathLst>
          </a:custGeom>
          <a:noFill/>
          <a:ln w="25400">
            <a:solidFill>
              <a:sysClr val="windowText" lastClr="000000"/>
            </a:solidFill>
            <a:round/>
          </a:ln>
        </p:spPr>
        <p:txBody>
          <a:bodyPr wrap="none" lIns="90000" tIns="46800" rIns="90000" bIns="46800" anchor="ctr"/>
          <a:lstStyle/>
          <a:p>
            <a:pPr defTabSz="91440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grpSp>
        <p:nvGrpSpPr>
          <p:cNvPr id="23" name="Group 10"/>
          <p:cNvGrpSpPr/>
          <p:nvPr/>
        </p:nvGrpSpPr>
        <p:grpSpPr bwMode="auto">
          <a:xfrm>
            <a:off x="1433513" y="1059582"/>
            <a:ext cx="2520950" cy="2466975"/>
            <a:chOff x="0" y="0"/>
            <a:chExt cx="1588" cy="1570"/>
          </a:xfrm>
        </p:grpSpPr>
        <p:pic>
          <p:nvPicPr>
            <p:cNvPr id="24" name="Picture 11" descr="你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588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12"/>
            <p:cNvSpPr txBox="1">
              <a:spLocks noChangeArrowheads="1"/>
            </p:cNvSpPr>
            <p:nvPr/>
          </p:nvSpPr>
          <p:spPr bwMode="auto">
            <a:xfrm>
              <a:off x="860" y="186"/>
              <a:ext cx="260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>
                <a:defRPr/>
              </a:pPr>
              <a:r>
                <a:rPr lang="en-US" altLang="zh-CN" sz="3600" kern="0">
                  <a:solidFill>
                    <a:sysClr val="window" lastClr="FFFFFF"/>
                  </a:solidFill>
                  <a:ea typeface="宋体" panose="02010600030101010101" pitchFamily="2" charset="-122"/>
                </a:rPr>
                <a:t>3</a:t>
              </a:r>
              <a:endParaRPr lang="en-US" altLang="zh-CN" sz="3600" kern="0">
                <a:solidFill>
                  <a:sysClr val="window" lastClr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Group 13"/>
          <p:cNvGrpSpPr/>
          <p:nvPr/>
        </p:nvGrpSpPr>
        <p:grpSpPr bwMode="auto">
          <a:xfrm>
            <a:off x="2258232" y="2523614"/>
            <a:ext cx="2232025" cy="1368425"/>
            <a:chOff x="0" y="0"/>
            <a:chExt cx="1406" cy="828"/>
          </a:xfrm>
        </p:grpSpPr>
        <p:pic>
          <p:nvPicPr>
            <p:cNvPr id="27" name="Picture 14" descr="脸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406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907" y="379"/>
              <a:ext cx="260" cy="3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>
                <a:defRPr/>
              </a:pPr>
              <a:r>
                <a:rPr lang="en-US" altLang="zh-CN" sz="3600" kern="0">
                  <a:solidFill>
                    <a:sysClr val="window" lastClr="FFFFFF"/>
                  </a:solidFill>
                  <a:ea typeface="宋体" panose="02010600030101010101" pitchFamily="2" charset="-122"/>
                </a:rPr>
                <a:t>2</a:t>
              </a:r>
              <a:endParaRPr lang="en-US" altLang="zh-CN" sz="3600" kern="0">
                <a:solidFill>
                  <a:sysClr val="window" lastClr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Group 16"/>
          <p:cNvGrpSpPr/>
          <p:nvPr/>
        </p:nvGrpSpPr>
        <p:grpSpPr bwMode="auto">
          <a:xfrm>
            <a:off x="5724757" y="1447423"/>
            <a:ext cx="2447925" cy="2420937"/>
            <a:chOff x="-15" y="47"/>
            <a:chExt cx="1587" cy="1570"/>
          </a:xfrm>
        </p:grpSpPr>
        <p:pic>
          <p:nvPicPr>
            <p:cNvPr id="32" name="Picture 17" descr="你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5" y="47"/>
              <a:ext cx="1587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 Box 18"/>
            <p:cNvSpPr txBox="1">
              <a:spLocks noChangeArrowheads="1"/>
            </p:cNvSpPr>
            <p:nvPr/>
          </p:nvSpPr>
          <p:spPr bwMode="auto">
            <a:xfrm>
              <a:off x="495" y="953"/>
              <a:ext cx="267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>
                <a:defRPr/>
              </a:pPr>
              <a:r>
                <a:rPr lang="en-US" altLang="zh-CN" sz="3600" kern="0">
                  <a:solidFill>
                    <a:sysClr val="window" lastClr="FFFFFF"/>
                  </a:solidFill>
                  <a:ea typeface="宋体" panose="02010600030101010101" pitchFamily="2" charset="-122"/>
                </a:rPr>
                <a:t>3</a:t>
              </a:r>
              <a:endParaRPr lang="en-US" altLang="zh-CN" sz="3600" kern="0">
                <a:solidFill>
                  <a:sysClr val="window" lastClr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19"/>
          <p:cNvGrpSpPr/>
          <p:nvPr/>
        </p:nvGrpSpPr>
        <p:grpSpPr bwMode="auto">
          <a:xfrm>
            <a:off x="257999" y="2293069"/>
            <a:ext cx="2447925" cy="1601788"/>
            <a:chOff x="8" y="45"/>
            <a:chExt cx="1542" cy="1009"/>
          </a:xfrm>
        </p:grpSpPr>
        <p:pic>
          <p:nvPicPr>
            <p:cNvPr id="36" name="Picture 20" descr="我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" y="45"/>
              <a:ext cx="1542" cy="1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Text Box 21"/>
            <p:cNvSpPr txBox="1">
              <a:spLocks noChangeArrowheads="1"/>
            </p:cNvSpPr>
            <p:nvPr/>
          </p:nvSpPr>
          <p:spPr bwMode="auto">
            <a:xfrm>
              <a:off x="272" y="593"/>
              <a:ext cx="260" cy="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>
                <a:defRPr/>
              </a:pPr>
              <a:r>
                <a:rPr lang="en-US" altLang="zh-CN" sz="3600" kern="0">
                  <a:solidFill>
                    <a:sysClr val="window" lastClr="FFFFFF"/>
                  </a:solidFill>
                  <a:ea typeface="宋体" panose="02010600030101010101" pitchFamily="2" charset="-122"/>
                </a:rPr>
                <a:t>1</a:t>
              </a:r>
              <a:endParaRPr lang="en-US" altLang="zh-CN" sz="3600" kern="0">
                <a:solidFill>
                  <a:sysClr val="window" lastClr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Group 22"/>
          <p:cNvGrpSpPr/>
          <p:nvPr/>
        </p:nvGrpSpPr>
        <p:grpSpPr bwMode="auto">
          <a:xfrm>
            <a:off x="4833308" y="3722613"/>
            <a:ext cx="3960813" cy="144462"/>
            <a:chOff x="0" y="0"/>
            <a:chExt cx="2495" cy="91"/>
          </a:xfrm>
        </p:grpSpPr>
        <p:sp>
          <p:nvSpPr>
            <p:cNvPr id="39" name="Line 23"/>
            <p:cNvSpPr>
              <a:spLocks noChangeShapeType="1"/>
            </p:cNvSpPr>
            <p:nvPr/>
          </p:nvSpPr>
          <p:spPr bwMode="auto">
            <a:xfrm>
              <a:off x="0" y="45"/>
              <a:ext cx="2495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Oval 24"/>
            <p:cNvSpPr>
              <a:spLocks noChangeArrowheads="1"/>
            </p:cNvSpPr>
            <p:nvPr/>
          </p:nvSpPr>
          <p:spPr bwMode="auto">
            <a:xfrm>
              <a:off x="1089" y="0"/>
              <a:ext cx="85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ysClr val="windowText" lastClr="00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6618288" y="3764088"/>
            <a:ext cx="2047653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平角：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en-US" altLang="zh-CN" sz="2800" b="1" baseline="30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800" b="1" baseline="30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0.68507 -0.0039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24826 -0.001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07503" y="339502"/>
            <a:ext cx="825798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）直角三角形中两个锐角的和是多少度？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78693" y="123478"/>
            <a:ext cx="6130925" cy="3765778"/>
            <a:chOff x="1722437" y="626388"/>
            <a:chExt cx="6130925" cy="4125818"/>
          </a:xfrm>
        </p:grpSpPr>
        <p:pic>
          <p:nvPicPr>
            <p:cNvPr id="50" name="Picture 109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2191544" y="2487638"/>
              <a:ext cx="3030537" cy="1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0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00000">
              <a:off x="4662488" y="1463000"/>
              <a:ext cx="3354387" cy="168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" name="Group 104"/>
            <p:cNvGrpSpPr/>
            <p:nvPr/>
          </p:nvGrpSpPr>
          <p:grpSpPr bwMode="auto">
            <a:xfrm>
              <a:off x="1722437" y="1335683"/>
              <a:ext cx="6130925" cy="3078163"/>
              <a:chOff x="419" y="1630"/>
              <a:chExt cx="3862" cy="1939"/>
            </a:xfrm>
          </p:grpSpPr>
          <p:sp>
            <p:nvSpPr>
              <p:cNvPr id="53" name="矩形 10"/>
              <p:cNvSpPr>
                <a:spLocks noChangeArrowheads="1"/>
              </p:cNvSpPr>
              <p:nvPr/>
            </p:nvSpPr>
            <p:spPr bwMode="auto">
              <a:xfrm>
                <a:off x="2521" y="2726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30°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矩形 33"/>
              <p:cNvSpPr>
                <a:spLocks noChangeArrowheads="1"/>
              </p:cNvSpPr>
              <p:nvPr/>
            </p:nvSpPr>
            <p:spPr bwMode="auto">
              <a:xfrm>
                <a:off x="419" y="2408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60°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矩形 34"/>
              <p:cNvSpPr>
                <a:spLocks noChangeArrowheads="1"/>
              </p:cNvSpPr>
              <p:nvPr/>
            </p:nvSpPr>
            <p:spPr bwMode="auto">
              <a:xfrm>
                <a:off x="3711" y="1630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90°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矩形 35"/>
              <p:cNvSpPr>
                <a:spLocks noChangeArrowheads="1"/>
              </p:cNvSpPr>
              <p:nvPr/>
            </p:nvSpPr>
            <p:spPr bwMode="auto">
              <a:xfrm>
                <a:off x="1896" y="1780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45°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矩形 36"/>
              <p:cNvSpPr>
                <a:spLocks noChangeArrowheads="1"/>
              </p:cNvSpPr>
              <p:nvPr/>
            </p:nvSpPr>
            <p:spPr bwMode="auto">
              <a:xfrm>
                <a:off x="691" y="1879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90°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矩形 37"/>
              <p:cNvSpPr>
                <a:spLocks noChangeArrowheads="1"/>
              </p:cNvSpPr>
              <p:nvPr/>
            </p:nvSpPr>
            <p:spPr bwMode="auto">
              <a:xfrm>
                <a:off x="3620" y="3104"/>
                <a:ext cx="57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45°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9" name="Group 105"/>
            <p:cNvGrpSpPr/>
            <p:nvPr/>
          </p:nvGrpSpPr>
          <p:grpSpPr bwMode="auto">
            <a:xfrm>
              <a:off x="2270125" y="1698131"/>
              <a:ext cx="4648200" cy="2182813"/>
              <a:chOff x="764" y="1645"/>
              <a:chExt cx="2928" cy="1375"/>
            </a:xfrm>
          </p:grpSpPr>
          <p:grpSp>
            <p:nvGrpSpPr>
              <p:cNvPr id="60" name="Group 92"/>
              <p:cNvGrpSpPr/>
              <p:nvPr/>
            </p:nvGrpSpPr>
            <p:grpSpPr bwMode="auto">
              <a:xfrm rot="-2395577">
                <a:off x="1292" y="1645"/>
                <a:ext cx="134" cy="118"/>
                <a:chOff x="1115" y="2298"/>
                <a:chExt cx="263" cy="330"/>
              </a:xfrm>
            </p:grpSpPr>
            <p:sp>
              <p:nvSpPr>
                <p:cNvPr id="68" name="Line 93"/>
                <p:cNvSpPr>
                  <a:spLocks noChangeShapeType="1"/>
                </p:cNvSpPr>
                <p:nvPr/>
              </p:nvSpPr>
              <p:spPr bwMode="auto">
                <a:xfrm>
                  <a:off x="1115" y="2298"/>
                  <a:ext cx="12" cy="32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1154" y="2607"/>
                  <a:ext cx="224" cy="2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61" name="Group 95"/>
              <p:cNvGrpSpPr/>
              <p:nvPr/>
            </p:nvGrpSpPr>
            <p:grpSpPr bwMode="auto">
              <a:xfrm>
                <a:off x="3579" y="1651"/>
                <a:ext cx="113" cy="113"/>
                <a:chOff x="788" y="3012"/>
                <a:chExt cx="120" cy="209"/>
              </a:xfrm>
            </p:grpSpPr>
            <p:sp>
              <p:nvSpPr>
                <p:cNvPr id="66" name="Line 96"/>
                <p:cNvSpPr>
                  <a:spLocks noChangeShapeType="1"/>
                </p:cNvSpPr>
                <p:nvPr/>
              </p:nvSpPr>
              <p:spPr bwMode="auto">
                <a:xfrm>
                  <a:off x="800" y="3012"/>
                  <a:ext cx="0" cy="209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7" name="Line 97"/>
                <p:cNvSpPr>
                  <a:spLocks noChangeShapeType="1"/>
                </p:cNvSpPr>
                <p:nvPr/>
              </p:nvSpPr>
              <p:spPr bwMode="auto">
                <a:xfrm>
                  <a:off x="788" y="3217"/>
                  <a:ext cx="12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2" name="Arc 99"/>
              <p:cNvSpPr>
                <a:spLocks noChangeArrowheads="1"/>
              </p:cNvSpPr>
              <p:nvPr/>
            </p:nvSpPr>
            <p:spPr bwMode="auto">
              <a:xfrm>
                <a:off x="764" y="2195"/>
                <a:ext cx="62" cy="153"/>
              </a:xfrm>
              <a:custGeom>
                <a:avLst/>
                <a:gdLst>
                  <a:gd name="T0" fmla="*/ -1 w 21014"/>
                  <a:gd name="T1" fmla="*/ 0 h 21600"/>
                  <a:gd name="T2" fmla="*/ 21013 w 21014"/>
                  <a:gd name="T3" fmla="*/ 16601 h 21600"/>
                  <a:gd name="T4" fmla="*/ -1 w 21014"/>
                  <a:gd name="T5" fmla="*/ 0 h 21600"/>
                  <a:gd name="T6" fmla="*/ 21013 w 21014"/>
                  <a:gd name="T7" fmla="*/ 16601 h 21600"/>
                  <a:gd name="T8" fmla="*/ 0 w 21014"/>
                  <a:gd name="T9" fmla="*/ 21600 h 21600"/>
                  <a:gd name="T10" fmla="*/ -1 w 21014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14" h="21600" fill="none">
                    <a:moveTo>
                      <a:pt x="-1" y="0"/>
                    </a:moveTo>
                    <a:cubicBezTo>
                      <a:pt x="10003" y="0"/>
                      <a:pt x="18698" y="6869"/>
                      <a:pt x="21013" y="16601"/>
                    </a:cubicBezTo>
                  </a:path>
                  <a:path w="21014" h="21600" stroke="0">
                    <a:moveTo>
                      <a:pt x="-1" y="0"/>
                    </a:moveTo>
                    <a:cubicBezTo>
                      <a:pt x="10003" y="0"/>
                      <a:pt x="18698" y="6869"/>
                      <a:pt x="21013" y="16601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Arc 100"/>
              <p:cNvSpPr>
                <a:spLocks noChangeArrowheads="1"/>
              </p:cNvSpPr>
              <p:nvPr/>
            </p:nvSpPr>
            <p:spPr bwMode="auto">
              <a:xfrm flipH="1">
                <a:off x="2390" y="2785"/>
                <a:ext cx="76" cy="82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  <a:gd name="T10" fmla="*/ -1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Arc 102"/>
              <p:cNvSpPr>
                <a:spLocks noChangeArrowheads="1"/>
              </p:cNvSpPr>
              <p:nvPr/>
            </p:nvSpPr>
            <p:spPr bwMode="auto">
              <a:xfrm flipH="1">
                <a:off x="2361" y="1656"/>
                <a:ext cx="34" cy="88"/>
              </a:xfrm>
              <a:custGeom>
                <a:avLst/>
                <a:gdLst>
                  <a:gd name="T0" fmla="*/ 21600 w 21600"/>
                  <a:gd name="T1" fmla="*/ 24943 h 24943"/>
                  <a:gd name="T2" fmla="*/ 0 w 21600"/>
                  <a:gd name="T3" fmla="*/ 3343 h 24943"/>
                  <a:gd name="T4" fmla="*/ 260 w 21600"/>
                  <a:gd name="T5" fmla="*/ 0 h 24943"/>
                  <a:gd name="T6" fmla="*/ 21600 w 21600"/>
                  <a:gd name="T7" fmla="*/ 24943 h 24943"/>
                  <a:gd name="T8" fmla="*/ 0 w 21600"/>
                  <a:gd name="T9" fmla="*/ 3343 h 24943"/>
                  <a:gd name="T10" fmla="*/ 260 w 21600"/>
                  <a:gd name="T11" fmla="*/ 0 h 24943"/>
                  <a:gd name="T12" fmla="*/ 21600 w 21600"/>
                  <a:gd name="T13" fmla="*/ 3343 h 24943"/>
                  <a:gd name="T14" fmla="*/ 21600 w 21600"/>
                  <a:gd name="T15" fmla="*/ 24943 h 24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4943" fill="none">
                    <a:moveTo>
                      <a:pt x="21600" y="24943"/>
                    </a:moveTo>
                    <a:cubicBezTo>
                      <a:pt x="9670" y="24943"/>
                      <a:pt x="0" y="15272"/>
                      <a:pt x="0" y="3343"/>
                    </a:cubicBezTo>
                    <a:cubicBezTo>
                      <a:pt x="-1" y="2223"/>
                      <a:pt x="87" y="1105"/>
                      <a:pt x="260" y="0"/>
                    </a:cubicBezTo>
                  </a:path>
                  <a:path w="21600" h="24943" stroke="0">
                    <a:moveTo>
                      <a:pt x="21600" y="24943"/>
                    </a:moveTo>
                    <a:cubicBezTo>
                      <a:pt x="9670" y="24943"/>
                      <a:pt x="0" y="15272"/>
                      <a:pt x="0" y="3343"/>
                    </a:cubicBezTo>
                    <a:cubicBezTo>
                      <a:pt x="-1" y="2223"/>
                      <a:pt x="87" y="1105"/>
                      <a:pt x="260" y="0"/>
                    </a:cubicBezTo>
                    <a:lnTo>
                      <a:pt x="21600" y="3343"/>
                    </a:lnTo>
                    <a:lnTo>
                      <a:pt x="21600" y="24943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Arc 103"/>
              <p:cNvSpPr>
                <a:spLocks noChangeArrowheads="1"/>
              </p:cNvSpPr>
              <p:nvPr/>
            </p:nvSpPr>
            <p:spPr bwMode="auto">
              <a:xfrm flipH="1">
                <a:off x="3529" y="2948"/>
                <a:ext cx="108" cy="72"/>
              </a:xfrm>
              <a:custGeom>
                <a:avLst/>
                <a:gdLst>
                  <a:gd name="T0" fmla="*/ -1 w 22786"/>
                  <a:gd name="T1" fmla="*/ 32 h 21600"/>
                  <a:gd name="T2" fmla="*/ 1186 w 22786"/>
                  <a:gd name="T3" fmla="*/ 0 h 21600"/>
                  <a:gd name="T4" fmla="*/ 22786 w 22786"/>
                  <a:gd name="T5" fmla="*/ 21600 h 21600"/>
                  <a:gd name="T6" fmla="*/ -1 w 22786"/>
                  <a:gd name="T7" fmla="*/ 32 h 21600"/>
                  <a:gd name="T8" fmla="*/ 1186 w 22786"/>
                  <a:gd name="T9" fmla="*/ 0 h 21600"/>
                  <a:gd name="T10" fmla="*/ 22786 w 22786"/>
                  <a:gd name="T11" fmla="*/ 21600 h 21600"/>
                  <a:gd name="T12" fmla="*/ 1186 w 22786"/>
                  <a:gd name="T13" fmla="*/ 21600 h 21600"/>
                  <a:gd name="T14" fmla="*/ -1 w 22786"/>
                  <a:gd name="T15" fmla="*/ 3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86" h="21600" fill="none">
                    <a:moveTo>
                      <a:pt x="-1" y="32"/>
                    </a:moveTo>
                    <a:cubicBezTo>
                      <a:pt x="394" y="10"/>
                      <a:pt x="790" y="-1"/>
                      <a:pt x="1186" y="0"/>
                    </a:cubicBezTo>
                    <a:cubicBezTo>
                      <a:pt x="13115" y="0"/>
                      <a:pt x="22786" y="9670"/>
                      <a:pt x="22786" y="21600"/>
                    </a:cubicBezTo>
                  </a:path>
                  <a:path w="22786" h="21600" stroke="0">
                    <a:moveTo>
                      <a:pt x="-1" y="32"/>
                    </a:moveTo>
                    <a:cubicBezTo>
                      <a:pt x="394" y="10"/>
                      <a:pt x="790" y="-1"/>
                      <a:pt x="1186" y="0"/>
                    </a:cubicBezTo>
                    <a:cubicBezTo>
                      <a:pt x="13115" y="0"/>
                      <a:pt x="22786" y="9670"/>
                      <a:pt x="22786" y="21600"/>
                    </a:cubicBezTo>
                    <a:lnTo>
                      <a:pt x="1186" y="21600"/>
                    </a:lnTo>
                    <a:lnTo>
                      <a:pt x="-1" y="32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0" name="TextBox 69"/>
          <p:cNvSpPr txBox="1"/>
          <p:nvPr/>
        </p:nvSpPr>
        <p:spPr>
          <a:xfrm>
            <a:off x="1398816" y="3402512"/>
            <a:ext cx="763768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60°+30°=90°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°+45°=90°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403648" y="3908427"/>
            <a:ext cx="66247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两个锐角的和：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180°-90°=90°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36724" y="339502"/>
            <a:ext cx="781965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）一个三角形至少有几个锐角？为什么？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1560" y="1941681"/>
            <a:ext cx="80643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假设只有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个锐角，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个直角或钝角，这时三角形的内角和会超过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1560" y="2949793"/>
            <a:ext cx="80643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个锐角，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那要保证内角和是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，第三个角可以是锐角、钝角、直角的任何一种。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560" y="915566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假设没有锐角，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直角的和就已经是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了，不能再加第三个角，所以不符合。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3957905"/>
            <a:ext cx="743308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个锐角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WPS 演示</Application>
  <PresentationFormat>全屏显示(16:9)</PresentationFormat>
  <Paragraphs>211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Calibri</vt:lpstr>
      <vt:lpstr>Times New Roman</vt:lpstr>
      <vt:lpstr>楷体_GB2312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