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95" r:id="rId3"/>
  </p:sldMasterIdLst>
  <p:notesMasterIdLst>
    <p:notesMasterId r:id="rId21"/>
  </p:notesMasterIdLst>
  <p:sldIdLst>
    <p:sldId id="377" r:id="rId4"/>
    <p:sldId id="312" r:id="rId5"/>
    <p:sldId id="372" r:id="rId6"/>
    <p:sldId id="373" r:id="rId7"/>
    <p:sldId id="321" r:id="rId8"/>
    <p:sldId id="364" r:id="rId9"/>
    <p:sldId id="365" r:id="rId10"/>
    <p:sldId id="368" r:id="rId11"/>
    <p:sldId id="366" r:id="rId12"/>
    <p:sldId id="367" r:id="rId13"/>
    <p:sldId id="374" r:id="rId14"/>
    <p:sldId id="375" r:id="rId15"/>
    <p:sldId id="376" r:id="rId16"/>
    <p:sldId id="355" r:id="rId17"/>
    <p:sldId id="359" r:id="rId18"/>
    <p:sldId id="358" r:id="rId19"/>
    <p:sldId id="378" r:id="rId20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1pPr>
    <a:lvl2pPr marL="3429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2pPr>
    <a:lvl3pPr marL="685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3pPr>
    <a:lvl4pPr marL="10287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4pPr>
    <a:lvl5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00B762"/>
    <a:srgbClr val="DF0048"/>
    <a:srgbClr val="FF5E55"/>
    <a:srgbClr val="D8D8D8"/>
    <a:srgbClr val="FAEF9B"/>
    <a:srgbClr val="8BB408"/>
    <a:srgbClr val="AFADAE"/>
    <a:srgbClr val="3857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78" autoAdjust="0"/>
    <p:restoredTop sz="94660"/>
  </p:normalViewPr>
  <p:slideViewPr>
    <p:cSldViewPr snapToGrid="0">
      <p:cViewPr>
        <p:scale>
          <a:sx n="70" d="100"/>
          <a:sy n="70" d="100"/>
        </p:scale>
        <p:origin x="-672" y="-82"/>
      </p:cViewPr>
      <p:guideLst>
        <p:guide orient="horz" pos="163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fld id="{18F5DA94-CC9C-4364-A56B-1AE775DF1557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fld id="{9463D334-CB4C-4C43-8F83-DCFBC246C34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9" Type="http://schemas.openxmlformats.org/officeDocument/2006/relationships/theme" Target="../theme/theme1.xml"/><Relationship Id="rId48" Type="http://schemas.openxmlformats.org/officeDocument/2006/relationships/image" Target="../media/image2.png"/><Relationship Id="rId47" Type="http://schemas.openxmlformats.org/officeDocument/2006/relationships/image" Target="../media/image1.png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5.xml"/><Relationship Id="rId8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9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71.xml"/><Relationship Id="rId24" Type="http://schemas.openxmlformats.org/officeDocument/2006/relationships/slideLayout" Target="../slideLayouts/slideLayout70.xml"/><Relationship Id="rId23" Type="http://schemas.openxmlformats.org/officeDocument/2006/relationships/slideLayout" Target="../slideLayouts/slideLayout69.xml"/><Relationship Id="rId22" Type="http://schemas.openxmlformats.org/officeDocument/2006/relationships/slideLayout" Target="../slideLayouts/slideLayout68.xml"/><Relationship Id="rId21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66.xml"/><Relationship Id="rId2" Type="http://schemas.openxmlformats.org/officeDocument/2006/relationships/slideLayout" Target="../slideLayouts/slideLayout48.xml"/><Relationship Id="rId19" Type="http://schemas.openxmlformats.org/officeDocument/2006/relationships/slideLayout" Target="../slideLayouts/slideLayout65.xml"/><Relationship Id="rId18" Type="http://schemas.openxmlformats.org/officeDocument/2006/relationships/slideLayout" Target="../slideLayouts/slideLayout64.xml"/><Relationship Id="rId17" Type="http://schemas.openxmlformats.org/officeDocument/2006/relationships/slideLayout" Target="../slideLayouts/slideLayout63.xml"/><Relationship Id="rId16" Type="http://schemas.openxmlformats.org/officeDocument/2006/relationships/slideLayout" Target="../slideLayouts/slideLayout62.xml"/><Relationship Id="rId15" Type="http://schemas.openxmlformats.org/officeDocument/2006/relationships/slideLayout" Target="../slideLayouts/slideLayout61.xml"/><Relationship Id="rId14" Type="http://schemas.openxmlformats.org/officeDocument/2006/relationships/slideLayout" Target="../slideLayouts/slideLayout60.xml"/><Relationship Id="rId13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4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45720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87502"/>
            <a:ext cx="41044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整理与评价 用字母表示数、三位数乘两位数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  <p:sldLayoutId id="2147483712" r:id="rId17"/>
    <p:sldLayoutId id="2147483713" r:id="rId18"/>
    <p:sldLayoutId id="2147483714" r:id="rId19"/>
    <p:sldLayoutId id="2147483715" r:id="rId20"/>
    <p:sldLayoutId id="2147483716" r:id="rId21"/>
    <p:sldLayoutId id="2147483717" r:id="rId22"/>
    <p:sldLayoutId id="2147483718" r:id="rId23"/>
    <p:sldLayoutId id="2147483719" r:id="rId24"/>
    <p:sldLayoutId id="2147483720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3.xml"/><Relationship Id="rId4" Type="http://schemas.openxmlformats.org/officeDocument/2006/relationships/slide" Target="slide17.xml"/><Relationship Id="rId3" Type="http://schemas.openxmlformats.org/officeDocument/2006/relationships/slide" Target="slide11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550810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3853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4788024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4787584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2195736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185" y="1435155"/>
            <a:ext cx="8801127" cy="807913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用</a:t>
            </a:r>
            <a:r>
              <a:rPr lang="zh-CN" altLang="en-US" sz="48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字母表示数、三位数乘两位数</a:t>
            </a:r>
            <a:endParaRPr lang="zh-CN" altLang="en-US" sz="48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195736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复习导入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巩固练习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4857293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课后作业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宋体" panose="02010600030101010101" pitchFamily="2" charset="-122"/>
              </a:rPr>
              <a:t>整理与评价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4859592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知识梳理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795217" y="1262272"/>
            <a:ext cx="770652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乘法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简便运算常用的两种方法：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扩数和缩数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，通常会遇到例如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101,102…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或者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98…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类与整百整千十分接近的数字，这时我们把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数分成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100+1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），（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100+2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或者（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100-3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），（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100-2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之后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再与另一个因数进行乘法分配律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拆数法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例如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2×5=10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4×25=100,8×125=1000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，看到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拆另一个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因数。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TextBox 12"/>
          <p:cNvSpPr txBox="1">
            <a:spLocks noChangeArrowheads="1"/>
          </p:cNvSpPr>
          <p:nvPr/>
        </p:nvSpPr>
        <p:spPr bwMode="auto">
          <a:xfrm>
            <a:off x="2766379" y="444362"/>
            <a:ext cx="3780453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三位数乘两位数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302769" y="3374604"/>
            <a:ext cx="632662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atinLnBrk="1">
              <a:defRPr/>
            </a:pP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每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袋有</a:t>
            </a:r>
            <a:r>
              <a:rPr lang="en-US" altLang="zh-CN" sz="2800" b="1" i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条鱼，一共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有（　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）条鱼。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0" name="Picture 8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2239" y="2865536"/>
            <a:ext cx="3011792" cy="122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>
            <a:fillRect/>
          </a:stretch>
        </p:blipFill>
        <p:spPr bwMode="auto">
          <a:xfrm>
            <a:off x="436480" y="1403346"/>
            <a:ext cx="2789977" cy="1898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6993665" y="1757159"/>
            <a:ext cx="13827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3799412" y="3334959"/>
            <a:ext cx="13811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en-US" altLang="zh-CN" sz="2800" b="1" i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30614" y="890691"/>
            <a:ext cx="34804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atinLnBrk="1">
              <a:defRPr/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想一想，填一填。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32297" y="1776136"/>
            <a:ext cx="57857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车上原来有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人，现在有（　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）。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6475" y="1085901"/>
            <a:ext cx="4491257" cy="1541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TextBox 36"/>
          <p:cNvSpPr txBox="1">
            <a:spLocks noChangeArrowheads="1"/>
          </p:cNvSpPr>
          <p:nvPr/>
        </p:nvSpPr>
        <p:spPr bwMode="auto">
          <a:xfrm>
            <a:off x="383614" y="357035"/>
            <a:ext cx="839027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/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  <a:sym typeface="Times New Roman" panose="02020603050405020304" pitchFamily="18" charset="0"/>
              </a:rPr>
              <a:t>一箱牛奶的价格是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  <a:sym typeface="Times New Roman" panose="02020603050405020304" pitchFamily="18" charset="0"/>
              </a:rPr>
              <a:t>52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  <a:sym typeface="Times New Roman" panose="02020603050405020304" pitchFamily="18" charset="0"/>
              </a:rPr>
              <a:t>元，一大箱牛奶比一小箱牛奶贵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  <a:sym typeface="Times New Roman" panose="02020603050405020304" pitchFamily="18" charset="0"/>
              </a:rPr>
              <a:t>x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  <a:sym typeface="Times New Roman" panose="02020603050405020304" pitchFamily="18" charset="0"/>
              </a:rPr>
              <a:t>元。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41" name="TextBox 36"/>
          <p:cNvSpPr txBox="1">
            <a:spLocks noChangeArrowheads="1"/>
          </p:cNvSpPr>
          <p:nvPr/>
        </p:nvSpPr>
        <p:spPr bwMode="auto">
          <a:xfrm>
            <a:off x="947509" y="2867146"/>
            <a:ext cx="7377531" cy="1284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(1)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一大箱牛奶的价格是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		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元。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(2)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大、小各买一箱共需要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		    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元。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4897538" y="2956276"/>
            <a:ext cx="16012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52+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5411003" y="3613286"/>
            <a:ext cx="15123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104+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endParaRPr lang="zh-CN" altLang="en-US" sz="28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36"/>
          <p:cNvSpPr txBox="1">
            <a:spLocks noChangeArrowheads="1"/>
          </p:cNvSpPr>
          <p:nvPr/>
        </p:nvSpPr>
        <p:spPr bwMode="auto">
          <a:xfrm>
            <a:off x="633453" y="957794"/>
            <a:ext cx="557139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47675" indent="0" eaLnBrk="1" hangingPunct="1">
              <a:lnSpc>
                <a:spcPct val="150000"/>
              </a:lnSpc>
              <a:tabLst>
                <a:tab pos="2871470" algn="l"/>
                <a:tab pos="4124325" algn="l"/>
              </a:tabLst>
              <a:defRPr/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Times New Roman" panose="02020603050405020304" pitchFamily="18" charset="0"/>
              </a:rPr>
              <a:t>①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Times New Roman" panose="02020603050405020304" pitchFamily="18" charset="0"/>
              </a:rPr>
              <a:t>＋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Times New Roman" panose="02020603050405020304" pitchFamily="18" charset="0"/>
              </a:rPr>
              <a:t>b	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Times New Roman" panose="02020603050405020304" pitchFamily="18" charset="0"/>
              </a:rPr>
              <a:t>②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Times New Roman" panose="02020603050405020304" pitchFamily="18" charset="0"/>
              </a:rPr>
              <a:t>＋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Times New Roman" panose="02020603050405020304" pitchFamily="18" charset="0"/>
              </a:rPr>
              <a:t>b</a:t>
            </a:r>
            <a:endParaRPr lang="en-US" altLang="zh-CN" sz="2400" b="1" dirty="0" smtClean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447675" indent="0" eaLnBrk="1" hangingPunct="1">
              <a:lnSpc>
                <a:spcPct val="150000"/>
              </a:lnSpc>
              <a:tabLst>
                <a:tab pos="2871470" algn="l"/>
                <a:tab pos="4124325" algn="l"/>
              </a:tabLst>
              <a:defRPr/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Times New Roman" panose="02020603050405020304" pitchFamily="18" charset="0"/>
              </a:rPr>
              <a:t>③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Times New Roman" panose="02020603050405020304" pitchFamily="18" charset="0"/>
              </a:rPr>
              <a:t> 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Times New Roman" panose="02020603050405020304" pitchFamily="18" charset="0"/>
              </a:rPr>
              <a:t> b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Times New Roman" panose="02020603050405020304" pitchFamily="18" charset="0"/>
              </a:rPr>
              <a:t>＋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Times New Roman" panose="02020603050405020304" pitchFamily="18" charset="0"/>
              </a:rPr>
              <a:t>a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Times New Roman" panose="02020603050405020304" pitchFamily="18" charset="0"/>
              </a:rPr>
              <a:t>	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Times New Roman" panose="02020603050405020304" pitchFamily="18" charset="0"/>
              </a:rPr>
              <a:t>④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Times New Roman" panose="02020603050405020304" pitchFamily="18" charset="0"/>
              </a:rPr>
              <a:t>5(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Times New Roman" panose="02020603050405020304" pitchFamily="18" charset="0"/>
              </a:rPr>
              <a:t>＋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Times New Roman" panose="02020603050405020304" pitchFamily="18" charset="0"/>
              </a:rPr>
              <a:t>b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endParaRPr lang="en-US" altLang="zh-CN" sz="2400" b="1" dirty="0" smtClean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4837" y="859821"/>
            <a:ext cx="3949377" cy="1484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968830" y="2517752"/>
            <a:ext cx="7805057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en-US" altLang="zh-CN" sz="2800" b="1" i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盒彩色铅笔和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盒蜡笔的总钱数。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i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en-US" altLang="zh-CN" sz="2800" b="1" i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盒彩色铅笔和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盒蜡笔的总钱数。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i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en-US" altLang="zh-CN" sz="2800" b="1" i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盒蜡笔和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盒彩色铅笔的总钱数。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i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en-US" altLang="zh-CN" sz="2800" b="1" i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）表示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盒彩色铅笔和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盒蜡笔的总钱数。</a:t>
            </a:r>
            <a:endParaRPr lang="zh-CN" altLang="en-US" sz="2800" b="1" i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61303" y="303976"/>
            <a:ext cx="55402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 eaLnBrk="1" hangingPunct="1"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说出下面的式子表示的意思。</a:t>
            </a:r>
            <a:endParaRPr lang="en-US" altLang="zh-CN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8"/>
          <p:cNvSpPr>
            <a:spLocks noChangeArrowheads="1"/>
          </p:cNvSpPr>
          <p:nvPr/>
        </p:nvSpPr>
        <p:spPr bwMode="auto">
          <a:xfrm>
            <a:off x="370339" y="254835"/>
            <a:ext cx="8338230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atinLnBrk="1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丽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丽给自己写的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篇日记做了一个统计，发现前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篇日记平均每篇有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330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个字，后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篇日记平均每篇有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390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个字。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atinLnBrk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篇日记共有多少个字？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atinLnBrk="1"/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atinLnBrk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后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篇日记比前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篇日记多多少个字？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1042294" y="2408106"/>
            <a:ext cx="66246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330×4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390×4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2880(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矩形 59"/>
          <p:cNvSpPr>
            <a:spLocks noChangeArrowheads="1"/>
          </p:cNvSpPr>
          <p:nvPr/>
        </p:nvSpPr>
        <p:spPr bwMode="auto">
          <a:xfrm>
            <a:off x="1085447" y="3743493"/>
            <a:ext cx="66246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(390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330)×4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240(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6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6"/>
          <p:cNvSpPr txBox="1">
            <a:spLocks noChangeArrowheads="1"/>
          </p:cNvSpPr>
          <p:nvPr/>
        </p:nvSpPr>
        <p:spPr bwMode="auto">
          <a:xfrm>
            <a:off x="434844" y="380299"/>
            <a:ext cx="457135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809625" indent="-8096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Times New Roman" panose="02020603050405020304" pitchFamily="18" charset="0"/>
              </a:rPr>
              <a:t>用</a:t>
            </a:r>
            <a:r>
              <a:rPr lang="zh-CN" altLang="en-US" sz="32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Times New Roman" panose="02020603050405020304" pitchFamily="18" charset="0"/>
              </a:rPr>
              <a:t>简便方法计算。</a:t>
            </a:r>
            <a:endParaRPr lang="zh-CN" altLang="en-US" sz="3200" b="1" dirty="0">
              <a:solidFill>
                <a:srgbClr val="000000"/>
              </a:solidFill>
              <a:latin typeface="+mn-lt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1208891" y="1268135"/>
            <a:ext cx="184872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5×9×14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5×14×9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70×9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630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6"/>
          <p:cNvSpPr txBox="1">
            <a:spLocks noChangeArrowheads="1"/>
          </p:cNvSpPr>
          <p:nvPr/>
        </p:nvSpPr>
        <p:spPr bwMode="auto">
          <a:xfrm>
            <a:off x="1443844" y="915049"/>
            <a:ext cx="71657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809625" indent="-809625">
              <a:tabLst>
                <a:tab pos="21526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tabLst>
                <a:tab pos="21526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tabLst>
                <a:tab pos="21526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tabLst>
                <a:tab pos="21526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tabLst>
                <a:tab pos="21526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21526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21526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21526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21526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45×14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     97×30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        41×26+59×26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3137022" y="1278768"/>
            <a:ext cx="347583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×30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100×30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3×30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3000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630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5659792" y="1353199"/>
            <a:ext cx="233954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41+59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×26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100×26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2600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6"/>
          <p:cNvSpPr txBox="1">
            <a:spLocks noChangeArrowheads="1"/>
          </p:cNvSpPr>
          <p:nvPr/>
        </p:nvSpPr>
        <p:spPr bwMode="auto">
          <a:xfrm>
            <a:off x="1379793" y="2697976"/>
            <a:ext cx="71657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809625" indent="-809625">
              <a:tabLst>
                <a:tab pos="21526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tabLst>
                <a:tab pos="21526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tabLst>
                <a:tab pos="21526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tabLst>
                <a:tab pos="21526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tabLst>
                <a:tab pos="21526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21526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21526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21526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21526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72×125       104×25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	 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  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（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125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－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50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）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×8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1166359" y="3041537"/>
            <a:ext cx="251301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9×8×125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9×8×125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9×1000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9000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3138034" y="3041537"/>
            <a:ext cx="252175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100+4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×25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100×25+4×25 = 2500+100 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2600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5584602" y="3041537"/>
            <a:ext cx="296091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125×8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50×8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1000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600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/>
      <p:bldP spid="35" grpId="0"/>
      <p:bldP spid="37" grpId="0"/>
      <p:bldP spid="38" grpId="0"/>
      <p:bldP spid="3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8"/>
          <p:cNvSpPr>
            <a:spLocks noChangeArrowheads="1"/>
          </p:cNvSpPr>
          <p:nvPr/>
        </p:nvSpPr>
        <p:spPr bwMode="auto">
          <a:xfrm>
            <a:off x="693145" y="1727816"/>
            <a:ext cx="756285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473075" indent="-473075" defTabSz="914400" latinLnBrk="1">
              <a:defRPr/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endParaRPr lang="zh-CN" altLang="en-US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914400" latinLnBrk="1">
              <a:defRPr/>
            </a:pPr>
            <a:r>
              <a:rPr lang="en-US" altLang="zh-CN" sz="20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endParaRPr lang="en-US" altLang="zh-CN" sz="20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473075" indent="-473075" defTabSz="914400" latinLnBrk="1">
              <a:defRPr/>
            </a:pPr>
            <a:endParaRPr lang="en-US" altLang="zh-CN" sz="2000" b="1" dirty="0" smtClean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473075" indent="-473075" defTabSz="914400" latinLnBrk="1">
              <a:defRPr/>
            </a:pPr>
            <a:endParaRPr lang="zh-CN" altLang="en-US" sz="20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954624" y="1791598"/>
            <a:ext cx="58340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答：方法一：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45×12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55×12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1200(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方法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(45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55)×12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1200(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629399" y="1437536"/>
            <a:ext cx="2362200" cy="1200329"/>
          </a:xfrm>
          <a:prstGeom prst="rect">
            <a:avLst/>
          </a:prstGeom>
          <a:noFill/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wrap="square">
            <a:spAutoFit/>
          </a:bodyPr>
          <a:lstStyle/>
          <a:p>
            <a:pPr marL="473075" marR="0" lvl="0" indent="-473075" defTabSz="91440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苹果：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45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箱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473075" marR="0" lvl="0" indent="-473075" defTabSz="91440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香蕉：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55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箱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1045028" y="3503464"/>
            <a:ext cx="560364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答：方法一：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55×2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55×10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660(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方法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2)×55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660(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93494" y="328465"/>
            <a:ext cx="47163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ea typeface="楷体" panose="02010609060101010101" pitchFamily="49" charset="-122"/>
                <a:cs typeface="Times New Roman" panose="02020603050405020304" pitchFamily="18" charset="0"/>
              </a:rPr>
              <a:t>解决生活中的实际问题。</a:t>
            </a:r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653131" y="865532"/>
            <a:ext cx="807721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latinLnBrk="1"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某水果店要买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箱苹果和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箱香蕉，一共要付多少钱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用两种方法解答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8053" y="2666808"/>
            <a:ext cx="808671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latinLnBrk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②水果店上午卖出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箱香蕉，下午卖出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箱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香蕉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这一天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卖香蕉共收入多少钱？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用两种方法解答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"/>
          <p:cNvSpPr txBox="1"/>
          <p:nvPr/>
        </p:nvSpPr>
        <p:spPr>
          <a:xfrm>
            <a:off x="3500118" y="2160432"/>
            <a:ext cx="3389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课本：练一练第</a:t>
            </a:r>
            <a:r>
              <a:rPr lang="en-US" altLang="zh-CN" sz="28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  <a:endParaRPr lang="zh-CN" altLang="en-US" sz="28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2468880" y="1325101"/>
            <a:ext cx="4695488" cy="2285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102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页“整理与评价”</a:t>
            </a:r>
            <a:endParaRPr lang="en-US" altLang="zh-CN" sz="3200" b="1" dirty="0" smtClean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复习导入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07823" y="1093434"/>
            <a:ext cx="4770760" cy="2558226"/>
            <a:chOff x="207823" y="1093434"/>
            <a:chExt cx="4770760" cy="2558226"/>
          </a:xfrm>
        </p:grpSpPr>
        <p:sp>
          <p:nvSpPr>
            <p:cNvPr id="81" name="矩形 4"/>
            <p:cNvSpPr>
              <a:spLocks noChangeArrowheads="1"/>
            </p:cNvSpPr>
            <p:nvPr/>
          </p:nvSpPr>
          <p:spPr bwMode="auto">
            <a:xfrm>
              <a:off x="1306560" y="1248299"/>
              <a:ext cx="3672023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你知道三位数乘两位数要掌握哪些知识点吗？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4" name="图片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7823" y="2125279"/>
              <a:ext cx="1290638" cy="1526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" name="云形标注 82"/>
            <p:cNvSpPr>
              <a:spLocks noChangeArrowheads="1"/>
            </p:cNvSpPr>
            <p:nvPr/>
          </p:nvSpPr>
          <p:spPr bwMode="auto">
            <a:xfrm>
              <a:off x="1088572" y="1093434"/>
              <a:ext cx="3769236" cy="1144603"/>
            </a:xfrm>
            <a:prstGeom prst="cloudCallout">
              <a:avLst>
                <a:gd name="adj1" fmla="val -49055"/>
                <a:gd name="adj2" fmla="val 78542"/>
              </a:avLst>
            </a:prstGeom>
            <a:no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8" name="图片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541" y="1184628"/>
            <a:ext cx="7109282" cy="3299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5092837" y="1259122"/>
            <a:ext cx="3626620" cy="2706819"/>
            <a:chOff x="5092837" y="1259122"/>
            <a:chExt cx="3626620" cy="2706819"/>
          </a:xfrm>
        </p:grpSpPr>
        <p:sp>
          <p:nvSpPr>
            <p:cNvPr id="71" name="矩形 4"/>
            <p:cNvSpPr>
              <a:spLocks noChangeArrowheads="1"/>
            </p:cNvSpPr>
            <p:nvPr/>
          </p:nvSpPr>
          <p:spPr bwMode="auto">
            <a:xfrm>
              <a:off x="5250727" y="1481266"/>
              <a:ext cx="3269875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你还知道用字母表示数要重点记住什么吗？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5092837" y="1259122"/>
              <a:ext cx="3626620" cy="2706819"/>
              <a:chOff x="5092837" y="1259122"/>
              <a:chExt cx="3626620" cy="2706819"/>
            </a:xfrm>
          </p:grpSpPr>
          <p:sp>
            <p:nvSpPr>
              <p:cNvPr id="42" name="云形标注 82"/>
              <p:cNvSpPr>
                <a:spLocks noChangeArrowheads="1"/>
              </p:cNvSpPr>
              <p:nvPr/>
            </p:nvSpPr>
            <p:spPr bwMode="auto">
              <a:xfrm>
                <a:off x="5092837" y="1259122"/>
                <a:ext cx="3427765" cy="1203815"/>
              </a:xfrm>
              <a:prstGeom prst="cloudCallout">
                <a:avLst>
                  <a:gd name="adj1" fmla="val 40276"/>
                  <a:gd name="adj2" fmla="val 73638"/>
                </a:avLst>
              </a:prstGeom>
              <a:noFill/>
              <a:ln w="19050" algn="ctr">
                <a:solidFill>
                  <a:srgbClr val="82583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41" name="图片 40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7652635" y="2437110"/>
                <a:ext cx="1066822" cy="1528831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3028741" y="553003"/>
            <a:ext cx="4057868" cy="66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用字母表示数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16"/>
          <p:cNvSpPr txBox="1">
            <a:spLocks noChangeArrowheads="1"/>
          </p:cNvSpPr>
          <p:nvPr/>
        </p:nvSpPr>
        <p:spPr bwMode="auto">
          <a:xfrm>
            <a:off x="1006249" y="1655108"/>
            <a:ext cx="7164387" cy="181588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447675" indent="-4476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．用含有字母的式子既可以表示数量，也可以表示数量关系。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0" inden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．当字母的值确定时，含有字母的式子也就有了与之相对应的确定值。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知识梳理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16"/>
          <p:cNvSpPr txBox="1">
            <a:spLocks noChangeArrowheads="1"/>
          </p:cNvSpPr>
          <p:nvPr/>
        </p:nvSpPr>
        <p:spPr bwMode="auto">
          <a:xfrm>
            <a:off x="810301" y="1346326"/>
            <a:ext cx="8007128" cy="28931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indent="6286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0" eaLnBrk="1" hangingPunct="1">
              <a:defRPr/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理解含有字母的式子表示 的意义“三步法”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0" eaLnBrk="1" hangingPunct="1">
              <a:lnSpc>
                <a:spcPct val="150000"/>
              </a:lnSpc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理解每个字母或数表示的意义分别是什么。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0" eaLnBrk="1" hangingPunct="1"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辨析含有字母的式子所对应的等量关系式表示的意义。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0" eaLnBrk="1" hangingPunct="1"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根据等量关系式表示的意义理解含有字母的式子所表示的意义。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TextBox 15"/>
          <p:cNvSpPr txBox="1">
            <a:spLocks noChangeArrowheads="1"/>
          </p:cNvSpPr>
          <p:nvPr/>
        </p:nvSpPr>
        <p:spPr bwMode="auto">
          <a:xfrm>
            <a:off x="3028741" y="553003"/>
            <a:ext cx="4057868" cy="66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用字母表示数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2766379" y="444362"/>
            <a:ext cx="3780453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三位数乘两位数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367598" y="1847477"/>
            <a:ext cx="6230648" cy="1860894"/>
          </a:xfrm>
          <a:prstGeom prst="rect">
            <a:avLst/>
          </a:prstGeom>
          <a:noFill/>
          <a:ln>
            <a:noFill/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文本框 7"/>
          <p:cNvSpPr txBox="1"/>
          <p:nvPr/>
        </p:nvSpPr>
        <p:spPr>
          <a:xfrm>
            <a:off x="1065844" y="1187005"/>
            <a:ext cx="5396230" cy="54072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位数乘两位数的计算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法则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文本框 8"/>
          <p:cNvSpPr txBox="1"/>
          <p:nvPr/>
        </p:nvSpPr>
        <p:spPr>
          <a:xfrm>
            <a:off x="863462" y="1651462"/>
            <a:ext cx="7845109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800" b="1" kern="0" dirty="0">
                <a:solidFill>
                  <a:srgbClr val="5B9BD5">
                    <a:lumMod val="7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先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用两位数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上的数去乘三位数，得数的未位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对齐。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文本框 9"/>
          <p:cNvSpPr txBox="1"/>
          <p:nvPr/>
        </p:nvSpPr>
        <p:spPr>
          <a:xfrm>
            <a:off x="881745" y="2619414"/>
            <a:ext cx="7826826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kern="0" dirty="0">
                <a:solidFill>
                  <a:srgbClr val="5B9BD5">
                    <a:lumMod val="7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再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用两位数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上的数去乘三位数，得数的未位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对齐。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文本框 10"/>
          <p:cNvSpPr txBox="1"/>
          <p:nvPr/>
        </p:nvSpPr>
        <p:spPr>
          <a:xfrm>
            <a:off x="915688" y="3566248"/>
            <a:ext cx="5784215" cy="6093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kern="0" dirty="0">
                <a:solidFill>
                  <a:srgbClr val="5B9BD5">
                    <a:lumMod val="7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然后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把两次乘得的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积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起来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7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7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1" grpId="0"/>
      <p:bldP spid="7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6"/>
          <p:cNvSpPr txBox="1"/>
          <p:nvPr/>
        </p:nvSpPr>
        <p:spPr>
          <a:xfrm>
            <a:off x="642931" y="1255240"/>
            <a:ext cx="7729396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因数</a:t>
            </a:r>
            <a:r>
              <a:rPr lang="zh-CN" altLang="en-US" sz="24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末尾有</a:t>
            </a:r>
            <a:r>
              <a:rPr lang="en-US" altLang="zh-CN" sz="24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时，</a:t>
            </a:r>
            <a:r>
              <a:rPr lang="zh-CN" altLang="en-US" sz="24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先把</a:t>
            </a:r>
            <a:r>
              <a:rPr lang="en-US" altLang="zh-CN" sz="24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前面的数相乘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，乘完以后再看成熟末尾共有几个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，就在乘得的数的末尾填写几个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7"/>
          <p:cNvSpPr txBox="1"/>
          <p:nvPr/>
        </p:nvSpPr>
        <p:spPr>
          <a:xfrm>
            <a:off x="642931" y="2260854"/>
            <a:ext cx="7729396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24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三位数乘两位数列竖式计算（当三位数的末尾有</a:t>
            </a:r>
            <a:r>
              <a:rPr lang="en-US" altLang="zh-CN" sz="24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的时候，要把</a:t>
            </a:r>
            <a:r>
              <a:rPr lang="zh-CN" altLang="en-US" sz="24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两位数的个位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4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三位数</a:t>
            </a:r>
            <a:r>
              <a:rPr lang="en-US" altLang="zh-CN" sz="24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前面的数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对齐。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642931" y="3198495"/>
            <a:ext cx="793623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</a:t>
            </a:r>
            <a:r>
              <a:rPr lang="zh-CN" altLang="en-US" sz="24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三位数乘两位数列竖式计算（当两位数的末尾有</a:t>
            </a:r>
            <a:r>
              <a:rPr lang="en-US" altLang="zh-CN" sz="24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</a:t>
            </a:r>
            <a:r>
              <a:rPr lang="zh-CN" altLang="en-US" sz="24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的时候，要把</a:t>
            </a:r>
            <a:r>
              <a:rPr lang="zh-CN" altLang="en-US" sz="24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两位数</a:t>
            </a:r>
            <a:r>
              <a:rPr lang="en-US" altLang="zh-CN" sz="24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</a:t>
            </a:r>
            <a:r>
              <a:rPr lang="zh-CN" altLang="en-US" sz="24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前面的数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和</a:t>
            </a:r>
            <a:r>
              <a:rPr lang="zh-CN" altLang="en-US" sz="24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三位数个位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对齐。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TextBox 12"/>
          <p:cNvSpPr txBox="1">
            <a:spLocks noChangeArrowheads="1"/>
          </p:cNvSpPr>
          <p:nvPr/>
        </p:nvSpPr>
        <p:spPr bwMode="auto">
          <a:xfrm>
            <a:off x="2766379" y="444362"/>
            <a:ext cx="3780453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三位数乘两位数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783779" y="1384374"/>
            <a:ext cx="7642547" cy="265457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积的变化规律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乘法算式里，一个因数不变，另一个因数乘（或除）以一个数（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除外），积也乘（或除）以（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除外）相同的数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数相乘，一个因数乘（或除以）几，另一个因数除以（或乘）相同的数，它们的乘积不变。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TextBox 12"/>
          <p:cNvSpPr txBox="1">
            <a:spLocks noChangeArrowheads="1"/>
          </p:cNvSpPr>
          <p:nvPr/>
        </p:nvSpPr>
        <p:spPr bwMode="auto">
          <a:xfrm>
            <a:off x="2766379" y="444362"/>
            <a:ext cx="3780453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三位数乘两位数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24552" y="1157464"/>
            <a:ext cx="5234125" cy="5407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估算时候应该注意哪些问题呢？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38581" y="1689623"/>
            <a:ext cx="742691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一般情况，估算时是根据“四舍五入”法把数据估成整十、整百的数，方便计算。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47066" y="2673024"/>
            <a:ext cx="7353402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乘法估算，有时候应估大些，有时候应估小些，应根据实际情况而定，不能机械地采用“四舍五入”法取近似数，但是结果一定要接近准确值。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7" name="TextBox 12"/>
          <p:cNvSpPr txBox="1">
            <a:spLocks noChangeArrowheads="1"/>
          </p:cNvSpPr>
          <p:nvPr/>
        </p:nvSpPr>
        <p:spPr bwMode="auto">
          <a:xfrm>
            <a:off x="2766379" y="444362"/>
            <a:ext cx="3780453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三位数乘两位数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6"/>
          <p:cNvSpPr txBox="1"/>
          <p:nvPr/>
        </p:nvSpPr>
        <p:spPr>
          <a:xfrm>
            <a:off x="955121" y="1085968"/>
            <a:ext cx="70894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个数相乘，交换因数的位置，积不变。这叫做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乘法交换律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。用字母表示为：</a:t>
            </a:r>
            <a:r>
              <a:rPr kumimoji="0" lang="en-US" altLang="zh-CN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a×b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kumimoji="0" lang="en-US" altLang="zh-CN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b×a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8665" y="1923012"/>
            <a:ext cx="706941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个数相乘，先乘前两个数，或者先乘后两个数，积不变。这叫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乘法结合律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字母表示为：</a:t>
            </a:r>
            <a:r>
              <a:rPr kumimoji="0" lang="zh-CN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a×b</a:t>
            </a:r>
            <a:r>
              <a:rPr kumimoji="0" lang="zh-CN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×c=a× (</a:t>
            </a:r>
            <a:r>
              <a:rPr kumimoji="0" lang="en-US" altLang="zh-CN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b×c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23253" y="3117902"/>
            <a:ext cx="695190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4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  <a:r>
              <a:rPr lang="zh-CN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个数的和乘一个数，等于两个加数分别乘这个数，再相加。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这叫做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乘法分配律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4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字母表示：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(a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b)×c=</a:t>
            </a:r>
            <a:r>
              <a:rPr lang="en-US" altLang="zh-CN" sz="2400" b="1" dirty="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a×c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b×c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766379" y="444362"/>
            <a:ext cx="3780453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三位数乘两位数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2068</Words>
  <Application>WPS 演示</Application>
  <PresentationFormat>全屏显示(16:9)</PresentationFormat>
  <Paragraphs>215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3" baseType="lpstr">
      <vt:lpstr>Arial</vt:lpstr>
      <vt:lpstr>宋体</vt:lpstr>
      <vt:lpstr>Wingdings</vt:lpstr>
      <vt:lpstr>等线</vt:lpstr>
      <vt:lpstr>黑体</vt:lpstr>
      <vt:lpstr>Calibri</vt:lpstr>
      <vt:lpstr>等线</vt:lpstr>
      <vt:lpstr>幼圆</vt:lpstr>
      <vt:lpstr>楷体</vt:lpstr>
      <vt:lpstr>Calibri</vt:lpstr>
      <vt:lpstr>Times New Roman</vt:lpstr>
      <vt:lpstr>Times New Roman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lcj</dc:creator>
  <cp:lastModifiedBy>Administrator</cp:lastModifiedBy>
  <cp:revision>820</cp:revision>
  <dcterms:created xsi:type="dcterms:W3CDTF">2016-06-05T01:28:00Z</dcterms:created>
  <dcterms:modified xsi:type="dcterms:W3CDTF">2021-11-30T06:21:42Z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ICV">
    <vt:lpwstr>8FBEDB1F50C04D19967367ADBB105975</vt:lpwstr>
  </property>
</Properties>
</file>