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7"/>
  </p:notesMasterIdLst>
  <p:sldIdLst>
    <p:sldId id="534" r:id="rId4"/>
    <p:sldId id="510" r:id="rId5"/>
    <p:sldId id="472" r:id="rId6"/>
    <p:sldId id="530" r:id="rId8"/>
    <p:sldId id="532" r:id="rId9"/>
    <p:sldId id="514" r:id="rId10"/>
    <p:sldId id="533" r:id="rId11"/>
    <p:sldId id="518" r:id="rId12"/>
    <p:sldId id="528" r:id="rId13"/>
    <p:sldId id="507" r:id="rId14"/>
    <p:sldId id="535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幼圆" panose="02010509060101010101" pitchFamily="49" charset="-122"/>
      <p:regular r:id="rId21"/>
    </p:embeddedFont>
    <p:embeddedFont>
      <p:font typeface="微软雅黑" panose="020B0503020204020204" pitchFamily="34" charset="-122"/>
      <p:regular r:id="rId22"/>
    </p:embeddedFont>
    <p:embeddedFont>
      <p:font typeface="Calibri" panose="020F0502020204030204" charset="0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99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70" d="100"/>
          <a:sy n="70" d="100"/>
        </p:scale>
        <p:origin x="-667" y="-77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font" Target="fonts/font8.fntdata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63589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三位数乘两位数 乘法的估算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8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73526" y="1435155"/>
            <a:ext cx="438645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乘法的估算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三</a:t>
            </a:r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位数乘两位数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2297109"/>
            <a:ext cx="5070467" cy="540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学习了乘法估算的基本方法。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61209" y="3075806"/>
            <a:ext cx="6439468" cy="540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生活中的估算要依据实际情况而定。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635646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827584" y="843558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小明在商店计划买书包需要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89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元，文具盒需要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元，钢笔需要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元，那么小明拿多少元合适呢？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15616" y="2499742"/>
            <a:ext cx="68804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 140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B 130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   </a:t>
            </a:r>
            <a:r>
              <a:rPr lang="en-US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 200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D 250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763688" y="3848730"/>
            <a:ext cx="54216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那么小明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140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元比较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合适。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555776" y="3219822"/>
            <a:ext cx="34403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b="1" dirty="0" smtClean="0">
                <a:solidFill>
                  <a:srgbClr val="00A78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89+28+17</a:t>
            </a:r>
            <a:r>
              <a:rPr lang="en-US" altLang="zh-CN" sz="2800" b="1" dirty="0" smtClean="0">
                <a:solidFill>
                  <a:srgbClr val="00A78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=134</a:t>
            </a:r>
            <a:r>
              <a:rPr lang="zh-CN" altLang="en-US" sz="2800" b="1" dirty="0" smtClean="0">
                <a:solidFill>
                  <a:srgbClr val="00A78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 smtClean="0">
              <a:solidFill>
                <a:srgbClr val="00A78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pic>
        <p:nvPicPr>
          <p:cNvPr id="16" name="图片 15" descr="QQ截图201801241437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370" y="2067694"/>
            <a:ext cx="5465942" cy="246131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691680" y="987574"/>
            <a:ext cx="67434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这列火车挂了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节这样的车厢，每节车厢定员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118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79511" y="339502"/>
            <a:ext cx="83996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）估算一下：这列火车大约有多少个座位。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2123728" y="1131590"/>
            <a:ext cx="5256584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118×12≈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55976" y="1059582"/>
            <a:ext cx="1585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1180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48045" y="3417843"/>
            <a:ext cx="6924355" cy="954107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楷体" panose="02010609060101010101" pitchFamily="49" charset="-122"/>
              </a:rPr>
              <a:t>算法：把其中一个两位数估成与它接近的整十，然后再口算求积的范围。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55523" y="1781672"/>
            <a:ext cx="6288615" cy="1582166"/>
            <a:chOff x="1091697" y="1995686"/>
            <a:chExt cx="6288615" cy="1582166"/>
          </a:xfrm>
        </p:grpSpPr>
        <p:sp>
          <p:nvSpPr>
            <p:cNvPr id="19" name="云形标注 18"/>
            <p:cNvSpPr/>
            <p:nvPr/>
          </p:nvSpPr>
          <p:spPr>
            <a:xfrm>
              <a:off x="2555776" y="2028785"/>
              <a:ext cx="4824536" cy="830997"/>
            </a:xfrm>
            <a:prstGeom prst="cloudCallout">
              <a:avLst>
                <a:gd name="adj1" fmla="val -64111"/>
                <a:gd name="adj2" fmla="val 3722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1697" y="1995686"/>
              <a:ext cx="1104039" cy="1582166"/>
            </a:xfrm>
            <a:prstGeom prst="rect">
              <a:avLst/>
            </a:prstGeom>
          </p:spPr>
        </p:pic>
        <p:sp>
          <p:nvSpPr>
            <p:cNvPr id="2" name="TextBox 1"/>
            <p:cNvSpPr txBox="1"/>
            <p:nvPr/>
          </p:nvSpPr>
          <p:spPr>
            <a:xfrm>
              <a:off x="2915816" y="2172801"/>
              <a:ext cx="43204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看成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118×10=1180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24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07504" y="339502"/>
            <a:ext cx="8424936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）算一算，这列火车实际有多少座位？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1979712" y="1203598"/>
            <a:ext cx="5256584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118×12=__________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0"/>
          <p:cNvSpPr txBox="1"/>
          <p:nvPr/>
        </p:nvSpPr>
        <p:spPr>
          <a:xfrm>
            <a:off x="3399914" y="1923678"/>
            <a:ext cx="1383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118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1"/>
          <p:cNvSpPr txBox="1"/>
          <p:nvPr/>
        </p:nvSpPr>
        <p:spPr>
          <a:xfrm>
            <a:off x="3851652" y="2283718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lang="en-US" sz="2800" b="1" spc="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2"/>
          <p:cNvSpPr txBox="1"/>
          <p:nvPr/>
        </p:nvSpPr>
        <p:spPr>
          <a:xfrm>
            <a:off x="3059564" y="2336562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3167633" y="2787774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30" name="TextBox 25"/>
          <p:cNvSpPr txBox="1"/>
          <p:nvPr/>
        </p:nvSpPr>
        <p:spPr>
          <a:xfrm>
            <a:off x="4135244" y="271576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kumimoji="0" lang="en-US" sz="28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27"/>
          <p:cNvSpPr txBox="1"/>
          <p:nvPr/>
        </p:nvSpPr>
        <p:spPr>
          <a:xfrm>
            <a:off x="3843144" y="271576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kumimoji="0" lang="en-US" altLang="zh-CN" sz="28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9"/>
          <p:cNvSpPr txBox="1"/>
          <p:nvPr/>
        </p:nvSpPr>
        <p:spPr>
          <a:xfrm>
            <a:off x="3516119" y="271576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sz="28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5"/>
          <p:cNvSpPr txBox="1"/>
          <p:nvPr/>
        </p:nvSpPr>
        <p:spPr>
          <a:xfrm>
            <a:off x="3239579" y="307580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lang="en-US" sz="2800" b="1" spc="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sz="28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163694" y="3560698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35" name="TextBox 37"/>
          <p:cNvSpPr txBox="1"/>
          <p:nvPr/>
        </p:nvSpPr>
        <p:spPr>
          <a:xfrm>
            <a:off x="3852669" y="3488690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sz="28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8"/>
          <p:cNvSpPr txBox="1"/>
          <p:nvPr/>
        </p:nvSpPr>
        <p:spPr>
          <a:xfrm>
            <a:off x="3534855" y="3488690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altLang="zh-CN" sz="28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9"/>
          <p:cNvSpPr txBox="1"/>
          <p:nvPr/>
        </p:nvSpPr>
        <p:spPr>
          <a:xfrm>
            <a:off x="3246722" y="3488690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sz="28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40"/>
          <p:cNvSpPr txBox="1"/>
          <p:nvPr/>
        </p:nvSpPr>
        <p:spPr>
          <a:xfrm>
            <a:off x="4147309" y="3488690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kumimoji="0" lang="en-US" altLang="zh-CN" sz="28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9"/>
          <p:cNvSpPr txBox="1"/>
          <p:nvPr/>
        </p:nvSpPr>
        <p:spPr>
          <a:xfrm>
            <a:off x="3522156" y="307580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lang="en-US" sz="2800" b="1" spc="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sz="28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29"/>
          <p:cNvSpPr txBox="1"/>
          <p:nvPr/>
        </p:nvSpPr>
        <p:spPr>
          <a:xfrm>
            <a:off x="3841716" y="307580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kumimoji="0" lang="en-US" sz="28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106574" y="1203598"/>
            <a:ext cx="1473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1416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30" grpId="0"/>
      <p:bldP spid="31" grpId="0"/>
      <p:bldP spid="32" grpId="0"/>
      <p:bldP spid="33" grpId="0"/>
      <p:bldP spid="35" grpId="0"/>
      <p:bldP spid="36" grpId="0"/>
      <p:bldP spid="39" grpId="0"/>
      <p:bldP spid="40" grpId="0"/>
      <p:bldP spid="41" grpId="0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95536" y="483518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1619672" y="483518"/>
            <a:ext cx="69032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明从家到学校要走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450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步，一步大约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厘米，小明家到学校大约多少米？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11195" y="1790115"/>
            <a:ext cx="34231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68≈ 70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4211960" y="3344674"/>
            <a:ext cx="4860032" cy="52322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FontTx/>
              <a:buNone/>
            </a:pPr>
            <a:r>
              <a:rPr kumimoji="0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答：小明家到学校大约</a:t>
            </a:r>
            <a:r>
              <a:rPr kumimoji="0"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315</a:t>
            </a:r>
            <a:r>
              <a:rPr kumimoji="0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kumimoji="0"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266426" y="2840618"/>
            <a:ext cx="30862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31500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=315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266426" y="2294171"/>
            <a:ext cx="44319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450×68≈31500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5179" y="1635646"/>
            <a:ext cx="3776781" cy="262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E:\课件专用人物图\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4784" y="2462832"/>
            <a:ext cx="594991" cy="619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23528" y="339502"/>
            <a:ext cx="5952270" cy="6047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估算时候应该注意哪些问题呢？</a:t>
            </a:r>
            <a:endParaRPr lang="zh-CN" altLang="en-US" sz="3200" b="1" dirty="0">
              <a:solidFill>
                <a:srgbClr val="FF2D2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6847" y="1185595"/>
            <a:ext cx="789559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、一般情况，估算时是根据“四舍五入”法把数据估成整十、整百的数，方便计算。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83568" y="2338883"/>
            <a:ext cx="789559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、乘法估算，有时候应估大些，有时候应估小些，应根据实际情况而定，不能机械地采用“四舍五入”法取近似数，但是结果一定要接近准确值。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887" y="1560418"/>
            <a:ext cx="3286125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17922" y="411510"/>
            <a:ext cx="75475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某个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新建的公园计划栽银杏树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棵，一个银杏树苗的价格是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元。估算一下购买银杏树苗需花多少钱？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612062" y="3651870"/>
            <a:ext cx="5760138" cy="52322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：购买银杏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树苗大约花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13800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47664" y="3093457"/>
            <a:ext cx="40222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138×100≈13800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71230" y="2193940"/>
            <a:ext cx="20324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≈100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85575" y="2625988"/>
            <a:ext cx="20344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138=138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288405" y="267494"/>
            <a:ext cx="85057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食堂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为全校同学准备午餐，有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个班，每班大约有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人，大约要准备多少份？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800200" y="1707654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42≈40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18≈20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42×18≈800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（份）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 Box 4"/>
          <p:cNvSpPr txBox="1">
            <a:spLocks noChangeArrowheads="1"/>
          </p:cNvSpPr>
          <p:nvPr/>
        </p:nvSpPr>
        <p:spPr bwMode="auto">
          <a:xfrm>
            <a:off x="1386336" y="3200658"/>
            <a:ext cx="4625824" cy="52322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FontTx/>
              <a:buNone/>
            </a:pPr>
            <a:r>
              <a:rPr kumimoji="0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答：大约要准备</a:t>
            </a:r>
            <a:r>
              <a:rPr kumimoji="0"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r>
              <a:rPr kumimoji="0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份。</a:t>
            </a:r>
            <a:endParaRPr kumimoji="0"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923" y="1203597"/>
            <a:ext cx="3508238" cy="1889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823</Words>
  <Application>WPS 演示</Application>
  <PresentationFormat>全屏显示(16:9)</PresentationFormat>
  <Paragraphs>148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黑体</vt:lpstr>
      <vt:lpstr>楷体</vt:lpstr>
      <vt:lpstr>幼圆</vt:lpstr>
      <vt:lpstr>微软雅黑</vt:lpstr>
      <vt:lpstr>等线</vt:lpstr>
      <vt:lpstr>Calibri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2021-01-30T08:31:13Z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