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27" r:id="rId4"/>
    <p:sldId id="510" r:id="rId5"/>
    <p:sldId id="472" r:id="rId6"/>
    <p:sldId id="522" r:id="rId8"/>
    <p:sldId id="523" r:id="rId9"/>
    <p:sldId id="524" r:id="rId10"/>
    <p:sldId id="514" r:id="rId11"/>
    <p:sldId id="525" r:id="rId12"/>
    <p:sldId id="526" r:id="rId13"/>
    <p:sldId id="518" r:id="rId14"/>
    <p:sldId id="502" r:id="rId15"/>
    <p:sldId id="515" r:id="rId16"/>
    <p:sldId id="507" r:id="rId17"/>
    <p:sldId id="528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微软雅黑" panose="020B0503020204020204" pitchFamily="34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3" autoAdjust="0"/>
    <p:restoredTop sz="99556" autoAdjust="0"/>
  </p:normalViewPr>
  <p:slideViewPr>
    <p:cSldViewPr>
      <p:cViewPr>
        <p:scale>
          <a:sx n="70" d="100"/>
          <a:sy n="70" d="100"/>
        </p:scale>
        <p:origin x="-710" y="-77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77991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448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用字母表示数</a:t>
            </a:r>
            <a:r>
              <a:rPr lang="zh-CN" altLang="en-US" sz="1200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用字母表示公式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0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6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6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6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6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6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6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6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6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6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12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6.xml"/><Relationship Id="rId3" Type="http://schemas.openxmlformats.org/officeDocument/2006/relationships/image" Target="../media/image13.png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6.xml"/><Relationship Id="rId2" Type="http://schemas.openxmlformats.org/officeDocument/2006/relationships/image" Target="../media/image9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6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6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3935" y="1435155"/>
            <a:ext cx="6085641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用字母表示公式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22588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用字母表示数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6"/>
          <p:cNvSpPr txBox="1">
            <a:spLocks noChangeArrowheads="1"/>
          </p:cNvSpPr>
          <p:nvPr/>
        </p:nvSpPr>
        <p:spPr bwMode="auto">
          <a:xfrm>
            <a:off x="539552" y="1779662"/>
            <a:ext cx="583264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4330" indent="-3543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个足球话（ 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）元。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(2)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李老师给售货员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元，应该找回（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）元。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9" name="TextBox 36"/>
          <p:cNvSpPr txBox="1">
            <a:spLocks noChangeArrowheads="1"/>
          </p:cNvSpPr>
          <p:nvPr/>
        </p:nvSpPr>
        <p:spPr bwMode="auto">
          <a:xfrm>
            <a:off x="827584" y="771550"/>
            <a:ext cx="73448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李老师去买足球，每个足球的售价是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780960" y="1870807"/>
            <a:ext cx="6470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3" name="Picture 28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17"/>
          <a:stretch>
            <a:fillRect/>
          </a:stretch>
        </p:blipFill>
        <p:spPr bwMode="auto">
          <a:xfrm>
            <a:off x="6156419" y="1635646"/>
            <a:ext cx="2376021" cy="232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919352" y="3200658"/>
            <a:ext cx="17165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36"/>
          <p:cNvSpPr txBox="1">
            <a:spLocks noChangeArrowheads="1"/>
          </p:cNvSpPr>
          <p:nvPr/>
        </p:nvSpPr>
        <p:spPr bwMode="auto">
          <a:xfrm>
            <a:off x="395536" y="915566"/>
            <a:ext cx="4768850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47675" indent="0" eaLnBrk="1" hangingPunct="1">
              <a:lnSpc>
                <a:spcPct val="150000"/>
              </a:lnSpc>
              <a:buFontTx/>
              <a:buNone/>
              <a:tabLst>
                <a:tab pos="2871470" algn="l"/>
                <a:tab pos="4124325" algn="l"/>
              </a:tabLst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①</a:t>
            </a:r>
            <a:r>
              <a:rPr lang="en-US" altLang="zh-CN" sz="2800" b="1" i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a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＋</a:t>
            </a:r>
            <a:r>
              <a:rPr lang="en-US" altLang="zh-CN" sz="2800" b="1" i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b	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②</a:t>
            </a:r>
            <a:r>
              <a:rPr lang="en-US" altLang="zh-CN" sz="2800" b="1" i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en-US" altLang="zh-CN" sz="2800" b="1" i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a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＋</a:t>
            </a:r>
            <a:r>
              <a:rPr lang="en-US" altLang="zh-CN" sz="2800" b="1" i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b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447675" indent="0" eaLnBrk="1" hangingPunct="1">
              <a:lnSpc>
                <a:spcPct val="150000"/>
              </a:lnSpc>
              <a:buFontTx/>
              <a:buNone/>
              <a:tabLst>
                <a:tab pos="2871470" algn="l"/>
                <a:tab pos="4124325" algn="l"/>
              </a:tabLst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③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2</a:t>
            </a:r>
            <a:r>
              <a:rPr lang="en-US" altLang="zh-CN" sz="2800" b="1" i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b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＋</a:t>
            </a:r>
            <a:r>
              <a:rPr lang="en-US" altLang="zh-CN" sz="2800" b="1" i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a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	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④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5(</a:t>
            </a:r>
            <a:r>
              <a:rPr lang="en-US" altLang="zh-CN" sz="2800" b="1" i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a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＋</a:t>
            </a:r>
            <a:r>
              <a:rPr lang="en-US" altLang="zh-CN" sz="2800" b="1" i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b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149" y="987574"/>
            <a:ext cx="3830331" cy="1335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403648" y="2355726"/>
            <a:ext cx="6480720" cy="230832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i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400" b="1" i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盒彩色铅笔和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盒蜡笔的总钱数。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盒彩色铅笔和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盒蜡笔的总钱数。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盒蜡笔和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盒彩色铅笔的总钱数。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i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400" b="1" i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）表示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盒彩色铅笔和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盒蜡笔的总钱数。</a:t>
            </a:r>
            <a:endParaRPr lang="zh-CN" altLang="en-US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9853" y="168823"/>
            <a:ext cx="5540299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ea typeface="楷体" panose="02010609060101010101" pitchFamily="49" charset="-122"/>
                <a:sym typeface="Times New Roman" panose="02020603050405020304" pitchFamily="18" charset="0"/>
              </a:rPr>
              <a:t>说出下面的式子表示的意思。</a:t>
            </a:r>
            <a:endParaRPr lang="en-US" altLang="zh-CN" sz="3200" b="1" dirty="0">
              <a:solidFill>
                <a:prstClr val="black"/>
              </a:solidFill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75606"/>
            <a:ext cx="7203811" cy="1741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36"/>
          <p:cNvSpPr txBox="1">
            <a:spLocks noChangeArrowheads="1"/>
          </p:cNvSpPr>
          <p:nvPr/>
        </p:nvSpPr>
        <p:spPr bwMode="auto">
          <a:xfrm>
            <a:off x="35496" y="699542"/>
            <a:ext cx="842493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476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①</a:t>
            </a:r>
            <a:r>
              <a:rPr lang="en-US" altLang="zh-CN" sz="28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＋</a:t>
            </a: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25  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②</a:t>
            </a:r>
            <a:r>
              <a:rPr lang="en-US" altLang="zh-CN" sz="28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y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25      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③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 ＋</a:t>
            </a:r>
            <a:r>
              <a:rPr lang="en-US" altLang="zh-CN" sz="28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y 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25   	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④</a:t>
            </a:r>
            <a:r>
              <a:rPr lang="en-US" altLang="zh-CN" sz="28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 x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 ＋</a:t>
            </a:r>
            <a:r>
              <a:rPr lang="en-US" altLang="zh-CN" sz="28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y </a:t>
            </a:r>
            <a:r>
              <a:rPr lang="zh-CN" altLang="en-US" sz="28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－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25 </a:t>
            </a:r>
            <a:endParaRPr lang="en-US" altLang="zh-CN" sz="28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115616" y="3018314"/>
            <a:ext cx="7344816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+25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表示苹果和橘子的总千克数。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+25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表示梨和橘子的总千克数。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+25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表示苹果、梨和橘子的总千克数。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-25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表示苹果和梨的质量比橘子的质量多的千克数。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168823"/>
            <a:ext cx="5540299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ea typeface="楷体" panose="02010609060101010101" pitchFamily="49" charset="-122"/>
                <a:sym typeface="Times New Roman" panose="02020603050405020304" pitchFamily="18" charset="0"/>
              </a:rPr>
              <a:t>说出下面的式子表示的意思。</a:t>
            </a:r>
            <a:endParaRPr lang="en-US" altLang="zh-CN" sz="3200" b="1" dirty="0">
              <a:solidFill>
                <a:srgbClr val="000000"/>
              </a:solidFill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110762" y="2139702"/>
            <a:ext cx="697129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学会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了用字母表示公式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29098" y="2741610"/>
            <a:ext cx="697129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学会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了平方的概念及平方的读法和写法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24244" y="3330504"/>
            <a:ext cx="697129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学会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了字母表示公式的意义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34786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533710623268&amp;di=595bf525557e17cfcafee3b4a1089686&amp;imgtype=0&amp;src=http%3A%2F%2Fimgsrc.baidu.com%2Fimgad%2Fpic%2Fitem%2F4e4a20a4462309f77e43dc37780e0cf3d7cad6e3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8"/>
          <a:stretch>
            <a:fillRect/>
          </a:stretch>
        </p:blipFill>
        <p:spPr bwMode="auto">
          <a:xfrm>
            <a:off x="251520" y="1215890"/>
            <a:ext cx="3905250" cy="3093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1346339" y="883975"/>
            <a:ext cx="756336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只青蛙，</a:t>
            </a: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张嘴，</a:t>
            </a: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只眼睛，</a:t>
            </a: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条腿，</a:t>
            </a: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声扑通跳下水；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58075" y="1316139"/>
            <a:ext cx="754910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只青蛙，</a:t>
            </a: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张嘴，</a:t>
            </a: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只眼睛，</a:t>
            </a: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条腿，</a:t>
            </a: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声扑通跳下水；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71999" y="2427734"/>
            <a:ext cx="4572001" cy="2278082"/>
            <a:chOff x="4571999" y="2427734"/>
            <a:chExt cx="4572001" cy="2278082"/>
          </a:xfrm>
        </p:grpSpPr>
        <p:pic>
          <p:nvPicPr>
            <p:cNvPr id="16" name="Picture 6" descr="E:\课件专用人物图\30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5" t="10492" r="12874" b="21745"/>
            <a:stretch>
              <a:fillRect/>
            </a:stretch>
          </p:blipFill>
          <p:spPr bwMode="auto">
            <a:xfrm>
              <a:off x="6552934" y="2971125"/>
              <a:ext cx="2591066" cy="17346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7" name="组合 16"/>
            <p:cNvGrpSpPr/>
            <p:nvPr/>
          </p:nvGrpSpPr>
          <p:grpSpPr>
            <a:xfrm>
              <a:off x="4571999" y="2427734"/>
              <a:ext cx="3456384" cy="1080120"/>
              <a:chOff x="3114061" y="3401988"/>
              <a:chExt cx="3042913" cy="1195441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18" name="AutoShape 27"/>
              <p:cNvSpPr>
                <a:spLocks noChangeArrowheads="1"/>
              </p:cNvSpPr>
              <p:nvPr/>
            </p:nvSpPr>
            <p:spPr bwMode="auto">
              <a:xfrm>
                <a:off x="3114061" y="3401988"/>
                <a:ext cx="3042913" cy="1195441"/>
              </a:xfrm>
              <a:prstGeom prst="cloudCallout">
                <a:avLst>
                  <a:gd name="adj1" fmla="val 39376"/>
                  <a:gd name="adj2" fmla="val 74811"/>
                </a:avLst>
              </a:prstGeom>
              <a:solidFill>
                <a:schemeClr val="bg1"/>
              </a:solidFill>
              <a:ln w="19050">
                <a:solidFill>
                  <a:srgbClr val="00B0F0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+mn-lt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320891" y="3473996"/>
                <a:ext cx="2772690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400" b="1" dirty="0">
                    <a:ea typeface="楷体" panose="02010609060101010101" pitchFamily="49" charset="-122"/>
                  </a:rPr>
                  <a:t>同学们，你们能用一句话表示这首儿歌吗</a:t>
                </a:r>
                <a:r>
                  <a:rPr lang="zh-CN" altLang="en-US" sz="2400" b="1" dirty="0" smtClean="0">
                    <a:ea typeface="楷体" panose="02010609060101010101" pitchFamily="49" charset="-122"/>
                  </a:rPr>
                  <a:t>？</a:t>
                </a:r>
                <a:endParaRPr lang="zh-CN" altLang="en-US" sz="2400" b="1" dirty="0"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1384426" y="1781520"/>
            <a:ext cx="7724078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只青蛙，</a:t>
            </a: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张嘴，</a:t>
            </a: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2n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只眼睛，</a:t>
            </a: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4n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条腿，</a:t>
            </a: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声扑通跳下水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741031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2051720" y="2575391"/>
            <a:ext cx="4988442" cy="1000112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B0F0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正方形的周长＝边长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正方形的面积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＝边长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64"/>
          <p:cNvSpPr txBox="1">
            <a:spLocks noChangeArrowheads="1"/>
          </p:cNvSpPr>
          <p:nvPr/>
        </p:nvSpPr>
        <p:spPr bwMode="auto">
          <a:xfrm>
            <a:off x="1979712" y="990476"/>
            <a:ext cx="6683263" cy="1077218"/>
          </a:xfrm>
          <a:prstGeom prst="rect">
            <a:avLst/>
          </a:prstGeom>
          <a:noFill/>
          <a:ln w="3175" algn="ctr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rPr>
              <a:t>用字母表示正方形的周长公式和面积公式。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57583" y="2427734"/>
            <a:ext cx="4130441" cy="1252674"/>
            <a:chOff x="657583" y="2427734"/>
            <a:chExt cx="4130441" cy="1252674"/>
          </a:xfrm>
        </p:grpSpPr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7583" y="2427734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1" name="云形标注 40"/>
            <p:cNvSpPr/>
            <p:nvPr/>
          </p:nvSpPr>
          <p:spPr>
            <a:xfrm>
              <a:off x="1719619" y="2443123"/>
              <a:ext cx="2973340" cy="968818"/>
            </a:xfrm>
            <a:prstGeom prst="cloudCallout">
              <a:avLst>
                <a:gd name="adj1" fmla="val -56762"/>
                <a:gd name="adj2" fmla="val 17314"/>
              </a:avLst>
            </a:prstGeom>
            <a:solidFill>
              <a:sysClr val="window" lastClr="FFFFFF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967519" y="2512033"/>
              <a:ext cx="28205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正方形的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周长等于</a:t>
              </a:r>
              <a:endPara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相加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259632" y="1044130"/>
            <a:ext cx="968995" cy="1383604"/>
            <a:chOff x="887104" y="1801505"/>
            <a:chExt cx="1596788" cy="2284787"/>
          </a:xfrm>
        </p:grpSpPr>
        <p:sp>
          <p:nvSpPr>
            <p:cNvPr id="35" name="矩形 34"/>
            <p:cNvSpPr/>
            <p:nvPr/>
          </p:nvSpPr>
          <p:spPr>
            <a:xfrm>
              <a:off x="887104" y="1801505"/>
              <a:ext cx="1596788" cy="1596788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460314" y="3425579"/>
              <a:ext cx="791569" cy="660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</a:rPr>
                <a:t>a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</p:grpSp>
      <p:sp>
        <p:nvSpPr>
          <p:cNvPr id="37" name="Text Box 64"/>
          <p:cNvSpPr txBox="1">
            <a:spLocks noChangeArrowheads="1"/>
          </p:cNvSpPr>
          <p:nvPr/>
        </p:nvSpPr>
        <p:spPr bwMode="auto">
          <a:xfrm>
            <a:off x="2483768" y="1347614"/>
            <a:ext cx="5543550" cy="523220"/>
          </a:xfrm>
          <a:prstGeom prst="rect">
            <a:avLst/>
          </a:prstGeom>
          <a:noFill/>
          <a:ln w="3175" algn="ctr">
            <a:solidFill>
              <a:sysClr val="window" lastClr="FFFFFF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rPr>
              <a:t>通常用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rPr>
              <a:t>a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rPr>
              <a:t>表示正方形的边长，那么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3568" y="3785095"/>
            <a:ext cx="3816424" cy="586855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rgbClr val="FFC000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rPr>
              <a:t>正方形的周长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rPr>
              <a:t>=</a:t>
            </a:r>
            <a:r>
              <a:rPr kumimoji="0" lang="en-US" altLang="zh-CN" sz="2800" b="1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rPr>
              <a:t>a+a+a+a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176599" y="3785095"/>
            <a:ext cx="3139817" cy="586855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rgbClr val="FFC000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rPr>
              <a:t>正方形的周长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rPr>
              <a:t>=4a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楷体" panose="02010609060101010101" pitchFamily="49" charset="-122"/>
            </a:endParaRPr>
          </a:p>
        </p:txBody>
      </p:sp>
      <p:sp>
        <p:nvSpPr>
          <p:cNvPr id="25" name="Text Box 64"/>
          <p:cNvSpPr txBox="1">
            <a:spLocks noChangeArrowheads="1"/>
          </p:cNvSpPr>
          <p:nvPr/>
        </p:nvSpPr>
        <p:spPr bwMode="auto">
          <a:xfrm>
            <a:off x="323528" y="339502"/>
            <a:ext cx="8268930" cy="584775"/>
          </a:xfrm>
          <a:prstGeom prst="rect">
            <a:avLst/>
          </a:prstGeom>
          <a:noFill/>
          <a:ln w="3175" algn="ctr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rPr>
              <a:t>用字母表示正方形的周长公式和面积公式。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92958" y="2067694"/>
            <a:ext cx="3971508" cy="1315642"/>
            <a:chOff x="4692958" y="2067694"/>
            <a:chExt cx="3971508" cy="1315642"/>
          </a:xfrm>
        </p:grpSpPr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6741" y="2139702"/>
              <a:ext cx="1027725" cy="1243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3" name="云形标注 42"/>
            <p:cNvSpPr/>
            <p:nvPr/>
          </p:nvSpPr>
          <p:spPr>
            <a:xfrm>
              <a:off x="4692958" y="2067694"/>
              <a:ext cx="2615346" cy="957189"/>
            </a:xfrm>
            <a:prstGeom prst="cloudCallout">
              <a:avLst>
                <a:gd name="adj1" fmla="val 64075"/>
                <a:gd name="adj2" fmla="val 7687"/>
              </a:avLst>
            </a:prstGeom>
            <a:solidFill>
              <a:sysClr val="window" lastClr="FFFFFF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111949" y="2096534"/>
              <a:ext cx="226836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相加可以写成</a:t>
              </a:r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4a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483768" y="1275606"/>
            <a:ext cx="5962282" cy="540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因此，正方形的周长公式也可以写成：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54834" y="1851670"/>
            <a:ext cx="20053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00A78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C=4a</a:t>
            </a:r>
            <a:endParaRPr lang="zh-CN" altLang="en-US" sz="4400" b="1" dirty="0">
              <a:solidFill>
                <a:srgbClr val="00A78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64"/>
          <p:cNvSpPr txBox="1">
            <a:spLocks noChangeArrowheads="1"/>
          </p:cNvSpPr>
          <p:nvPr/>
        </p:nvSpPr>
        <p:spPr bwMode="auto">
          <a:xfrm>
            <a:off x="323528" y="339502"/>
            <a:ext cx="8268930" cy="584775"/>
          </a:xfrm>
          <a:prstGeom prst="rect">
            <a:avLst/>
          </a:prstGeom>
          <a:noFill/>
          <a:ln w="3175" algn="ctr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rPr>
              <a:t>用字母表示正方形的周长公式和面积公式。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59632" y="1044130"/>
            <a:ext cx="968995" cy="1383604"/>
            <a:chOff x="887104" y="1801505"/>
            <a:chExt cx="1596788" cy="2284787"/>
          </a:xfrm>
        </p:grpSpPr>
        <p:sp>
          <p:nvSpPr>
            <p:cNvPr id="15" name="矩形 14"/>
            <p:cNvSpPr/>
            <p:nvPr/>
          </p:nvSpPr>
          <p:spPr>
            <a:xfrm>
              <a:off x="887104" y="1801505"/>
              <a:ext cx="1596788" cy="1596788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460314" y="3425579"/>
              <a:ext cx="791569" cy="660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</a:rPr>
                <a:t>a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91680" y="2717776"/>
            <a:ext cx="4877260" cy="1582166"/>
            <a:chOff x="1691680" y="2717776"/>
            <a:chExt cx="4877260" cy="1582166"/>
          </a:xfrm>
        </p:grpSpPr>
        <p:sp>
          <p:nvSpPr>
            <p:cNvPr id="24" name="云形标注 23"/>
            <p:cNvSpPr/>
            <p:nvPr/>
          </p:nvSpPr>
          <p:spPr>
            <a:xfrm>
              <a:off x="3419872" y="2740423"/>
              <a:ext cx="3149068" cy="1298866"/>
            </a:xfrm>
            <a:prstGeom prst="cloudCallout">
              <a:avLst>
                <a:gd name="adj1" fmla="val -77627"/>
                <a:gd name="adj2" fmla="val 4282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656799" y="2956447"/>
              <a:ext cx="262818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注意：在数学上一般用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表示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周长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1680" y="2717776"/>
              <a:ext cx="1104039" cy="1582166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3275856" y="915566"/>
            <a:ext cx="4441620" cy="523220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正方形的面积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3275856" y="1415575"/>
            <a:ext cx="5314963" cy="523220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正方形的面积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a×a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75856" y="1995686"/>
            <a:ext cx="3888432" cy="523220"/>
            <a:chOff x="3275856" y="1995686"/>
            <a:chExt cx="3888432" cy="523220"/>
          </a:xfrm>
        </p:grpSpPr>
        <p:graphicFrame>
          <p:nvGraphicFramePr>
            <p:cNvPr id="32" name="对象 31"/>
            <p:cNvGraphicFramePr>
              <a:graphicFrameLocks noChangeAspect="1"/>
            </p:cNvGraphicFramePr>
            <p:nvPr/>
          </p:nvGraphicFramePr>
          <p:xfrm>
            <a:off x="6228184" y="2021905"/>
            <a:ext cx="357188" cy="4778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1" name="公式" r:id="rId1" imgW="177800" imgH="203200" progId="Equation.3">
                    <p:embed/>
                  </p:oleObj>
                </mc:Choice>
                <mc:Fallback>
                  <p:oleObj name="公式" r:id="rId1" imgW="177800" imgH="203200" progId="Equation.3">
                    <p:embed/>
                    <p:pic>
                      <p:nvPicPr>
                        <p:cNvPr id="0" name="图片 206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28184" y="2021905"/>
                          <a:ext cx="357188" cy="47783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" name="Text Box 8"/>
            <p:cNvSpPr txBox="1">
              <a:spLocks noChangeArrowheads="1"/>
            </p:cNvSpPr>
            <p:nvPr/>
          </p:nvSpPr>
          <p:spPr bwMode="auto">
            <a:xfrm>
              <a:off x="3275856" y="1995686"/>
              <a:ext cx="3888432" cy="523220"/>
            </a:xfrm>
            <a:prstGeom prst="rect">
              <a:avLst/>
            </a:prstGeom>
            <a:noFill/>
            <a:ln w="25400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则</a:t>
              </a:r>
              <a:r>
                <a:rPr lang="en-US" altLang="zh-CN" sz="28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S=</a:t>
              </a:r>
              <a:r>
                <a:rPr lang="en-US" altLang="zh-CN" sz="2800" b="1" dirty="0" err="1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a∙a</a:t>
              </a:r>
              <a:r>
                <a:rPr lang="zh-CN" altLang="en-US" sz="28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或写成</a:t>
              </a:r>
              <a:r>
                <a:rPr lang="en-US" altLang="zh-CN" sz="2800" b="1" kern="0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S=</a:t>
              </a:r>
              <a:endParaRPr lang="zh-CN" altLang="en-US" sz="2800" b="1" kern="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6180261" y="1995686"/>
              <a:ext cx="407963" cy="492370"/>
            </a:xfrm>
            <a:prstGeom prst="round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079886" y="2571750"/>
            <a:ext cx="5416869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lnSpc>
                <a:spcPct val="120000"/>
              </a:lnSpc>
              <a:defRPr/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的平方，表示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相乘。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64"/>
          <p:cNvSpPr txBox="1">
            <a:spLocks noChangeArrowheads="1"/>
          </p:cNvSpPr>
          <p:nvPr/>
        </p:nvSpPr>
        <p:spPr bwMode="auto">
          <a:xfrm>
            <a:off x="323528" y="339502"/>
            <a:ext cx="8268930" cy="584775"/>
          </a:xfrm>
          <a:prstGeom prst="rect">
            <a:avLst/>
          </a:prstGeom>
          <a:noFill/>
          <a:ln w="3175" algn="ctr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rPr>
              <a:t>用字母表示正方形的周长公式和面积公式。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259632" y="1044130"/>
            <a:ext cx="968995" cy="1383604"/>
            <a:chOff x="887104" y="1801505"/>
            <a:chExt cx="1596788" cy="2284787"/>
          </a:xfrm>
        </p:grpSpPr>
        <p:sp>
          <p:nvSpPr>
            <p:cNvPr id="37" name="矩形 36"/>
            <p:cNvSpPr/>
            <p:nvPr/>
          </p:nvSpPr>
          <p:spPr>
            <a:xfrm>
              <a:off x="887104" y="1801505"/>
              <a:ext cx="1596788" cy="1596788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460314" y="3425579"/>
              <a:ext cx="791569" cy="660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</a:rPr>
                <a:t>a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667761" y="3077816"/>
            <a:ext cx="5372070" cy="1582166"/>
            <a:chOff x="1667761" y="3077816"/>
            <a:chExt cx="5372070" cy="1582166"/>
          </a:xfrm>
        </p:grpSpPr>
        <p:sp>
          <p:nvSpPr>
            <p:cNvPr id="3" name="TextBox 2"/>
            <p:cNvSpPr txBox="1"/>
            <p:nvPr/>
          </p:nvSpPr>
          <p:spPr>
            <a:xfrm>
              <a:off x="3851920" y="3291830"/>
              <a:ext cx="31879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注意：在数学上一般用</a:t>
              </a:r>
              <a:r>
                <a:rPr lang="en-US" altLang="zh-CN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S</a:t>
              </a:r>
              <a:r>
                <a:rPr lang="zh-CN" altLang="en-US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表示面积</a:t>
              </a:r>
              <a:r>
                <a:rPr lang="zh-CN" altLang="en-US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667761" y="3077816"/>
              <a:ext cx="5352511" cy="1582166"/>
              <a:chOff x="1667761" y="3077816"/>
              <a:chExt cx="5352511" cy="1582166"/>
            </a:xfrm>
          </p:grpSpPr>
          <p:sp>
            <p:nvSpPr>
              <p:cNvPr id="24" name="云形标注 23"/>
              <p:cNvSpPr/>
              <p:nvPr/>
            </p:nvSpPr>
            <p:spPr>
              <a:xfrm>
                <a:off x="3537060" y="3219822"/>
                <a:ext cx="3483212" cy="1033274"/>
              </a:xfrm>
              <a:prstGeom prst="cloudCallout">
                <a:avLst>
                  <a:gd name="adj1" fmla="val -92773"/>
                  <a:gd name="adj2" fmla="val -25243"/>
                </a:avLst>
              </a:prstGeom>
              <a:noFill/>
              <a:ln w="12700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lnSpc>
                    <a:spcPct val="120000"/>
                  </a:lnSpc>
                </a:pPr>
                <a:endParaRPr lang="zh-CN" altLang="en-US" sz="2400" b="1" kern="0" dirty="0">
                  <a:solidFill>
                    <a:prstClr val="black"/>
                  </a:solidFill>
                  <a:ea typeface="楷体" panose="02010609060101010101" pitchFamily="49" charset="-122"/>
                </a:endParaRPr>
              </a:p>
            </p:txBody>
          </p:sp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7761" y="3077816"/>
                <a:ext cx="1104039" cy="1582166"/>
              </a:xfrm>
              <a:prstGeom prst="rect">
                <a:avLst/>
              </a:prstGeom>
            </p:spPr>
          </p:pic>
        </p:grpSp>
      </p:grp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QQ截图20171230224212.jpg"/>
          <p:cNvPicPr>
            <a:picLocks noChangeAspect="1"/>
          </p:cNvPicPr>
          <p:nvPr/>
        </p:nvPicPr>
        <p:blipFill>
          <a:blip r:embed="rId1"/>
          <a:srcRect r="51112"/>
          <a:stretch>
            <a:fillRect/>
          </a:stretch>
        </p:blipFill>
        <p:spPr>
          <a:xfrm>
            <a:off x="5724278" y="1275606"/>
            <a:ext cx="2736154" cy="224220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23528" y="483518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1522576" y="3291830"/>
            <a:ext cx="68865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b="1" dirty="0">
              <a:solidFill>
                <a:srgbClr val="000000"/>
              </a:solidFill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47664" y="411510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学校计划每月用水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吨，同学们注意节约用水，实际平均每月用水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1403648" y="2575553"/>
            <a:ext cx="2830927" cy="723883"/>
          </a:xfrm>
          <a:prstGeom prst="wedgeRoundRectCallout">
            <a:avLst>
              <a:gd name="adj1" fmla="val -6974"/>
              <a:gd name="adj2" fmla="val 94104"/>
              <a:gd name="adj3" fmla="val 16667"/>
            </a:avLst>
          </a:prstGeom>
          <a:solidFill>
            <a:sysClr val="window" lastClr="FFFFFF"/>
          </a:solidFill>
          <a:ln w="1905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rPr>
              <a:t>说说下面的式子表示什么意思。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3503501"/>
            <a:ext cx="8319906" cy="508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 - b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a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b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 - b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QQ截图20171230224212.jpg"/>
          <p:cNvPicPr>
            <a:picLocks noChangeAspect="1"/>
          </p:cNvPicPr>
          <p:nvPr/>
        </p:nvPicPr>
        <p:blipFill>
          <a:blip r:embed="rId1"/>
          <a:srcRect r="51112"/>
          <a:stretch>
            <a:fillRect/>
          </a:stretch>
        </p:blipFill>
        <p:spPr>
          <a:xfrm>
            <a:off x="5724278" y="1275606"/>
            <a:ext cx="2736154" cy="224220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95536" y="339502"/>
            <a:ext cx="8352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学校计划每月用水</a:t>
            </a:r>
            <a:r>
              <a:rPr lang="en-US" altLang="zh-CN" sz="3200" b="1" dirty="0" smtClean="0">
                <a:ea typeface="楷体" panose="02010609060101010101" pitchFamily="49" charset="-122"/>
              </a:rPr>
              <a:t>a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吨，同学们注意节约用水，实际平均每月用水</a:t>
            </a:r>
            <a:r>
              <a:rPr lang="en-US" altLang="zh-CN" sz="3200" b="1" dirty="0" smtClean="0">
                <a:ea typeface="楷体" panose="02010609060101010101" pitchFamily="49" charset="-122"/>
              </a:rPr>
              <a:t>b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吨。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5536" y="1596737"/>
            <a:ext cx="2144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a-b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5536" y="2091501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3a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5536" y="2686149"/>
            <a:ext cx="2144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3b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07252" y="3334221"/>
            <a:ext cx="259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a-b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07704" y="1596737"/>
            <a:ext cx="4211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平均每月节约的水量是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a-b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907704" y="2686149"/>
            <a:ext cx="4527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实际平均三个月用水量是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3b 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80720" y="3321213"/>
            <a:ext cx="539168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实际上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个月（或一年）节约的水量是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a-b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）吨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07704" y="2091501"/>
            <a:ext cx="4704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根据原计划三个月用水量是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3a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683568" y="1275606"/>
            <a:ext cx="4968552" cy="275152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表示的是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每月计划用水量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表示的是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同学们采取节约用水措施之后的平均每月实际用水量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。采取节约措施之后，用水量一定小于之前，所以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要小于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。所以，式子中只要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就可以。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7818" y="339502"/>
            <a:ext cx="82666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ea typeface="楷体" panose="02010609060101010101" pitchFamily="49" charset="-122"/>
              </a:rPr>
              <a:t>议一议：式子中的</a:t>
            </a:r>
            <a:r>
              <a:rPr lang="en-US" altLang="zh-CN" sz="3200" b="1" dirty="0">
                <a:ea typeface="楷体" panose="02010609060101010101" pitchFamily="49" charset="-122"/>
              </a:rPr>
              <a:t>a</a:t>
            </a:r>
            <a:r>
              <a:rPr lang="zh-CN" altLang="en-US" sz="3200" b="1" dirty="0">
                <a:ea typeface="楷体" panose="02010609060101010101" pitchFamily="49" charset="-122"/>
              </a:rPr>
              <a:t>和</a:t>
            </a:r>
            <a:r>
              <a:rPr lang="en-US" altLang="zh-CN" sz="3200" b="1" dirty="0">
                <a:ea typeface="楷体" panose="02010609060101010101" pitchFamily="49" charset="-122"/>
              </a:rPr>
              <a:t>b</a:t>
            </a:r>
            <a:r>
              <a:rPr lang="zh-CN" altLang="en-US" sz="3200" b="1" dirty="0">
                <a:ea typeface="楷体" panose="02010609060101010101" pitchFamily="49" charset="-122"/>
              </a:rPr>
              <a:t>可以分别表示哪些数？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pic>
        <p:nvPicPr>
          <p:cNvPr id="9" name="图片 8" descr="QQ截图20171230224212.jpg"/>
          <p:cNvPicPr>
            <a:picLocks noChangeAspect="1"/>
          </p:cNvPicPr>
          <p:nvPr/>
        </p:nvPicPr>
        <p:blipFill>
          <a:blip r:embed="rId1"/>
          <a:srcRect r="51112"/>
          <a:stretch>
            <a:fillRect/>
          </a:stretch>
        </p:blipFill>
        <p:spPr>
          <a:xfrm>
            <a:off x="5724278" y="1275606"/>
            <a:ext cx="2736154" cy="224220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1206</Words>
  <Application>WPS 演示</Application>
  <PresentationFormat>全屏显示(16:9)</PresentationFormat>
  <Paragraphs>177</Paragraphs>
  <Slides>14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楷体</vt:lpstr>
      <vt:lpstr>幼圆</vt:lpstr>
      <vt:lpstr>微软雅黑</vt:lpstr>
      <vt:lpstr>Times New Roman</vt:lpstr>
      <vt:lpstr>Calibri</vt:lpstr>
      <vt:lpstr>等线</vt:lpstr>
      <vt:lpstr>Arial Unicode MS</vt:lpstr>
      <vt:lpstr>Office 主题</vt:lpstr>
      <vt:lpstr>2_自定义设计方案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5</cp:revision>
  <dcterms:created xsi:type="dcterms:W3CDTF">2017-03-17T02:28:00Z</dcterms:created>
  <dcterms:modified xsi:type="dcterms:W3CDTF">2021-01-30T09:24:12Z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