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19" r:id="rId4"/>
    <p:sldId id="510" r:id="rId5"/>
    <p:sldId id="472" r:id="rId6"/>
    <p:sldId id="511" r:id="rId8"/>
    <p:sldId id="512" r:id="rId9"/>
    <p:sldId id="513" r:id="rId10"/>
    <p:sldId id="518" r:id="rId11"/>
    <p:sldId id="502" r:id="rId12"/>
    <p:sldId id="515" r:id="rId13"/>
    <p:sldId id="507" r:id="rId14"/>
    <p:sldId id="520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20"/>
        <p:guide pos="2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62281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小数连加和加减混合运算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6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小数连加和加减混合运算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小数加法和减法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4308" y="111997"/>
            <a:ext cx="32403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53677" y="2111588"/>
            <a:ext cx="3242439" cy="495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小数加减混合运算：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7158" y="3444602"/>
            <a:ext cx="5283103" cy="495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②有括号的，先算括号里面的。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53193" y="2793971"/>
            <a:ext cx="5499127" cy="495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①按照从左往右的顺序计算；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707654"/>
            <a:ext cx="4032448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899593" y="915566"/>
            <a:ext cx="6552727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什么信息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61cd6bf2b8f67c1cfad6b844 (1)"/>
          <p:cNvPicPr>
            <a:picLocks noChangeAspect="1"/>
          </p:cNvPicPr>
          <p:nvPr/>
        </p:nvPicPr>
        <p:blipFill>
          <a:blip r:embed="rId1"/>
          <a:srcRect l="16594" t="24229" r="21025" b="33901"/>
          <a:stretch>
            <a:fillRect/>
          </a:stretch>
        </p:blipFill>
        <p:spPr>
          <a:xfrm>
            <a:off x="1961733" y="1442695"/>
            <a:ext cx="5202555" cy="29292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2771800" y="3910890"/>
            <a:ext cx="471487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答：窗户离房顶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9649" y="802005"/>
            <a:ext cx="3902502" cy="1265689"/>
            <a:chOff x="1599649" y="802005"/>
            <a:chExt cx="3902502" cy="1265689"/>
          </a:xfrm>
        </p:grpSpPr>
        <p:pic>
          <p:nvPicPr>
            <p:cNvPr id="11" name="图片 10" descr="30"/>
            <p:cNvPicPr>
              <a:picLocks noChangeAspect="1"/>
            </p:cNvPicPr>
            <p:nvPr/>
          </p:nvPicPr>
          <p:blipFill>
            <a:blip r:embed="rId1"/>
            <a:srcRect l="19404" t="14655" r="18575" b="15273"/>
            <a:stretch>
              <a:fillRect/>
            </a:stretch>
          </p:blipFill>
          <p:spPr>
            <a:xfrm flipH="1">
              <a:off x="1599649" y="879059"/>
              <a:ext cx="1316167" cy="1188635"/>
            </a:xfrm>
            <a:prstGeom prst="rect">
              <a:avLst/>
            </a:prstGeom>
          </p:spPr>
        </p:pic>
        <p:sp>
          <p:nvSpPr>
            <p:cNvPr id="143" name="云形标注 142"/>
            <p:cNvSpPr/>
            <p:nvPr/>
          </p:nvSpPr>
          <p:spPr>
            <a:xfrm>
              <a:off x="2843808" y="802005"/>
              <a:ext cx="2658343" cy="556895"/>
            </a:xfrm>
            <a:prstGeom prst="cloudCallout">
              <a:avLst>
                <a:gd name="adj1" fmla="val -58506"/>
                <a:gd name="adj2" fmla="val 4881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32785" y="802005"/>
              <a:ext cx="1842135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我这样算：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850515" y="1501502"/>
            <a:ext cx="272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2.96-1.6-0.9=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04540" y="1995686"/>
            <a:ext cx="28676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2.96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   1.6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   0.9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383890" y="2743716"/>
            <a:ext cx="1908810" cy="0"/>
          </a:xfrm>
          <a:prstGeom prst="line">
            <a:avLst/>
          </a:prstGeom>
          <a:ln w="12700">
            <a:solidFill>
              <a:schemeClr val="tx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361030" y="3510796"/>
            <a:ext cx="19088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16550" y="1464672"/>
            <a:ext cx="199125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0.46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6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9"/>
          <p:cNvPicPr>
            <a:picLocks noChangeAspect="1"/>
          </p:cNvPicPr>
          <p:nvPr/>
        </p:nvPicPr>
        <p:blipFill>
          <a:blip r:embed="rId1"/>
          <a:srcRect l="10738" t="6154" r="6126" b="3284"/>
          <a:stretch>
            <a:fillRect/>
          </a:stretch>
        </p:blipFill>
        <p:spPr>
          <a:xfrm>
            <a:off x="1489311" y="556007"/>
            <a:ext cx="1570521" cy="13676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87866" y="1632511"/>
            <a:ext cx="3623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2.96 -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1.6+0.9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87866" y="2148766"/>
            <a:ext cx="254000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2.96 - 2.5</a:t>
            </a:r>
            <a:endParaRPr lang="zh-CN" altLang="en-US" b="1"/>
          </a:p>
        </p:txBody>
      </p:sp>
      <p:sp>
        <p:nvSpPr>
          <p:cNvPr id="20" name="文本框 19"/>
          <p:cNvSpPr txBox="1"/>
          <p:nvPr/>
        </p:nvSpPr>
        <p:spPr>
          <a:xfrm>
            <a:off x="2887866" y="2666926"/>
            <a:ext cx="235352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0.46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2809453" y="3277726"/>
            <a:ext cx="471487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答：窗户离房顶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19872" y="646703"/>
            <a:ext cx="2658343" cy="556895"/>
            <a:chOff x="2843808" y="802005"/>
            <a:chExt cx="2658343" cy="556895"/>
          </a:xfrm>
        </p:grpSpPr>
        <p:sp>
          <p:nvSpPr>
            <p:cNvPr id="22" name="云形标注 21"/>
            <p:cNvSpPr/>
            <p:nvPr/>
          </p:nvSpPr>
          <p:spPr>
            <a:xfrm>
              <a:off x="2843808" y="802005"/>
              <a:ext cx="2658343" cy="556895"/>
            </a:xfrm>
            <a:prstGeom prst="cloudCallout">
              <a:avLst>
                <a:gd name="adj1" fmla="val -77752"/>
                <a:gd name="adj2" fmla="val 6445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11"/>
            <p:cNvSpPr txBox="1"/>
            <p:nvPr/>
          </p:nvSpPr>
          <p:spPr>
            <a:xfrm>
              <a:off x="3232785" y="802005"/>
              <a:ext cx="1842135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我这样算：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20" grpId="0"/>
      <p:bldP spid="1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1115616" y="2787774"/>
            <a:ext cx="71287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小数加减混合运算和整数加减混合运算的运算顺序一样。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82170" y="843558"/>
            <a:ext cx="27206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2.96-1.6-0.9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1.36-0.9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0.46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61260" y="843558"/>
            <a:ext cx="36231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2.96 -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1.6+0.9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2.96 - 2.5</a:t>
            </a:r>
            <a:endParaRPr lang="zh-CN" altLang="en-US" sz="2800" b="1"/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0.46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5536" y="339502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先说一说运算顺序，再计算。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584" y="1354599"/>
            <a:ext cx="2848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1.4+6.58-3.08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4736" y="2067069"/>
            <a:ext cx="2848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3.71-2.34+1.09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44008" y="1390005"/>
            <a:ext cx="3268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3.17-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4.46-1.54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27351" y="2067069"/>
            <a:ext cx="237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1.38+2.75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76706" y="1374284"/>
            <a:ext cx="1340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=4.9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35971" y="1359044"/>
            <a:ext cx="1340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=0.25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9592" y="2500774"/>
            <a:ext cx="3030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3.71+1.09-2.34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4.8-2.34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2.46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59907" y="2067694"/>
            <a:ext cx="1340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=5.87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72832" y="1618064"/>
            <a:ext cx="79756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7.6+4.86-5.23           12.6+6.7+7.4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56322" y="2677879"/>
            <a:ext cx="79756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5.03-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3.7+0.94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8.6-0.83-0.17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9935" y="1707654"/>
            <a:ext cx="134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=7.23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88860" y="1707654"/>
            <a:ext cx="134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33031" y="2787774"/>
            <a:ext cx="134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=0.39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1570" y="2787774"/>
            <a:ext cx="134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54018"/>
            <a:ext cx="81836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某一个农场计划运出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吨大米。第一天运出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18.6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吨，第二天运出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20.4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吨，剩下的第三天运出。问第三天要运出多少吨？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7744" y="2427734"/>
            <a:ext cx="470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50-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18.6+20.4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2521421" y="3147814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答：第三天要运出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051515" y="3363838"/>
            <a:ext cx="676084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海洋面积比陆地面积多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平方千米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323528" y="339502"/>
            <a:ext cx="8424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地球表面积是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亿平方千米，其中陆地面积是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1.49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亿平方千米。海洋面积比陆地面积多多少平方千米？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99792" y="1995686"/>
            <a:ext cx="37368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5.1-1.49-1.49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=3.61-1.49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=2.12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（亿平方千米）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WPS 演示</Application>
  <PresentationFormat>全屏显示(16:9)</PresentationFormat>
  <Paragraphs>143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18</cp:revision>
  <dcterms:created xsi:type="dcterms:W3CDTF">2017-03-17T02:28:00Z</dcterms:created>
  <dcterms:modified xsi:type="dcterms:W3CDTF">2021-02-25T00:50:38Z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