
<file path=[Content_Types].xml><?xml version="1.0" encoding="utf-8"?>
<Types xmlns="http://schemas.openxmlformats.org/package/2006/content-types"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9"/>
  </p:notesMasterIdLst>
  <p:sldIdLst>
    <p:sldId id="577" r:id="rId4"/>
    <p:sldId id="562" r:id="rId5"/>
    <p:sldId id="565" r:id="rId6"/>
    <p:sldId id="566" r:id="rId7"/>
    <p:sldId id="567" r:id="rId8"/>
    <p:sldId id="568" r:id="rId9"/>
    <p:sldId id="569" r:id="rId10"/>
    <p:sldId id="571" r:id="rId11"/>
    <p:sldId id="572" r:id="rId12"/>
    <p:sldId id="573" r:id="rId13"/>
    <p:sldId id="574" r:id="rId14"/>
    <p:sldId id="575" r:id="rId15"/>
    <p:sldId id="576" r:id="rId16"/>
    <p:sldId id="507" r:id="rId17"/>
    <p:sldId id="578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 varScale="1"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分数与除法的关系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8.wmf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11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37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分数与除法的关系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27584" y="843558"/>
            <a:ext cx="79928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图下面的分数表示图中红色部分与整体的关系，对不对？为什么？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1607344" y="2163689"/>
            <a:ext cx="742950" cy="742950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rot="10800000">
            <a:off x="1607344" y="2163688"/>
            <a:ext cx="742950" cy="742950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rot="10800000"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793180" y="3327549"/>
            <a:ext cx="4667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1739602" y="3788320"/>
            <a:ext cx="57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331640" y="4074071"/>
            <a:ext cx="14406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524099" y="4074071"/>
            <a:ext cx="10287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>
            <a:off x="2871787" y="1849363"/>
            <a:ext cx="1200150" cy="1371600"/>
          </a:xfrm>
          <a:prstGeom prst="triangle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3036094" y="1892906"/>
            <a:ext cx="857250" cy="971550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3207544" y="1877938"/>
            <a:ext cx="514350" cy="571500"/>
          </a:xfrm>
          <a:prstGeom prst="triangle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3332658" y="3331121"/>
            <a:ext cx="428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3168352" y="378832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2771800" y="4080143"/>
            <a:ext cx="17716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　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4464844" y="193508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4464844" y="2792338"/>
            <a:ext cx="628650" cy="2857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4464844" y="2506588"/>
            <a:ext cx="628650" cy="2857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5093494" y="307808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4464844" y="222083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464844" y="3078088"/>
            <a:ext cx="628650" cy="2857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5093494" y="279233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5093494" y="250658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5093494" y="222083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5093494" y="1935088"/>
            <a:ext cx="628650" cy="2857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916189" y="3291830"/>
            <a:ext cx="553641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>
            <a:off x="4882852" y="3788320"/>
            <a:ext cx="628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4528238" y="4074071"/>
            <a:ext cx="140455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4895199" y="4074071"/>
            <a:ext cx="5325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6822381" y="3291830"/>
            <a:ext cx="55364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4" name="Line 30"/>
          <p:cNvSpPr>
            <a:spLocks noChangeShapeType="1"/>
          </p:cNvSpPr>
          <p:nvPr/>
        </p:nvSpPr>
        <p:spPr bwMode="auto">
          <a:xfrm>
            <a:off x="6768802" y="3716883"/>
            <a:ext cx="57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6440760" y="4074071"/>
            <a:ext cx="13716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6660232" y="4083918"/>
            <a:ext cx="91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3168352" y="4074071"/>
            <a:ext cx="91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82" name="Picture 34" descr="未命名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1" t="31500" r="59535" b="27721"/>
          <a:stretch>
            <a:fillRect/>
          </a:stretch>
        </p:blipFill>
        <p:spPr bwMode="auto">
          <a:xfrm>
            <a:off x="6381750" y="1820788"/>
            <a:ext cx="1444229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3" name="Oval 35"/>
          <p:cNvSpPr>
            <a:spLocks noChangeArrowheads="1"/>
          </p:cNvSpPr>
          <p:nvPr/>
        </p:nvSpPr>
        <p:spPr bwMode="auto">
          <a:xfrm>
            <a:off x="6465094" y="1877938"/>
            <a:ext cx="1257300" cy="13144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5" name="Text Box 25"/>
          <p:cNvSpPr txBox="1">
            <a:spLocks noChangeArrowheads="1"/>
          </p:cNvSpPr>
          <p:nvPr/>
        </p:nvSpPr>
        <p:spPr bwMode="auto">
          <a:xfrm>
            <a:off x="4920952" y="3712121"/>
            <a:ext cx="55364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6" name="Text Box 29"/>
          <p:cNvSpPr txBox="1">
            <a:spLocks noChangeArrowheads="1"/>
          </p:cNvSpPr>
          <p:nvPr/>
        </p:nvSpPr>
        <p:spPr bwMode="auto">
          <a:xfrm>
            <a:off x="6827143" y="3666877"/>
            <a:ext cx="55364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76" grpId="0"/>
      <p:bldP spid="27680" grpId="0"/>
      <p:bldP spid="276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idx="4294967295"/>
          </p:nvPr>
        </p:nvSpPr>
        <p:spPr>
          <a:xfrm>
            <a:off x="323527" y="339502"/>
            <a:ext cx="7932467" cy="830262"/>
          </a:xfrm>
          <a:prstGeom prst="rect">
            <a:avLst/>
          </a:prstGeo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图中，黑色轿车占全部轿车的几分之几？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76" name="Rectangle 15"/>
          <p:cNvSpPr>
            <a:spLocks noChangeArrowheads="1"/>
          </p:cNvSpPr>
          <p:nvPr/>
        </p:nvSpPr>
        <p:spPr bwMode="auto">
          <a:xfrm>
            <a:off x="1143001" y="2437053"/>
            <a:ext cx="21820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7" name="Picture 16" descr="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15566"/>
            <a:ext cx="5300953" cy="26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483074"/>
            <a:ext cx="15315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"/>
          <p:cNvSpPr txBox="1">
            <a:spLocks noChangeArrowheads="1"/>
          </p:cNvSpPr>
          <p:nvPr/>
        </p:nvSpPr>
        <p:spPr bwMode="auto">
          <a:xfrm>
            <a:off x="323528" y="339502"/>
            <a:ext cx="51283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分数表示下列除法的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Text Box 11"/>
          <p:cNvSpPr txBox="1">
            <a:spLocks noChangeArrowheads="1"/>
          </p:cNvSpPr>
          <p:nvPr/>
        </p:nvSpPr>
        <p:spPr bwMode="auto">
          <a:xfrm>
            <a:off x="535075" y="1185121"/>
            <a:ext cx="230862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2÷5=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Text Box 12"/>
          <p:cNvSpPr txBox="1">
            <a:spLocks noChangeArrowheads="1"/>
          </p:cNvSpPr>
          <p:nvPr/>
        </p:nvSpPr>
        <p:spPr bwMode="auto">
          <a:xfrm>
            <a:off x="2527253" y="962140"/>
            <a:ext cx="1391640" cy="5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Text Box 13"/>
          <p:cNvSpPr txBox="1">
            <a:spLocks noChangeArrowheads="1"/>
          </p:cNvSpPr>
          <p:nvPr/>
        </p:nvSpPr>
        <p:spPr bwMode="auto">
          <a:xfrm>
            <a:off x="2377234" y="1394789"/>
            <a:ext cx="1275670" cy="5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5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Line 14"/>
          <p:cNvSpPr>
            <a:spLocks noChangeShapeType="1"/>
          </p:cNvSpPr>
          <p:nvPr/>
        </p:nvSpPr>
        <p:spPr bwMode="auto">
          <a:xfrm>
            <a:off x="2783129" y="1453468"/>
            <a:ext cx="869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03" name="Text Box 15"/>
          <p:cNvSpPr txBox="1">
            <a:spLocks noChangeArrowheads="1"/>
          </p:cNvSpPr>
          <p:nvPr/>
        </p:nvSpPr>
        <p:spPr bwMode="auto">
          <a:xfrm>
            <a:off x="4345299" y="1185120"/>
            <a:ext cx="23323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10÷3=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Text Box 16"/>
          <p:cNvSpPr txBox="1">
            <a:spLocks noChangeArrowheads="1"/>
          </p:cNvSpPr>
          <p:nvPr/>
        </p:nvSpPr>
        <p:spPr bwMode="auto">
          <a:xfrm>
            <a:off x="6603753" y="915566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Text Box 17"/>
          <p:cNvSpPr txBox="1">
            <a:spLocks noChangeArrowheads="1"/>
          </p:cNvSpPr>
          <p:nvPr/>
        </p:nvSpPr>
        <p:spPr bwMode="auto">
          <a:xfrm>
            <a:off x="6232278" y="998145"/>
            <a:ext cx="16573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2" name="Line 18"/>
          <p:cNvSpPr>
            <a:spLocks noChangeShapeType="1"/>
          </p:cNvSpPr>
          <p:nvPr/>
        </p:nvSpPr>
        <p:spPr bwMode="auto">
          <a:xfrm>
            <a:off x="6660903" y="1429915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07" name="Text Box 19"/>
          <p:cNvSpPr txBox="1">
            <a:spLocks noChangeArrowheads="1"/>
          </p:cNvSpPr>
          <p:nvPr/>
        </p:nvSpPr>
        <p:spPr bwMode="auto">
          <a:xfrm>
            <a:off x="323528" y="2055887"/>
            <a:ext cx="2686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8÷4=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8" name="Text Box 20"/>
          <p:cNvSpPr txBox="1">
            <a:spLocks noChangeArrowheads="1"/>
          </p:cNvSpPr>
          <p:nvPr/>
        </p:nvSpPr>
        <p:spPr bwMode="auto">
          <a:xfrm>
            <a:off x="2637797" y="1783119"/>
            <a:ext cx="111430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9" name="Rectangle 21"/>
          <p:cNvSpPr>
            <a:spLocks noChangeArrowheads="1"/>
          </p:cNvSpPr>
          <p:nvPr/>
        </p:nvSpPr>
        <p:spPr bwMode="auto">
          <a:xfrm>
            <a:off x="2136743" y="2227337"/>
            <a:ext cx="17540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6" name="Line 22"/>
          <p:cNvSpPr>
            <a:spLocks noChangeShapeType="1"/>
          </p:cNvSpPr>
          <p:nvPr/>
        </p:nvSpPr>
        <p:spPr bwMode="auto">
          <a:xfrm>
            <a:off x="2666678" y="2227336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1" name="Text Box 27"/>
          <p:cNvSpPr txBox="1">
            <a:spLocks noChangeArrowheads="1"/>
          </p:cNvSpPr>
          <p:nvPr/>
        </p:nvSpPr>
        <p:spPr bwMode="auto">
          <a:xfrm>
            <a:off x="594173" y="2861535"/>
            <a:ext cx="41148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9÷1=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2" name="Text Box 28"/>
          <p:cNvSpPr txBox="1">
            <a:spLocks noChangeArrowheads="1"/>
          </p:cNvSpPr>
          <p:nvPr/>
        </p:nvSpPr>
        <p:spPr bwMode="auto">
          <a:xfrm>
            <a:off x="4378639" y="2054780"/>
            <a:ext cx="45148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13÷15=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3" name="Text Box 29"/>
          <p:cNvSpPr txBox="1">
            <a:spLocks noChangeArrowheads="1"/>
          </p:cNvSpPr>
          <p:nvPr/>
        </p:nvSpPr>
        <p:spPr bwMode="auto">
          <a:xfrm>
            <a:off x="822773" y="3718785"/>
            <a:ext cx="6858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a÷b=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     ）（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都是正整数）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4" name="Text Box 30"/>
          <p:cNvSpPr txBox="1">
            <a:spLocks noChangeArrowheads="1"/>
          </p:cNvSpPr>
          <p:nvPr/>
        </p:nvSpPr>
        <p:spPr bwMode="auto">
          <a:xfrm>
            <a:off x="2945851" y="937589"/>
            <a:ext cx="521865" cy="5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5" name="Text Box 31"/>
          <p:cNvSpPr txBox="1">
            <a:spLocks noChangeArrowheads="1"/>
          </p:cNvSpPr>
          <p:nvPr/>
        </p:nvSpPr>
        <p:spPr bwMode="auto">
          <a:xfrm>
            <a:off x="6660903" y="1429916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6" name="Text Box 32"/>
          <p:cNvSpPr txBox="1">
            <a:spLocks noChangeArrowheads="1"/>
          </p:cNvSpPr>
          <p:nvPr/>
        </p:nvSpPr>
        <p:spPr bwMode="auto">
          <a:xfrm>
            <a:off x="2661162" y="1760496"/>
            <a:ext cx="91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7" name="Text Box 33"/>
          <p:cNvSpPr txBox="1">
            <a:spLocks noChangeArrowheads="1"/>
          </p:cNvSpPr>
          <p:nvPr/>
        </p:nvSpPr>
        <p:spPr bwMode="auto">
          <a:xfrm>
            <a:off x="2605957" y="2227337"/>
            <a:ext cx="10287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40"/>
          <p:cNvGrpSpPr/>
          <p:nvPr/>
        </p:nvGrpSpPr>
        <p:grpSpPr bwMode="auto">
          <a:xfrm>
            <a:off x="7173143" y="1841887"/>
            <a:ext cx="857250" cy="1022747"/>
            <a:chOff x="4800" y="2784"/>
            <a:chExt cx="720" cy="859"/>
          </a:xfrm>
        </p:grpSpPr>
        <p:sp>
          <p:nvSpPr>
            <p:cNvPr id="18460" name="Text Box 41"/>
            <p:cNvSpPr txBox="1">
              <a:spLocks noChangeArrowheads="1"/>
            </p:cNvSpPr>
            <p:nvPr/>
          </p:nvSpPr>
          <p:spPr bwMode="auto">
            <a:xfrm>
              <a:off x="4800" y="2784"/>
              <a:ext cx="720" cy="4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kumimoji="1"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1" name="Text Box 42"/>
            <p:cNvSpPr txBox="1">
              <a:spLocks noChangeArrowheads="1"/>
            </p:cNvSpPr>
            <p:nvPr/>
          </p:nvSpPr>
          <p:spPr bwMode="auto">
            <a:xfrm>
              <a:off x="4848" y="3216"/>
              <a:ext cx="672" cy="4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kumimoji="1"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2" name="Line 43"/>
            <p:cNvSpPr>
              <a:spLocks noChangeShapeType="1"/>
            </p:cNvSpPr>
            <p:nvPr/>
          </p:nvSpPr>
          <p:spPr bwMode="auto">
            <a:xfrm>
              <a:off x="4944" y="3216"/>
              <a:ext cx="52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44"/>
          <p:cNvGrpSpPr/>
          <p:nvPr/>
        </p:nvGrpSpPr>
        <p:grpSpPr bwMode="auto">
          <a:xfrm>
            <a:off x="2994473" y="3433034"/>
            <a:ext cx="971550" cy="1056085"/>
            <a:chOff x="1632" y="3456"/>
            <a:chExt cx="816" cy="887"/>
          </a:xfrm>
        </p:grpSpPr>
        <p:sp>
          <p:nvSpPr>
            <p:cNvPr id="29723" name="Text Box 45"/>
            <p:cNvSpPr txBox="1">
              <a:spLocks noChangeArrowheads="1"/>
            </p:cNvSpPr>
            <p:nvPr/>
          </p:nvSpPr>
          <p:spPr bwMode="auto">
            <a:xfrm>
              <a:off x="1632" y="3456"/>
              <a:ext cx="816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724" name="Text Box 46"/>
            <p:cNvSpPr txBox="1">
              <a:spLocks noChangeArrowheads="1"/>
            </p:cNvSpPr>
            <p:nvPr/>
          </p:nvSpPr>
          <p:spPr bwMode="auto">
            <a:xfrm>
              <a:off x="1824" y="3916"/>
              <a:ext cx="480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Line 47"/>
            <p:cNvSpPr>
              <a:spLocks noChangeShapeType="1"/>
            </p:cNvSpPr>
            <p:nvPr/>
          </p:nvSpPr>
          <p:spPr bwMode="auto">
            <a:xfrm>
              <a:off x="1776" y="3888"/>
              <a:ext cx="5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726" name="Text Box 50"/>
          <p:cNvSpPr txBox="1">
            <a:spLocks noChangeArrowheads="1"/>
          </p:cNvSpPr>
          <p:nvPr/>
        </p:nvSpPr>
        <p:spPr bwMode="auto">
          <a:xfrm>
            <a:off x="3130204" y="2838912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  <p:bldP spid="29715" grpId="0"/>
      <p:bldP spid="29716" grpId="0"/>
      <p:bldP spid="29717" grpId="0"/>
      <p:bldP spid="297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1598445" y="1229809"/>
            <a:ext cx="62865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323528" y="339502"/>
            <a:ext cx="67762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下列分数写成两个数相除的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848771" y="1209498"/>
            <a:ext cx="117276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Text Box 9"/>
          <p:cNvSpPr txBox="1">
            <a:spLocks noChangeArrowheads="1"/>
          </p:cNvSpPr>
          <p:nvPr/>
        </p:nvSpPr>
        <p:spPr bwMode="auto">
          <a:xfrm>
            <a:off x="1727453" y="1030903"/>
            <a:ext cx="383381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Line 10"/>
          <p:cNvSpPr>
            <a:spLocks noChangeShapeType="1"/>
          </p:cNvSpPr>
          <p:nvPr/>
        </p:nvSpPr>
        <p:spPr bwMode="auto">
          <a:xfrm>
            <a:off x="1648871" y="1438097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1934621" y="1209498"/>
            <a:ext cx="26289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3÷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8" name="Text Box 12"/>
          <p:cNvSpPr txBox="1">
            <a:spLocks noChangeArrowheads="1"/>
          </p:cNvSpPr>
          <p:nvPr/>
        </p:nvSpPr>
        <p:spPr bwMode="auto">
          <a:xfrm>
            <a:off x="4787752" y="1232722"/>
            <a:ext cx="10858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9" name="Text Box 13"/>
          <p:cNvSpPr txBox="1">
            <a:spLocks noChangeArrowheads="1"/>
          </p:cNvSpPr>
          <p:nvPr/>
        </p:nvSpPr>
        <p:spPr bwMode="auto">
          <a:xfrm>
            <a:off x="5678077" y="959979"/>
            <a:ext cx="3929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Line 14"/>
          <p:cNvSpPr>
            <a:spLocks noChangeShapeType="1"/>
          </p:cNvSpPr>
          <p:nvPr/>
        </p:nvSpPr>
        <p:spPr bwMode="auto">
          <a:xfrm>
            <a:off x="5681403" y="1436004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1" name="Text Box 15"/>
          <p:cNvSpPr txBox="1">
            <a:spLocks noChangeArrowheads="1"/>
          </p:cNvSpPr>
          <p:nvPr/>
        </p:nvSpPr>
        <p:spPr bwMode="auto">
          <a:xfrm>
            <a:off x="5688547" y="1207405"/>
            <a:ext cx="28575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＝（　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2" name="Text Box 16"/>
          <p:cNvSpPr txBox="1">
            <a:spLocks noChangeArrowheads="1"/>
          </p:cNvSpPr>
          <p:nvPr/>
        </p:nvSpPr>
        <p:spPr bwMode="auto">
          <a:xfrm>
            <a:off x="864241" y="1844405"/>
            <a:ext cx="1143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3" name="Text Box 17"/>
          <p:cNvSpPr txBox="1">
            <a:spLocks noChangeArrowheads="1"/>
          </p:cNvSpPr>
          <p:nvPr/>
        </p:nvSpPr>
        <p:spPr bwMode="auto">
          <a:xfrm>
            <a:off x="1717920" y="1656285"/>
            <a:ext cx="5536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7 11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0" name="Line 18"/>
          <p:cNvSpPr>
            <a:spLocks noChangeShapeType="1"/>
          </p:cNvSpPr>
          <p:nvPr/>
        </p:nvSpPr>
        <p:spPr bwMode="auto">
          <a:xfrm>
            <a:off x="1721491" y="2073004"/>
            <a:ext cx="57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5" name="Text Box 19"/>
          <p:cNvSpPr txBox="1">
            <a:spLocks noChangeArrowheads="1"/>
          </p:cNvSpPr>
          <p:nvPr/>
        </p:nvSpPr>
        <p:spPr bwMode="auto">
          <a:xfrm>
            <a:off x="1878654" y="1844405"/>
            <a:ext cx="30861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＝（  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6" name="Text Box 20"/>
          <p:cNvSpPr txBox="1">
            <a:spLocks noChangeArrowheads="1"/>
          </p:cNvSpPr>
          <p:nvPr/>
        </p:nvSpPr>
        <p:spPr bwMode="auto">
          <a:xfrm>
            <a:off x="4891811" y="1870769"/>
            <a:ext cx="92035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7" name="Text Box 21"/>
          <p:cNvSpPr txBox="1">
            <a:spLocks noChangeArrowheads="1"/>
          </p:cNvSpPr>
          <p:nvPr/>
        </p:nvSpPr>
        <p:spPr bwMode="auto">
          <a:xfrm>
            <a:off x="5632525" y="1676683"/>
            <a:ext cx="5536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4" name="Line 22"/>
          <p:cNvSpPr>
            <a:spLocks noChangeShapeType="1"/>
          </p:cNvSpPr>
          <p:nvPr/>
        </p:nvSpPr>
        <p:spPr bwMode="auto">
          <a:xfrm>
            <a:off x="5636096" y="2086257"/>
            <a:ext cx="514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9" name="Text Box 23"/>
          <p:cNvSpPr txBox="1">
            <a:spLocks noChangeArrowheads="1"/>
          </p:cNvSpPr>
          <p:nvPr/>
        </p:nvSpPr>
        <p:spPr bwMode="auto">
          <a:xfrm>
            <a:off x="5798021" y="1800508"/>
            <a:ext cx="27432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＝（　　　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0" name="Text Box 24"/>
          <p:cNvSpPr txBox="1">
            <a:spLocks noChangeArrowheads="1"/>
          </p:cNvSpPr>
          <p:nvPr/>
        </p:nvSpPr>
        <p:spPr bwMode="auto">
          <a:xfrm>
            <a:off x="690321" y="2723889"/>
            <a:ext cx="142875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1" name="Text Box 25"/>
          <p:cNvSpPr txBox="1">
            <a:spLocks noChangeArrowheads="1"/>
          </p:cNvSpPr>
          <p:nvPr/>
        </p:nvSpPr>
        <p:spPr bwMode="auto">
          <a:xfrm>
            <a:off x="1870231" y="2501242"/>
            <a:ext cx="4500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42" name="Text Box 27"/>
          <p:cNvSpPr txBox="1">
            <a:spLocks noChangeArrowheads="1"/>
          </p:cNvSpPr>
          <p:nvPr/>
        </p:nvSpPr>
        <p:spPr bwMode="auto">
          <a:xfrm>
            <a:off x="2178301" y="2704511"/>
            <a:ext cx="193835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3" name="Text Box 32"/>
          <p:cNvSpPr txBox="1">
            <a:spLocks noChangeArrowheads="1"/>
          </p:cNvSpPr>
          <p:nvPr/>
        </p:nvSpPr>
        <p:spPr bwMode="auto">
          <a:xfrm>
            <a:off x="611560" y="3347487"/>
            <a:ext cx="165735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4" name="Text Box 33"/>
          <p:cNvSpPr txBox="1">
            <a:spLocks noChangeArrowheads="1"/>
          </p:cNvSpPr>
          <p:nvPr/>
        </p:nvSpPr>
        <p:spPr bwMode="auto">
          <a:xfrm>
            <a:off x="1697411" y="3118887"/>
            <a:ext cx="8001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45" name="Text Box 34"/>
          <p:cNvSpPr txBox="1">
            <a:spLocks noChangeArrowheads="1"/>
          </p:cNvSpPr>
          <p:nvPr/>
        </p:nvSpPr>
        <p:spPr bwMode="auto">
          <a:xfrm>
            <a:off x="1697411" y="3576087"/>
            <a:ext cx="8001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82" name="Line 35"/>
          <p:cNvSpPr>
            <a:spLocks noChangeShapeType="1"/>
          </p:cNvSpPr>
          <p:nvPr/>
        </p:nvSpPr>
        <p:spPr bwMode="auto">
          <a:xfrm>
            <a:off x="1811711" y="3633236"/>
            <a:ext cx="514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47" name="Text Box 36"/>
          <p:cNvSpPr txBox="1">
            <a:spLocks noChangeArrowheads="1"/>
          </p:cNvSpPr>
          <p:nvPr/>
        </p:nvSpPr>
        <p:spPr bwMode="auto">
          <a:xfrm>
            <a:off x="2211761" y="3404637"/>
            <a:ext cx="51519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是正整数）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8" name="Text Box 37"/>
          <p:cNvSpPr txBox="1">
            <a:spLocks noChangeArrowheads="1"/>
          </p:cNvSpPr>
          <p:nvPr/>
        </p:nvSpPr>
        <p:spPr bwMode="auto">
          <a:xfrm>
            <a:off x="3306221" y="1209498"/>
            <a:ext cx="91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9" name="Text Box 38"/>
          <p:cNvSpPr txBox="1">
            <a:spLocks noChangeArrowheads="1"/>
          </p:cNvSpPr>
          <p:nvPr/>
        </p:nvSpPr>
        <p:spPr bwMode="auto">
          <a:xfrm>
            <a:off x="6652953" y="1207405"/>
            <a:ext cx="8572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0" name="Text Box 39"/>
          <p:cNvSpPr txBox="1">
            <a:spLocks noChangeArrowheads="1"/>
          </p:cNvSpPr>
          <p:nvPr/>
        </p:nvSpPr>
        <p:spPr bwMode="auto">
          <a:xfrm>
            <a:off x="2344189" y="1831294"/>
            <a:ext cx="91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51" name="Text Box 40"/>
          <p:cNvSpPr txBox="1">
            <a:spLocks noChangeArrowheads="1"/>
          </p:cNvSpPr>
          <p:nvPr/>
        </p:nvSpPr>
        <p:spPr bwMode="auto">
          <a:xfrm>
            <a:off x="3900559" y="1819088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2" name="Text Box 41"/>
          <p:cNvSpPr txBox="1">
            <a:spLocks noChangeArrowheads="1"/>
          </p:cNvSpPr>
          <p:nvPr/>
        </p:nvSpPr>
        <p:spPr bwMode="auto">
          <a:xfrm>
            <a:off x="6446912" y="1800508"/>
            <a:ext cx="17716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10÷5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3" name="Text Box 42"/>
          <p:cNvSpPr txBox="1">
            <a:spLocks noChangeArrowheads="1"/>
          </p:cNvSpPr>
          <p:nvPr/>
        </p:nvSpPr>
        <p:spPr bwMode="auto">
          <a:xfrm>
            <a:off x="2613522" y="2698572"/>
            <a:ext cx="12573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4÷1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4" name="Text Box 44"/>
          <p:cNvSpPr txBox="1">
            <a:spLocks noChangeArrowheads="1"/>
          </p:cNvSpPr>
          <p:nvPr/>
        </p:nvSpPr>
        <p:spPr bwMode="auto">
          <a:xfrm>
            <a:off x="2691093" y="3341220"/>
            <a:ext cx="14859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a÷b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Line 18"/>
          <p:cNvSpPr>
            <a:spLocks noChangeShapeType="1"/>
          </p:cNvSpPr>
          <p:nvPr/>
        </p:nvSpPr>
        <p:spPr bwMode="auto">
          <a:xfrm>
            <a:off x="1833322" y="2972171"/>
            <a:ext cx="57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8" grpId="0"/>
      <p:bldP spid="30749" grpId="0"/>
      <p:bldP spid="30750" grpId="0"/>
      <p:bldP spid="30751" grpId="0"/>
      <p:bldP spid="30752" grpId="0"/>
      <p:bldP spid="30753" grpId="0"/>
      <p:bldP spid="307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aphicFrame>
        <p:nvGraphicFramePr>
          <p:cNvPr id="13" name="Group 3"/>
          <p:cNvGraphicFramePr/>
          <p:nvPr/>
        </p:nvGraphicFramePr>
        <p:xfrm>
          <a:off x="1475656" y="1947767"/>
          <a:ext cx="6000750" cy="2301240"/>
        </p:xfrm>
        <a:graphic>
          <a:graphicData uri="http://schemas.openxmlformats.org/drawingml/2006/table">
            <a:tbl>
              <a:tblPr/>
              <a:tblGrid>
                <a:gridCol w="682228"/>
                <a:gridCol w="1313606"/>
                <a:gridCol w="945010"/>
                <a:gridCol w="904875"/>
                <a:gridCol w="2155031"/>
              </a:tblGrid>
              <a:tr h="244713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联系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区别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法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除号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132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2426964" y="3689117"/>
            <a:ext cx="863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3290168" y="3729598"/>
            <a:ext cx="1295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auto">
          <a:xfrm>
            <a:off x="4500885" y="3723878"/>
            <a:ext cx="863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0"/>
          <p:cNvSpPr txBox="1">
            <a:spLocks noChangeArrowheads="1"/>
          </p:cNvSpPr>
          <p:nvPr/>
        </p:nvSpPr>
        <p:spPr bwMode="auto">
          <a:xfrm>
            <a:off x="5436096" y="2787774"/>
            <a:ext cx="1837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1"/>
          <p:cNvSpPr txBox="1">
            <a:spLocks noChangeArrowheads="1"/>
          </p:cNvSpPr>
          <p:nvPr/>
        </p:nvSpPr>
        <p:spPr bwMode="auto">
          <a:xfrm>
            <a:off x="5397575" y="3520048"/>
            <a:ext cx="210621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是一种数，也可看做两数相除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707654"/>
            <a:ext cx="496855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45366" y="3121750"/>
            <a:ext cx="7931090" cy="1394216"/>
          </a:xfrm>
          <a:prstGeom prst="rect">
            <a:avLst/>
          </a:prstGeom>
          <a:noFill/>
        </p:spPr>
        <p:txBody>
          <a:bodyPr/>
          <a:lstStyle/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把一个总体平均分成若干份之后，其中的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份或若干份可以用什么表示？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971600" y="983433"/>
            <a:ext cx="18359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9" name="Picture 6" descr="HWOCRTEMP_ROC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758305"/>
            <a:ext cx="3192611" cy="231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27584" y="843558"/>
            <a:ext cx="79208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个月饼平均分给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个小朋友，每人能分得几个？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3528" y="1563638"/>
            <a:ext cx="8136904" cy="2136287"/>
            <a:chOff x="323528" y="1563638"/>
            <a:chExt cx="8136904" cy="2136287"/>
          </a:xfrm>
        </p:grpSpPr>
        <p:grpSp>
          <p:nvGrpSpPr>
            <p:cNvPr id="9" name="组合 8"/>
            <p:cNvGrpSpPr/>
            <p:nvPr/>
          </p:nvGrpSpPr>
          <p:grpSpPr>
            <a:xfrm>
              <a:off x="323528" y="1563638"/>
              <a:ext cx="8136904" cy="2136287"/>
              <a:chOff x="323528" y="1563638"/>
              <a:chExt cx="8136904" cy="2136287"/>
            </a:xfrm>
          </p:grpSpPr>
          <p:grpSp>
            <p:nvGrpSpPr>
              <p:cNvPr id="19459" name="组合 5"/>
              <p:cNvGrpSpPr/>
              <p:nvPr/>
            </p:nvGrpSpPr>
            <p:grpSpPr bwMode="auto">
              <a:xfrm>
                <a:off x="323528" y="1563638"/>
                <a:ext cx="7992888" cy="2136287"/>
                <a:chOff x="-1555104" y="1400168"/>
                <a:chExt cx="11536603" cy="3113946"/>
              </a:xfrm>
            </p:grpSpPr>
            <p:pic>
              <p:nvPicPr>
                <p:cNvPr id="19460" name="图片 2" descr="QQ截图20150204184141.png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1033" y="1715053"/>
                  <a:ext cx="5944540" cy="27990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" name="云形标注 3"/>
                <p:cNvSpPr/>
                <p:nvPr/>
              </p:nvSpPr>
              <p:spPr bwMode="auto">
                <a:xfrm>
                  <a:off x="-1555104" y="1928065"/>
                  <a:ext cx="3357726" cy="1151495"/>
                </a:xfrm>
                <a:prstGeom prst="cloudCallout">
                  <a:avLst>
                    <a:gd name="adj1" fmla="val 65178"/>
                    <a:gd name="adj2" fmla="val 26789"/>
                  </a:avLst>
                </a:prstGeom>
                <a:solidFill>
                  <a:schemeClr val="bg1"/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21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" name="云形标注 4"/>
                <p:cNvSpPr/>
                <p:nvPr/>
              </p:nvSpPr>
              <p:spPr bwMode="auto">
                <a:xfrm>
                  <a:off x="6623771" y="1400168"/>
                  <a:ext cx="3357728" cy="1364506"/>
                </a:xfrm>
                <a:prstGeom prst="cloudCallout">
                  <a:avLst>
                    <a:gd name="adj1" fmla="val -53628"/>
                    <a:gd name="adj2" fmla="val 50967"/>
                  </a:avLst>
                </a:prstGeom>
                <a:solidFill>
                  <a:schemeClr val="bg1"/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21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" name="TextBox 1"/>
              <p:cNvSpPr txBox="1"/>
              <p:nvPr/>
            </p:nvSpPr>
            <p:spPr>
              <a:xfrm>
                <a:off x="6251730" y="1635646"/>
                <a:ext cx="220870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不够每人分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……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683568" y="1923678"/>
              <a:ext cx="29523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每人分半个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多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65718" y="3507854"/>
            <a:ext cx="5222506" cy="1301178"/>
            <a:chOff x="1178695" y="3598417"/>
            <a:chExt cx="5222506" cy="1301178"/>
          </a:xfrm>
        </p:grpSpPr>
        <p:grpSp>
          <p:nvGrpSpPr>
            <p:cNvPr id="6" name="组合 8"/>
            <p:cNvGrpSpPr/>
            <p:nvPr/>
          </p:nvGrpSpPr>
          <p:grpSpPr bwMode="auto">
            <a:xfrm>
              <a:off x="1178695" y="3598417"/>
              <a:ext cx="5222506" cy="1250156"/>
              <a:chOff x="-65696" y="4581895"/>
              <a:chExt cx="6963831" cy="1667108"/>
            </a:xfrm>
          </p:grpSpPr>
          <p:pic>
            <p:nvPicPr>
              <p:cNvPr id="19464" name="图片 6" descr="小兔子3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65696" y="4581895"/>
                <a:ext cx="1308141" cy="1667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云形标注 7"/>
              <p:cNvSpPr/>
              <p:nvPr/>
            </p:nvSpPr>
            <p:spPr bwMode="auto">
              <a:xfrm>
                <a:off x="1770541" y="4653176"/>
                <a:ext cx="5127594" cy="1402843"/>
              </a:xfrm>
              <a:prstGeom prst="cloudCallout">
                <a:avLst>
                  <a:gd name="adj1" fmla="val -65926"/>
                  <a:gd name="adj2" fmla="val -202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928387" y="3699266"/>
              <a:ext cx="32277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小组合作分一分，用算式表示分的结果。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zh-CN" alt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3"/>
          <p:cNvGrpSpPr/>
          <p:nvPr/>
        </p:nvGrpSpPr>
        <p:grpSpPr bwMode="auto">
          <a:xfrm>
            <a:off x="1187624" y="462062"/>
            <a:ext cx="7186613" cy="1749648"/>
            <a:chOff x="214282" y="453178"/>
            <a:chExt cx="9582854" cy="2332880"/>
          </a:xfrm>
        </p:grpSpPr>
        <p:pic>
          <p:nvPicPr>
            <p:cNvPr id="20483" name="图片 1" descr="小女孩6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282" y="1000108"/>
              <a:ext cx="1795983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484" name="组合 12"/>
            <p:cNvGrpSpPr/>
            <p:nvPr/>
          </p:nvGrpSpPr>
          <p:grpSpPr bwMode="auto">
            <a:xfrm>
              <a:off x="2214679" y="453178"/>
              <a:ext cx="7582457" cy="1808241"/>
              <a:chOff x="2214679" y="453178"/>
              <a:chExt cx="7582457" cy="1808241"/>
            </a:xfrm>
          </p:grpSpPr>
          <p:sp>
            <p:nvSpPr>
              <p:cNvPr id="3" name="云形标注 2"/>
              <p:cNvSpPr/>
              <p:nvPr/>
            </p:nvSpPr>
            <p:spPr bwMode="auto">
              <a:xfrm>
                <a:off x="2214679" y="453178"/>
                <a:ext cx="6501290" cy="1808241"/>
              </a:xfrm>
              <a:prstGeom prst="cloudCallout">
                <a:avLst>
                  <a:gd name="adj1" fmla="val -58878"/>
                  <a:gd name="adj2" fmla="val 24926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TextBox 3"/>
              <p:cNvSpPr txBox="1">
                <a:spLocks noChangeArrowheads="1"/>
              </p:cNvSpPr>
              <p:nvPr/>
            </p:nvSpPr>
            <p:spPr bwMode="auto">
              <a:xfrm>
                <a:off x="2656035" y="858820"/>
                <a:ext cx="7141101" cy="9848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可以把每个月饼平均分成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块，每人</a:t>
                </a: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块，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     </a:t>
                </a:r>
                <a:r>
                  <a:rPr lang="zh-CN" altLang="en-US" sz="21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就是      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7" name="组合 24"/>
              <p:cNvGrpSpPr/>
              <p:nvPr/>
            </p:nvGrpSpPr>
            <p:grpSpPr bwMode="auto">
              <a:xfrm>
                <a:off x="4714886" y="1184135"/>
                <a:ext cx="657073" cy="963317"/>
                <a:chOff x="3929061" y="3514791"/>
                <a:chExt cx="657087" cy="962956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>
                  <a:off x="3964764" y="3960349"/>
                  <a:ext cx="357220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8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943205" y="3923954"/>
                  <a:ext cx="642943" cy="5537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1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9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929061" y="3514791"/>
                  <a:ext cx="428628" cy="5537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1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491" name="组合 24"/>
              <p:cNvGrpSpPr/>
              <p:nvPr/>
            </p:nvGrpSpPr>
            <p:grpSpPr bwMode="auto">
              <a:xfrm>
                <a:off x="6729534" y="1160248"/>
                <a:ext cx="642930" cy="1025200"/>
                <a:chOff x="4657843" y="3490910"/>
                <a:chExt cx="642944" cy="1024815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4664296" y="3984267"/>
                  <a:ext cx="357222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93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4657843" y="3961931"/>
                  <a:ext cx="642944" cy="5537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1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9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4660384" y="3490910"/>
                  <a:ext cx="428637" cy="5537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1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9" name="组合 24"/>
          <p:cNvGrpSpPr/>
          <p:nvPr/>
        </p:nvGrpSpPr>
        <p:grpSpPr bwMode="auto">
          <a:xfrm>
            <a:off x="2843808" y="2282006"/>
            <a:ext cx="927497" cy="1928813"/>
            <a:chOff x="1357290" y="2714620"/>
            <a:chExt cx="1236508" cy="2571768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20496" name="图片 14" descr="QQ截图2015020418415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0" y="2714620"/>
              <a:ext cx="1236508" cy="7858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图片 15" descr="QQ截图2015020418415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0" y="3571876"/>
              <a:ext cx="1236508" cy="7858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图片 16" descr="QQ截图2015020418415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0" y="4500570"/>
              <a:ext cx="1236508" cy="7858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99" name="右箭头 17"/>
          <p:cNvSpPr>
            <a:spLocks noChangeArrowheads="1"/>
          </p:cNvSpPr>
          <p:nvPr/>
        </p:nvSpPr>
        <p:spPr bwMode="auto">
          <a:xfrm>
            <a:off x="3808214" y="3192835"/>
            <a:ext cx="267891" cy="1071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0" name="左大括号 18"/>
          <p:cNvSpPr/>
          <p:nvPr/>
        </p:nvSpPr>
        <p:spPr bwMode="auto">
          <a:xfrm>
            <a:off x="4183261" y="2282006"/>
            <a:ext cx="375047" cy="1928813"/>
          </a:xfrm>
          <a:prstGeom prst="leftBrace">
            <a:avLst>
              <a:gd name="adj1" fmla="val 64357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25"/>
          <p:cNvGrpSpPr/>
          <p:nvPr/>
        </p:nvGrpSpPr>
        <p:grpSpPr bwMode="auto">
          <a:xfrm>
            <a:off x="4665464" y="2067694"/>
            <a:ext cx="664369" cy="2357438"/>
            <a:chOff x="3786182" y="2428868"/>
            <a:chExt cx="885830" cy="3143272"/>
          </a:xfrm>
          <a:solidFill>
            <a:schemeClr val="accent5">
              <a:lumMod val="40000"/>
              <a:lumOff val="60000"/>
            </a:schemeClr>
          </a:solidFill>
        </p:grpSpPr>
        <p:pic>
          <p:nvPicPr>
            <p:cNvPr id="20502" name="图片 19" descr="QQ截图2015020418420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2428868"/>
              <a:ext cx="885830" cy="7143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3" name="图片 20" descr="QQ截图2015020418420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3571876"/>
              <a:ext cx="885830" cy="7143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4" name="图片 21" descr="QQ截图2015020418420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4857760"/>
              <a:ext cx="885830" cy="7143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05" name="左大括号 22"/>
          <p:cNvSpPr/>
          <p:nvPr/>
        </p:nvSpPr>
        <p:spPr bwMode="auto">
          <a:xfrm rot="10800000">
            <a:off x="5415558" y="2228428"/>
            <a:ext cx="375047" cy="1928813"/>
          </a:xfrm>
          <a:prstGeom prst="leftBrace">
            <a:avLst>
              <a:gd name="adj1" fmla="val 64357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 descr="QQ截图2015020418420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762" y="2924944"/>
            <a:ext cx="982265" cy="6429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9" grpId="0" bldLvl="0" animBg="1"/>
      <p:bldP spid="20500" grpId="0" bldLvl="0" animBg="1"/>
      <p:bldP spid="2050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/>
          <p:nvPr/>
        </p:nvGrpSpPr>
        <p:grpSpPr bwMode="auto">
          <a:xfrm>
            <a:off x="1946673" y="607789"/>
            <a:ext cx="5423203" cy="1603920"/>
            <a:chOff x="1071538" y="810367"/>
            <a:chExt cx="7230884" cy="2138573"/>
          </a:xfrm>
        </p:grpSpPr>
        <p:pic>
          <p:nvPicPr>
            <p:cNvPr id="21507" name="图片 1" descr="QQ截图20150204184604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2197" y="1162990"/>
              <a:ext cx="1330225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071538" y="810367"/>
              <a:ext cx="5500648" cy="1370485"/>
            </a:xfrm>
            <a:prstGeom prst="cloudCallout">
              <a:avLst>
                <a:gd name="adj1" fmla="val 61007"/>
                <a:gd name="adj2" fmla="val 35453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图片 4" descr="QQ截图201502041845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693" y="2352303"/>
            <a:ext cx="916781" cy="6965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sp>
        <p:nvSpPr>
          <p:cNvPr id="21510" name="右箭头 5"/>
          <p:cNvSpPr>
            <a:spLocks noChangeArrowheads="1"/>
          </p:cNvSpPr>
          <p:nvPr/>
        </p:nvSpPr>
        <p:spPr bwMode="auto">
          <a:xfrm>
            <a:off x="3302099" y="2673771"/>
            <a:ext cx="267891" cy="1071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右箭头 7"/>
          <p:cNvSpPr>
            <a:spLocks noChangeArrowheads="1"/>
          </p:cNvSpPr>
          <p:nvPr/>
        </p:nvSpPr>
        <p:spPr bwMode="auto">
          <a:xfrm rot="-1800564">
            <a:off x="4111724" y="2314203"/>
            <a:ext cx="307181" cy="107156"/>
          </a:xfrm>
          <a:prstGeom prst="rightArrow">
            <a:avLst>
              <a:gd name="adj1" fmla="val 50000"/>
              <a:gd name="adj2" fmla="val 4999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QQ截图201502041842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96" y="1923678"/>
            <a:ext cx="664369" cy="5357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pic>
        <p:nvPicPr>
          <p:cNvPr id="11" name="图片 10" descr="QQ截图201502041842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96" y="2459459"/>
            <a:ext cx="664369" cy="5357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pic>
        <p:nvPicPr>
          <p:cNvPr id="12" name="图片 11" descr="QQ截图201502041842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96" y="2995240"/>
            <a:ext cx="664369" cy="5357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pic>
        <p:nvPicPr>
          <p:cNvPr id="13" name="图片 12" descr="QQ截图2015020418451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990" y="2405880"/>
            <a:ext cx="579834" cy="5893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sp>
        <p:nvSpPr>
          <p:cNvPr id="21516" name="右箭头 13"/>
          <p:cNvSpPr>
            <a:spLocks noChangeArrowheads="1"/>
          </p:cNvSpPr>
          <p:nvPr/>
        </p:nvSpPr>
        <p:spPr bwMode="auto">
          <a:xfrm>
            <a:off x="4159349" y="2673771"/>
            <a:ext cx="267891" cy="1071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右箭头 14"/>
          <p:cNvSpPr>
            <a:spLocks noChangeArrowheads="1"/>
          </p:cNvSpPr>
          <p:nvPr/>
        </p:nvSpPr>
        <p:spPr bwMode="auto">
          <a:xfrm rot="2156205">
            <a:off x="4114105" y="3082155"/>
            <a:ext cx="307181" cy="107156"/>
          </a:xfrm>
          <a:prstGeom prst="rightArrow">
            <a:avLst>
              <a:gd name="adj1" fmla="val 50000"/>
              <a:gd name="adj2" fmla="val 4999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8" name="左大括号 15"/>
          <p:cNvSpPr/>
          <p:nvPr/>
        </p:nvSpPr>
        <p:spPr bwMode="auto">
          <a:xfrm rot="10800000">
            <a:off x="5277073" y="2084411"/>
            <a:ext cx="375047" cy="1339454"/>
          </a:xfrm>
          <a:prstGeom prst="leftBrace">
            <a:avLst>
              <a:gd name="adj1" fmla="val 64368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 descr="QQ截图201502041842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959" y="2459458"/>
            <a:ext cx="982265" cy="6429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</p:pic>
      <p:grpSp>
        <p:nvGrpSpPr>
          <p:cNvPr id="4" name="组合 22"/>
          <p:cNvGrpSpPr/>
          <p:nvPr/>
        </p:nvGrpSpPr>
        <p:grpSpPr bwMode="auto">
          <a:xfrm>
            <a:off x="2337122" y="3579862"/>
            <a:ext cx="4179094" cy="873176"/>
            <a:chOff x="357794" y="4845859"/>
            <a:chExt cx="5572164" cy="1164235"/>
          </a:xfrm>
        </p:grpSpPr>
        <p:sp>
          <p:nvSpPr>
            <p:cNvPr id="18" name="TextBox 3"/>
            <p:cNvSpPr txBox="1">
              <a:spLocks noChangeArrowheads="1"/>
            </p:cNvSpPr>
            <p:nvPr/>
          </p:nvSpPr>
          <p:spPr bwMode="auto">
            <a:xfrm>
              <a:off x="357794" y="5130817"/>
              <a:ext cx="5572164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写出算式：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3÷4=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（个）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22" name="组合 24"/>
            <p:cNvGrpSpPr/>
            <p:nvPr/>
          </p:nvGrpSpPr>
          <p:grpSpPr bwMode="auto">
            <a:xfrm>
              <a:off x="3720616" y="4845859"/>
              <a:ext cx="681285" cy="1164235"/>
              <a:chOff x="3934931" y="3417316"/>
              <a:chExt cx="681299" cy="1163797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973286" y="3986225"/>
                <a:ext cx="357198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4" name="TextBox 3"/>
              <p:cNvSpPr txBox="1">
                <a:spLocks noChangeArrowheads="1"/>
              </p:cNvSpPr>
              <p:nvPr/>
            </p:nvSpPr>
            <p:spPr bwMode="auto">
              <a:xfrm>
                <a:off x="3973285" y="3965791"/>
                <a:ext cx="642945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5" name="TextBox 3"/>
              <p:cNvSpPr txBox="1">
                <a:spLocks noChangeArrowheads="1"/>
              </p:cNvSpPr>
              <p:nvPr/>
            </p:nvSpPr>
            <p:spPr bwMode="auto">
              <a:xfrm>
                <a:off x="3934931" y="3417316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7744" y="732641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还可以把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个月饼重叠起来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它平均分成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21511" grpId="0" bldLvl="0" animBg="1"/>
      <p:bldP spid="21516" grpId="0" bldLvl="0" animBg="1"/>
      <p:bldP spid="21517" grpId="0" bldLvl="0" animBg="1"/>
      <p:bldP spid="215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179512" y="392346"/>
            <a:ext cx="83996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米长的彩带平均分成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份，每份是多少米？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1" name="组合 14"/>
          <p:cNvGrpSpPr/>
          <p:nvPr/>
        </p:nvGrpSpPr>
        <p:grpSpPr bwMode="auto">
          <a:xfrm>
            <a:off x="1641922" y="953346"/>
            <a:ext cx="5518547" cy="855933"/>
            <a:chOff x="928662" y="1500174"/>
            <a:chExt cx="7358114" cy="1140565"/>
          </a:xfrm>
        </p:grpSpPr>
        <p:pic>
          <p:nvPicPr>
            <p:cNvPr id="22532" name="图片 2" descr="QQ截图2015020419131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62" y="1500174"/>
              <a:ext cx="7358114" cy="75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直接连接符 4"/>
            <p:cNvCxnSpPr/>
            <p:nvPr/>
          </p:nvCxnSpPr>
          <p:spPr>
            <a:xfrm rot="5400000">
              <a:off x="858146" y="2356121"/>
              <a:ext cx="428370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5400000">
              <a:off x="8001153" y="2356914"/>
              <a:ext cx="428370" cy="31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5357818" y="2356915"/>
              <a:ext cx="2857520" cy="158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rot="10800000">
              <a:off x="1071538" y="2356915"/>
              <a:ext cx="3143272" cy="158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4429124" y="2025552"/>
              <a:ext cx="928693" cy="6151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179512" y="1779662"/>
            <a:ext cx="4018360" cy="1445419"/>
            <a:chOff x="285720" y="2714620"/>
            <a:chExt cx="5357850" cy="1928192"/>
          </a:xfrm>
        </p:grpSpPr>
        <p:pic>
          <p:nvPicPr>
            <p:cNvPr id="22539" name="图片 15" descr="QQ截图2015020414384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2928300"/>
              <a:ext cx="1358125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云形标注 16"/>
            <p:cNvSpPr/>
            <p:nvPr/>
          </p:nvSpPr>
          <p:spPr bwMode="auto">
            <a:xfrm>
              <a:off x="1643042" y="2714620"/>
              <a:ext cx="4000528" cy="929154"/>
            </a:xfrm>
            <a:prstGeom prst="cloudCallout">
              <a:avLst>
                <a:gd name="adj1" fmla="val -48931"/>
                <a:gd name="adj2" fmla="val 67676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每份是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分米。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29"/>
          <p:cNvGrpSpPr/>
          <p:nvPr/>
        </p:nvGrpSpPr>
        <p:grpSpPr bwMode="auto">
          <a:xfrm>
            <a:off x="1403648" y="2499742"/>
            <a:ext cx="5786438" cy="1172765"/>
            <a:chOff x="786422" y="4691383"/>
            <a:chExt cx="7714668" cy="1564257"/>
          </a:xfrm>
        </p:grpSpPr>
        <p:pic>
          <p:nvPicPr>
            <p:cNvPr id="22550" name="图片 25" descr="小兔子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422" y="4691383"/>
              <a:ext cx="1039502" cy="156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云形标注 26"/>
            <p:cNvSpPr/>
            <p:nvPr/>
          </p:nvSpPr>
          <p:spPr bwMode="auto">
            <a:xfrm>
              <a:off x="2357928" y="4929595"/>
              <a:ext cx="6143162" cy="929026"/>
            </a:xfrm>
            <a:prstGeom prst="cloudCallout">
              <a:avLst>
                <a:gd name="adj1" fmla="val -56373"/>
                <a:gd name="adj2" fmla="val 1844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可以用除法算式表示。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09330" y="1419622"/>
            <a:ext cx="4179094" cy="1237060"/>
            <a:chOff x="3463578" y="2292797"/>
            <a:chExt cx="4179094" cy="1237060"/>
          </a:xfrm>
        </p:grpSpPr>
        <p:grpSp>
          <p:nvGrpSpPr>
            <p:cNvPr id="6" name="组合 30"/>
            <p:cNvGrpSpPr/>
            <p:nvPr/>
          </p:nvGrpSpPr>
          <p:grpSpPr bwMode="auto">
            <a:xfrm>
              <a:off x="3463578" y="2292797"/>
              <a:ext cx="4179094" cy="1237060"/>
              <a:chOff x="3286116" y="3286124"/>
              <a:chExt cx="5572164" cy="1649812"/>
            </a:xfrm>
          </p:grpSpPr>
          <p:pic>
            <p:nvPicPr>
              <p:cNvPr id="22542" name="图片 18" descr="小男孩6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43834" y="3286124"/>
                <a:ext cx="1214446" cy="1649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543" name="组合 28"/>
              <p:cNvGrpSpPr/>
              <p:nvPr/>
            </p:nvGrpSpPr>
            <p:grpSpPr bwMode="auto">
              <a:xfrm>
                <a:off x="3286116" y="3643315"/>
                <a:ext cx="4000528" cy="1200695"/>
                <a:chOff x="3286116" y="3643315"/>
                <a:chExt cx="4000528" cy="1200695"/>
              </a:xfrm>
            </p:grpSpPr>
            <p:sp>
              <p:nvSpPr>
                <p:cNvPr id="20" name="云形标注 19"/>
                <p:cNvSpPr/>
                <p:nvPr/>
              </p:nvSpPr>
              <p:spPr bwMode="auto">
                <a:xfrm>
                  <a:off x="3286116" y="3714852"/>
                  <a:ext cx="4000528" cy="1000367"/>
                </a:xfrm>
                <a:prstGeom prst="cloudCallout">
                  <a:avLst>
                    <a:gd name="adj1" fmla="val 60562"/>
                    <a:gd name="adj2" fmla="val 4266"/>
                  </a:avLst>
                </a:pr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22545" name="组合 24"/>
                <p:cNvGrpSpPr/>
                <p:nvPr/>
              </p:nvGrpSpPr>
              <p:grpSpPr bwMode="auto">
                <a:xfrm>
                  <a:off x="5286380" y="3643315"/>
                  <a:ext cx="642937" cy="1200695"/>
                  <a:chOff x="3714739" y="3402243"/>
                  <a:chExt cx="642950" cy="1200243"/>
                </a:xfrm>
              </p:grpSpPr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3714739" y="3986449"/>
                    <a:ext cx="357197" cy="1587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547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4746" y="3987016"/>
                    <a:ext cx="642943" cy="6154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548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4747" y="3402243"/>
                    <a:ext cx="428628" cy="6154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2" name="TextBox 1"/>
            <p:cNvSpPr txBox="1"/>
            <p:nvPr/>
          </p:nvSpPr>
          <p:spPr>
            <a:xfrm>
              <a:off x="3707904" y="2758157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每份是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6"/>
          <p:cNvGrpSpPr/>
          <p:nvPr/>
        </p:nvGrpSpPr>
        <p:grpSpPr bwMode="auto">
          <a:xfrm>
            <a:off x="3131840" y="3507854"/>
            <a:ext cx="2464594" cy="900410"/>
            <a:chOff x="2485972" y="142853"/>
            <a:chExt cx="3286148" cy="1200547"/>
          </a:xfrm>
        </p:grpSpPr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2485972" y="455584"/>
              <a:ext cx="3286148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1÷2=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（米）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组合 24"/>
            <p:cNvGrpSpPr/>
            <p:nvPr/>
          </p:nvGrpSpPr>
          <p:grpSpPr bwMode="auto">
            <a:xfrm>
              <a:off x="3856986" y="142853"/>
              <a:ext cx="643576" cy="1200547"/>
              <a:chOff x="3714100" y="3402243"/>
              <a:chExt cx="643589" cy="1200095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3714100" y="3986224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Box 3"/>
          <p:cNvSpPr txBox="1">
            <a:spLocks noChangeArrowheads="1"/>
          </p:cNvSpPr>
          <p:nvPr/>
        </p:nvSpPr>
        <p:spPr bwMode="auto">
          <a:xfrm>
            <a:off x="179512" y="411510"/>
            <a:ext cx="85944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米长的彩带平均分成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份，每份是多少米？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QQ截图2015020419292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362" y="2240231"/>
            <a:ext cx="3936894" cy="241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75655" y="1125143"/>
            <a:ext cx="5400601" cy="1806647"/>
            <a:chOff x="1259632" y="1203598"/>
            <a:chExt cx="5400601" cy="1806647"/>
          </a:xfrm>
        </p:grpSpPr>
        <p:grpSp>
          <p:nvGrpSpPr>
            <p:cNvPr id="5" name="组合 10"/>
            <p:cNvGrpSpPr/>
            <p:nvPr/>
          </p:nvGrpSpPr>
          <p:grpSpPr bwMode="auto">
            <a:xfrm>
              <a:off x="1259632" y="1203598"/>
              <a:ext cx="5400601" cy="1806647"/>
              <a:chOff x="84040" y="2502589"/>
              <a:chExt cx="7200850" cy="2408880"/>
            </a:xfrm>
          </p:grpSpPr>
          <p:pic>
            <p:nvPicPr>
              <p:cNvPr id="23562" name="图片 8" descr="小兔子11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040" y="2982645"/>
                <a:ext cx="1433150" cy="1928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云形标注 9"/>
              <p:cNvSpPr/>
              <p:nvPr/>
            </p:nvSpPr>
            <p:spPr bwMode="auto">
              <a:xfrm>
                <a:off x="2371543" y="2502589"/>
                <a:ext cx="4913347" cy="1152136"/>
              </a:xfrm>
              <a:prstGeom prst="cloudCallout">
                <a:avLst>
                  <a:gd name="adj1" fmla="val -63255"/>
                  <a:gd name="adj2" fmla="val 50652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131840" y="1390005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自己试着列出除法算式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051720" y="483518"/>
            <a:ext cx="5238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分数与除法之间的联系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1088641" y="1419622"/>
            <a:ext cx="685837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两个正整数相除，它们的商可以用分数表示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Text Box 16"/>
          <p:cNvSpPr txBox="1">
            <a:spLocks noChangeArrowheads="1"/>
          </p:cNvSpPr>
          <p:nvPr/>
        </p:nvSpPr>
        <p:spPr bwMode="auto">
          <a:xfrm>
            <a:off x="827584" y="3288055"/>
            <a:ext cx="72008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反过来，分数是否能看作是两个正整数相除呢？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5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197" y="1923678"/>
            <a:ext cx="3835003" cy="115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95736" y="411510"/>
            <a:ext cx="4968875" cy="566738"/>
          </a:xfrm>
          <a:prstGeom prst="rect">
            <a:avLst/>
          </a:prstGeom>
          <a:noFill/>
        </p:spPr>
        <p:txBody>
          <a:bodyPr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分数与除法的联系与区别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4515" name="Group 3"/>
          <p:cNvGraphicFramePr>
            <a:graphicFrameLocks noGrp="1"/>
          </p:cNvGraphicFramePr>
          <p:nvPr>
            <p:ph idx="4294967295"/>
          </p:nvPr>
        </p:nvGraphicFramePr>
        <p:xfrm>
          <a:off x="1619672" y="1275606"/>
          <a:ext cx="6000750" cy="2834879"/>
        </p:xfrm>
        <a:graphic>
          <a:graphicData uri="http://schemas.openxmlformats.org/drawingml/2006/table">
            <a:tbl>
              <a:tblPr/>
              <a:tblGrid>
                <a:gridCol w="682228"/>
                <a:gridCol w="1313606"/>
                <a:gridCol w="945010"/>
                <a:gridCol w="904875"/>
                <a:gridCol w="2155031"/>
              </a:tblGrid>
              <a:tr h="701279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联系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区别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法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2555776" y="3291830"/>
            <a:ext cx="1080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3443958" y="3281337"/>
            <a:ext cx="1295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4596086" y="3238946"/>
            <a:ext cx="863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5645124" y="2211710"/>
            <a:ext cx="2095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是一种运算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5508104" y="3166938"/>
            <a:ext cx="21062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是一种数，也可看做两数相除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/>
      <p:bldP spid="26652" grpId="0"/>
      <p:bldP spid="26653" grpId="0"/>
      <p:bldP spid="26654" grpId="0"/>
      <p:bldP spid="2665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WPS 演示</Application>
  <PresentationFormat>全屏显示(16:9)</PresentationFormat>
  <Paragraphs>343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分数与除法的联系与区别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2021-11-30T06:21:40Z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2E725430950B40E6B248C5A58897568A</vt:lpwstr>
  </property>
</Properties>
</file>