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9" r:id="rId4"/>
    <p:sldId id="510" r:id="rId5"/>
    <p:sldId id="526" r:id="rId6"/>
    <p:sldId id="472" r:id="rId8"/>
    <p:sldId id="511" r:id="rId9"/>
    <p:sldId id="512" r:id="rId10"/>
    <p:sldId id="513" r:id="rId11"/>
    <p:sldId id="514" r:id="rId12"/>
    <p:sldId id="528" r:id="rId13"/>
    <p:sldId id="527" r:id="rId14"/>
    <p:sldId id="518" r:id="rId15"/>
    <p:sldId id="502" r:id="rId16"/>
    <p:sldId id="507" r:id="rId17"/>
    <p:sldId id="530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564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探索乐园 图形的规律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图形的规律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探索乐园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48815" y="411510"/>
            <a:ext cx="81836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一个四边形可以分成两个三角形，一个三角形的内角和是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°，两个三角形的内角和是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/>
          <p:nvPr/>
        </p:nvGraphicFramePr>
        <p:xfrm>
          <a:off x="328999" y="1995686"/>
          <a:ext cx="8419465" cy="2538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085"/>
                <a:gridCol w="1161415"/>
                <a:gridCol w="1099820"/>
                <a:gridCol w="1216660"/>
                <a:gridCol w="1065530"/>
                <a:gridCol w="409575"/>
                <a:gridCol w="1897380"/>
              </a:tblGrid>
              <a:tr h="6794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多边形的边数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92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画出的三角形的个数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n-2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多边形的内角和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180°×2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180°×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3</a:t>
                      </a:r>
                      <a:endParaRPr lang="en-US" altLang="zh-CN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180°×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4</a:t>
                      </a:r>
                      <a:endParaRPr lang="en-US" altLang="zh-CN" sz="1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180°×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5</a:t>
                      </a:r>
                      <a:endParaRPr lang="en-US" altLang="zh-CN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180°×（n-2）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23528" y="1347614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小组合作，完成下面的表格。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77515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练一练。把每组中的扣子数填在下表中。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8" name="表格 67"/>
          <p:cNvGraphicFramePr/>
          <p:nvPr/>
        </p:nvGraphicFramePr>
        <p:xfrm>
          <a:off x="1003632" y="3147814"/>
          <a:ext cx="7096760" cy="1154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35"/>
                <a:gridCol w="853440"/>
                <a:gridCol w="831215"/>
                <a:gridCol w="681990"/>
                <a:gridCol w="682625"/>
                <a:gridCol w="1013460"/>
                <a:gridCol w="1014095"/>
              </a:tblGrid>
              <a:tr h="3924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......</a:t>
                      </a:r>
                      <a:endParaRPr lang="en-US" altLang="zh-CN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</a:t>
                      </a:r>
                      <a:endParaRPr lang="en-US" altLang="zh-CN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每边扣子个数（个）</a:t>
                      </a:r>
                      <a:endParaRPr lang="zh-CN" altLang="zh-CN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n+1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扣子总数（个）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</a:t>
                      </a:r>
                      <a:r>
                        <a:rPr lang="zh-CN" altLang="en-US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3" name="组合 72"/>
          <p:cNvGrpSpPr/>
          <p:nvPr/>
        </p:nvGrpSpPr>
        <p:grpSpPr>
          <a:xfrm>
            <a:off x="2027525" y="1491630"/>
            <a:ext cx="4704715" cy="1599565"/>
            <a:chOff x="2154" y="2678"/>
            <a:chExt cx="7409" cy="2519"/>
          </a:xfrm>
        </p:grpSpPr>
        <p:grpSp>
          <p:nvGrpSpPr>
            <p:cNvPr id="32" name="组合 31"/>
            <p:cNvGrpSpPr/>
            <p:nvPr/>
          </p:nvGrpSpPr>
          <p:grpSpPr>
            <a:xfrm>
              <a:off x="2211" y="3886"/>
              <a:ext cx="680" cy="615"/>
              <a:chOff x="2324" y="3321"/>
              <a:chExt cx="680" cy="61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551" y="3321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778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324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98" y="3521"/>
              <a:ext cx="1176" cy="980"/>
              <a:chOff x="3724" y="2956"/>
              <a:chExt cx="1176" cy="98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724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220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674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220" y="2956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447" y="3345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93" y="3345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279" y="3043"/>
              <a:ext cx="1628" cy="1458"/>
              <a:chOff x="5392" y="2478"/>
              <a:chExt cx="1628" cy="145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342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888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392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5619" y="3232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569" y="3232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6115" y="2478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342" y="2867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888" y="2867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794" y="37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399" y="2678"/>
              <a:ext cx="2165" cy="1823"/>
              <a:chOff x="7399" y="2678"/>
              <a:chExt cx="2165" cy="1823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7895" y="4275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7399" y="4275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626" y="39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853" y="3432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803" y="3432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8349" y="2678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576" y="3067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8122" y="3067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9028" y="3910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321" y="4249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8773" y="4249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9338" y="4249"/>
                <a:ext cx="227" cy="227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2154" y="4717"/>
              <a:ext cx="568" cy="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①</a:t>
              </a:r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771" y="4717"/>
              <a:ext cx="568" cy="4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>
                  <a:sym typeface="+mn-ea"/>
                </a:rPr>
                <a:t>②</a:t>
              </a:r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918" y="4717"/>
              <a:ext cx="568" cy="4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>
                  <a:sym typeface="+mn-ea"/>
                </a:rPr>
                <a:t>③</a:t>
              </a:r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321" y="4717"/>
              <a:ext cx="568" cy="4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>
                  <a:sym typeface="+mn-ea"/>
                </a:rPr>
                <a:t>④</a:t>
              </a:r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23528" y="267494"/>
            <a:ext cx="78488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n=8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时，摆出的图形要用多少个扣子？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8" name="表格 67"/>
          <p:cNvGraphicFramePr/>
          <p:nvPr/>
        </p:nvGraphicFramePr>
        <p:xfrm>
          <a:off x="931624" y="1059582"/>
          <a:ext cx="7096760" cy="1154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35"/>
                <a:gridCol w="853440"/>
                <a:gridCol w="831215"/>
                <a:gridCol w="681990"/>
                <a:gridCol w="682625"/>
                <a:gridCol w="1013460"/>
                <a:gridCol w="1014095"/>
              </a:tblGrid>
              <a:tr h="3924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①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②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③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④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/>
                        <a:t>......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/>
                        <a:t>n</a:t>
                      </a:r>
                      <a:endParaRPr lang="en-US" altLang="zh-CN" b="1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1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每边扣子个数（个）</a:t>
                      </a:r>
                      <a:endParaRPr lang="zh-CN" altLang="zh-CN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n+1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扣子总数（个）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</a:t>
                      </a:r>
                      <a:r>
                        <a:rPr lang="zh-CN" altLang="en-US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144270" y="2715766"/>
            <a:ext cx="66800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n=8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时，摆出的图形要用扣子数量为：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86535" y="2081778"/>
            <a:ext cx="6002020" cy="922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多边形的边数与分割成的三角形的个数、多边形内角和之间的数学规律。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22308" y="3075806"/>
            <a:ext cx="6002020" cy="922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边形可以割成（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n-2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）个的三角形，其内角和为（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n-2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页“练一练”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286454" y="483518"/>
            <a:ext cx="559791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观察右图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，你都认识它们吗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547664" y="1068293"/>
            <a:ext cx="5697611" cy="3519458"/>
            <a:chOff x="5500" y="1262"/>
            <a:chExt cx="8677" cy="6198"/>
          </a:xfrm>
        </p:grpSpPr>
        <p:sp>
          <p:nvSpPr>
            <p:cNvPr id="2" name="等腰三角形 1"/>
            <p:cNvSpPr/>
            <p:nvPr/>
          </p:nvSpPr>
          <p:spPr>
            <a:xfrm>
              <a:off x="5730" y="1262"/>
              <a:ext cx="2335" cy="2168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>
              <a:off x="8623" y="1693"/>
              <a:ext cx="2268" cy="1588"/>
            </a:xfrm>
            <a:prstGeom prst="trapezoi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正五边形 16"/>
            <p:cNvSpPr/>
            <p:nvPr/>
          </p:nvSpPr>
          <p:spPr>
            <a:xfrm>
              <a:off x="11832" y="1279"/>
              <a:ext cx="2000" cy="2151"/>
            </a:xfrm>
            <a:prstGeom prst="pentago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5500" y="4628"/>
              <a:ext cx="2469" cy="2046"/>
            </a:xfrm>
            <a:prstGeom prst="hexagon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七边形 26"/>
            <p:cNvSpPr/>
            <p:nvPr/>
          </p:nvSpPr>
          <p:spPr>
            <a:xfrm>
              <a:off x="8736" y="4484"/>
              <a:ext cx="2375" cy="2115"/>
            </a:xfrm>
            <a:prstGeom prst="heptagon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八边形 27"/>
            <p:cNvSpPr/>
            <p:nvPr/>
          </p:nvSpPr>
          <p:spPr>
            <a:xfrm>
              <a:off x="11812" y="4484"/>
              <a:ext cx="2133" cy="2190"/>
            </a:xfrm>
            <a:prstGeom prst="octagon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58" y="3431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984" y="3431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四角形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939" y="3431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29" y="6647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六角形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39" y="6647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七角形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080" y="6647"/>
              <a:ext cx="2097" cy="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八角形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827584" y="987574"/>
            <a:ext cx="8090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的多边形分别能分割成多少个三角形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91680" y="2192655"/>
            <a:ext cx="2555240" cy="1602740"/>
            <a:chOff x="3290" y="3453"/>
            <a:chExt cx="4024" cy="2524"/>
          </a:xfrm>
        </p:grpSpPr>
        <p:sp>
          <p:nvSpPr>
            <p:cNvPr id="6" name="梯形 5"/>
            <p:cNvSpPr/>
            <p:nvPr/>
          </p:nvSpPr>
          <p:spPr>
            <a:xfrm>
              <a:off x="3290" y="3453"/>
              <a:ext cx="4024" cy="2523"/>
            </a:xfrm>
            <a:prstGeom prst="trapezoid">
              <a:avLst/>
            </a:prstGeom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4008" y="3453"/>
              <a:ext cx="3306" cy="2525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846995" y="1769745"/>
            <a:ext cx="2592070" cy="2012315"/>
            <a:chOff x="8259" y="2787"/>
            <a:chExt cx="4082" cy="3169"/>
          </a:xfrm>
        </p:grpSpPr>
        <p:sp>
          <p:nvSpPr>
            <p:cNvPr id="7" name="正五边形 6"/>
            <p:cNvSpPr/>
            <p:nvPr/>
          </p:nvSpPr>
          <p:spPr>
            <a:xfrm>
              <a:off x="8259" y="2787"/>
              <a:ext cx="4083" cy="3169"/>
            </a:xfrm>
            <a:prstGeom prst="pentagon">
              <a:avLst/>
            </a:prstGeom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>
              <a:endCxn id="7" idx="4"/>
            </p:cNvCxnSpPr>
            <p:nvPr/>
          </p:nvCxnSpPr>
          <p:spPr>
            <a:xfrm>
              <a:off x="10310" y="2788"/>
              <a:ext cx="1252" cy="3168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endCxn id="7" idx="2"/>
            </p:cNvCxnSpPr>
            <p:nvPr/>
          </p:nvCxnSpPr>
          <p:spPr>
            <a:xfrm flipH="1">
              <a:off x="9039" y="2788"/>
              <a:ext cx="1271" cy="3168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390867" y="339502"/>
            <a:ext cx="81882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的多边形分别能分割成多少个三角形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03648" y="1516271"/>
            <a:ext cx="2664460" cy="2160270"/>
            <a:chOff x="3369" y="2907"/>
            <a:chExt cx="4196" cy="3402"/>
          </a:xfrm>
        </p:grpSpPr>
        <p:sp>
          <p:nvSpPr>
            <p:cNvPr id="8" name="六边形 7"/>
            <p:cNvSpPr/>
            <p:nvPr/>
          </p:nvSpPr>
          <p:spPr>
            <a:xfrm>
              <a:off x="3369" y="2907"/>
              <a:ext cx="4196" cy="3402"/>
            </a:xfrm>
            <a:prstGeom prst="hexagon">
              <a:avLst/>
            </a:prstGeom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endCxn id="8" idx="1"/>
            </p:cNvCxnSpPr>
            <p:nvPr/>
          </p:nvCxnSpPr>
          <p:spPr>
            <a:xfrm>
              <a:off x="4259" y="2907"/>
              <a:ext cx="2456" cy="3402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endCxn id="8" idx="0"/>
            </p:cNvCxnSpPr>
            <p:nvPr/>
          </p:nvCxnSpPr>
          <p:spPr>
            <a:xfrm>
              <a:off x="4259" y="2907"/>
              <a:ext cx="3306" cy="1701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endCxn id="8" idx="2"/>
            </p:cNvCxnSpPr>
            <p:nvPr/>
          </p:nvCxnSpPr>
          <p:spPr>
            <a:xfrm flipH="1">
              <a:off x="4220" y="2907"/>
              <a:ext cx="39" cy="3402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987588" y="1275606"/>
            <a:ext cx="2423160" cy="2400935"/>
            <a:chOff x="9013" y="2528"/>
            <a:chExt cx="3816" cy="3781"/>
          </a:xfrm>
        </p:grpSpPr>
        <p:sp>
          <p:nvSpPr>
            <p:cNvPr id="9" name="七边形 8"/>
            <p:cNvSpPr/>
            <p:nvPr/>
          </p:nvSpPr>
          <p:spPr>
            <a:xfrm>
              <a:off x="9013" y="2528"/>
              <a:ext cx="3816" cy="3781"/>
            </a:xfrm>
            <a:prstGeom prst="heptagon">
              <a:avLst/>
            </a:prstGeom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endCxn id="9" idx="1"/>
            </p:cNvCxnSpPr>
            <p:nvPr/>
          </p:nvCxnSpPr>
          <p:spPr>
            <a:xfrm>
              <a:off x="9355" y="3256"/>
              <a:ext cx="3474" cy="1704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endCxn id="9" idx="2"/>
            </p:cNvCxnSpPr>
            <p:nvPr/>
          </p:nvCxnSpPr>
          <p:spPr>
            <a:xfrm>
              <a:off x="9355" y="3295"/>
              <a:ext cx="2415" cy="3014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endCxn id="9" idx="0"/>
            </p:cNvCxnSpPr>
            <p:nvPr/>
          </p:nvCxnSpPr>
          <p:spPr>
            <a:xfrm flipV="1">
              <a:off x="9523" y="3277"/>
              <a:ext cx="2928" cy="18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endCxn id="9" idx="3"/>
            </p:cNvCxnSpPr>
            <p:nvPr/>
          </p:nvCxnSpPr>
          <p:spPr>
            <a:xfrm>
              <a:off x="9439" y="3346"/>
              <a:ext cx="633" cy="2963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2"/>
          <p:cNvPicPr>
            <a:picLocks noChangeAspect="1"/>
          </p:cNvPicPr>
          <p:nvPr/>
        </p:nvPicPr>
        <p:blipFill>
          <a:blip r:embed="rId1"/>
          <a:srcRect l="26495" t="6989" r="25507" b="15498"/>
          <a:stretch>
            <a:fillRect/>
          </a:stretch>
        </p:blipFill>
        <p:spPr>
          <a:xfrm>
            <a:off x="7524328" y="3419956"/>
            <a:ext cx="847725" cy="1096010"/>
          </a:xfrm>
          <a:prstGeom prst="rect">
            <a:avLst/>
          </a:prstGeom>
        </p:spPr>
      </p:pic>
      <p:pic>
        <p:nvPicPr>
          <p:cNvPr id="25" name="图片 24" descr="1"/>
          <p:cNvPicPr>
            <a:picLocks noChangeAspect="1"/>
          </p:cNvPicPr>
          <p:nvPr/>
        </p:nvPicPr>
        <p:blipFill>
          <a:blip r:embed="rId2"/>
          <a:srcRect l="7603" t="20547" r="22385" b="9458"/>
          <a:stretch>
            <a:fillRect/>
          </a:stretch>
        </p:blipFill>
        <p:spPr>
          <a:xfrm>
            <a:off x="59690" y="3291830"/>
            <a:ext cx="1358900" cy="108839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/>
        </p:nvGraphicFramePr>
        <p:xfrm>
          <a:off x="1270719" y="973450"/>
          <a:ext cx="6397625" cy="195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525"/>
                <a:gridCol w="1279525"/>
                <a:gridCol w="1279525"/>
                <a:gridCol w="1279525"/>
                <a:gridCol w="1279525"/>
              </a:tblGrid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多边形的边数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画出的线段的条数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78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三角形的个数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1259632" y="3036932"/>
            <a:ext cx="3798460" cy="902970"/>
            <a:chOff x="2986202" y="3733412"/>
            <a:chExt cx="3275024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86202" y="3733412"/>
              <a:ext cx="3275024" cy="813414"/>
            </a:xfrm>
            <a:prstGeom prst="cloudCallout">
              <a:avLst>
                <a:gd name="adj1" fmla="val -59553"/>
                <a:gd name="adj2" fmla="val 3094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90203" y="3761987"/>
              <a:ext cx="3008938" cy="748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画出的线段的条数等于多边形的边数减去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4"/>
          <p:cNvGrpSpPr/>
          <p:nvPr/>
        </p:nvGrpSpPr>
        <p:grpSpPr bwMode="auto">
          <a:xfrm>
            <a:off x="4499991" y="3507854"/>
            <a:ext cx="2808313" cy="1038389"/>
            <a:chOff x="2760878" y="1104380"/>
            <a:chExt cx="2533763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>
              <a:off x="2760878" y="1104380"/>
              <a:ext cx="2422311" cy="667083"/>
            </a:xfrm>
            <a:prstGeom prst="cloudCallout">
              <a:avLst>
                <a:gd name="adj1" fmla="val 74493"/>
                <a:gd name="adj2" fmla="val 5881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946926" y="1170090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分割成的三角形个数等于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......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5989" y="339502"/>
            <a:ext cx="6364243" cy="567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观察表中的数据，你发现了什么？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1"/>
          <p:cNvSpPr txBox="1">
            <a:spLocks noChangeArrowheads="1"/>
          </p:cNvSpPr>
          <p:nvPr/>
        </p:nvSpPr>
        <p:spPr bwMode="auto">
          <a:xfrm>
            <a:off x="1253078" y="1271538"/>
            <a:ext cx="691932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多边形的边数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-3=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画出线段的条数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多边形的边数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-2=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三角形的个数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三角形的个数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-1=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画出线段的条数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/>
        </p:nvGraphicFramePr>
        <p:xfrm>
          <a:off x="1270719" y="1347614"/>
          <a:ext cx="6397625" cy="195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525"/>
                <a:gridCol w="1279525"/>
                <a:gridCol w="1279525"/>
                <a:gridCol w="1279525"/>
                <a:gridCol w="1279525"/>
              </a:tblGrid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多边形的边数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en-US" altLang="zh-CN" sz="3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altLang="zh-CN" sz="3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en-US" altLang="zh-CN" sz="3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画出的线段的条数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8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三角形的个数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69344" y="210262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519" y="272619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6474" y="210262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7909" y="210262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9654" y="272619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6789" y="2726199"/>
            <a:ext cx="866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347718"/>
            <a:ext cx="4304383" cy="567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根据发现的规律填表！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8999" y="342404"/>
            <a:ext cx="84194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n=12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时，求画出的线段条数和分割成的三角形的个数。</a:t>
            </a:r>
            <a:endParaRPr lang="zh-CN" altLang="en-US" sz="36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977854" y="1505570"/>
            <a:ext cx="2330450" cy="2146300"/>
            <a:chOff x="6673" y="3308"/>
            <a:chExt cx="3670" cy="3380"/>
          </a:xfrm>
        </p:grpSpPr>
        <p:sp>
          <p:nvSpPr>
            <p:cNvPr id="13" name="十二边形 12"/>
            <p:cNvSpPr/>
            <p:nvPr/>
          </p:nvSpPr>
          <p:spPr>
            <a:xfrm>
              <a:off x="6673" y="3308"/>
              <a:ext cx="3670" cy="3380"/>
            </a:xfrm>
            <a:prstGeom prst="dodecagon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7165" y="3761"/>
              <a:ext cx="2686" cy="247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13" idx="2"/>
            </p:cNvCxnSpPr>
            <p:nvPr/>
          </p:nvCxnSpPr>
          <p:spPr>
            <a:xfrm>
              <a:off x="7139" y="3735"/>
              <a:ext cx="3204" cy="1716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3" idx="1"/>
            </p:cNvCxnSpPr>
            <p:nvPr/>
          </p:nvCxnSpPr>
          <p:spPr>
            <a:xfrm>
              <a:off x="7139" y="3735"/>
              <a:ext cx="3204" cy="81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endCxn id="13" idx="4"/>
            </p:cNvCxnSpPr>
            <p:nvPr/>
          </p:nvCxnSpPr>
          <p:spPr>
            <a:xfrm>
              <a:off x="7139" y="3735"/>
              <a:ext cx="1861" cy="2953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3" idx="0"/>
            </p:cNvCxnSpPr>
            <p:nvPr/>
          </p:nvCxnSpPr>
          <p:spPr>
            <a:xfrm>
              <a:off x="7139" y="3735"/>
              <a:ext cx="2712" cy="26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endCxn id="13" idx="11"/>
            </p:cNvCxnSpPr>
            <p:nvPr/>
          </p:nvCxnSpPr>
          <p:spPr>
            <a:xfrm flipV="1">
              <a:off x="7139" y="3308"/>
              <a:ext cx="1861" cy="427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endCxn id="13" idx="5"/>
            </p:cNvCxnSpPr>
            <p:nvPr/>
          </p:nvCxnSpPr>
          <p:spPr>
            <a:xfrm>
              <a:off x="7139" y="3735"/>
              <a:ext cx="877" cy="2953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endCxn id="13" idx="6"/>
            </p:cNvCxnSpPr>
            <p:nvPr/>
          </p:nvCxnSpPr>
          <p:spPr>
            <a:xfrm>
              <a:off x="7139" y="3735"/>
              <a:ext cx="26" cy="250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endCxn id="13" idx="7"/>
            </p:cNvCxnSpPr>
            <p:nvPr/>
          </p:nvCxnSpPr>
          <p:spPr>
            <a:xfrm flipH="1">
              <a:off x="6673" y="3735"/>
              <a:ext cx="466" cy="1716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161965" y="1923678"/>
            <a:ext cx="3482043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线段的条数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:9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三角形的个数：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390867" y="339502"/>
            <a:ext cx="81882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多边形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的内角和。四边形的内角和是多少度？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0656" y="1707654"/>
            <a:ext cx="2555240" cy="1602740"/>
            <a:chOff x="3023" y="3757"/>
            <a:chExt cx="4024" cy="2524"/>
          </a:xfrm>
        </p:grpSpPr>
        <p:sp>
          <p:nvSpPr>
            <p:cNvPr id="6" name="梯形 5"/>
            <p:cNvSpPr/>
            <p:nvPr/>
          </p:nvSpPr>
          <p:spPr>
            <a:xfrm>
              <a:off x="3023" y="3757"/>
              <a:ext cx="4024" cy="2523"/>
            </a:xfrm>
            <a:prstGeom prst="trapezoid">
              <a:avLst/>
            </a:prstGeom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3741" y="3757"/>
              <a:ext cx="3306" cy="2525"/>
            </a:xfrm>
            <a:prstGeom prst="line">
              <a:avLst/>
            </a:prstGeom>
            <a:ln w="50800" cmpd="sng">
              <a:solidFill>
                <a:schemeClr val="tx1">
                  <a:alpha val="9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909567" y="2139702"/>
            <a:ext cx="4334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四边形的内角和是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</Words>
  <Application>WPS 演示</Application>
  <PresentationFormat>全屏显示(16:9)</PresentationFormat>
  <Paragraphs>294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13</cp:revision>
  <dcterms:created xsi:type="dcterms:W3CDTF">2017-03-17T02:28:00Z</dcterms:created>
  <dcterms:modified xsi:type="dcterms:W3CDTF">2021-01-30T09:13:23Z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