
<file path=[Content_Types].xml><?xml version="1.0" encoding="utf-8"?>
<Types xmlns="http://schemas.openxmlformats.org/package/2006/content-types">
  <Default Extension="jpeg" ContentType="image/jpeg"/>
  <Default Extension="png" ContentType="image/png"/>
  <Default Extension="wdp" ContentType="image/vnd.ms-photo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95" r:id="rId3"/>
  </p:sldMasterIdLst>
  <p:notesMasterIdLst>
    <p:notesMasterId r:id="rId16"/>
  </p:notesMasterIdLst>
  <p:sldIdLst>
    <p:sldId id="387" r:id="rId4"/>
    <p:sldId id="312" r:id="rId5"/>
    <p:sldId id="321" r:id="rId6"/>
    <p:sldId id="361" r:id="rId7"/>
    <p:sldId id="377" r:id="rId8"/>
    <p:sldId id="378" r:id="rId9"/>
    <p:sldId id="379" r:id="rId10"/>
    <p:sldId id="380" r:id="rId11"/>
    <p:sldId id="381" r:id="rId12"/>
    <p:sldId id="382" r:id="rId13"/>
    <p:sldId id="376" r:id="rId14"/>
    <p:sldId id="385" r:id="rId15"/>
  </p:sldIdLst>
  <p:sldSz cx="9144000" cy="5143500" type="screen16x9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等线" pitchFamily="2" charset="-122"/>
        <a:cs typeface="+mn-cs"/>
      </a:defRPr>
    </a:lvl1pPr>
    <a:lvl2pPr marL="3429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等线" pitchFamily="2" charset="-122"/>
        <a:cs typeface="+mn-cs"/>
      </a:defRPr>
    </a:lvl2pPr>
    <a:lvl3pPr marL="685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等线" pitchFamily="2" charset="-122"/>
        <a:cs typeface="+mn-cs"/>
      </a:defRPr>
    </a:lvl3pPr>
    <a:lvl4pPr marL="10287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等线" pitchFamily="2" charset="-122"/>
        <a:cs typeface="+mn-cs"/>
      </a:defRPr>
    </a:lvl4pPr>
    <a:lvl5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等线" pitchFamily="2" charset="-122"/>
        <a:cs typeface="+mn-cs"/>
      </a:defRPr>
    </a:lvl5pPr>
    <a:lvl6pPr marL="1714500" algn="l" defTabSz="6858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等线" pitchFamily="2" charset="-122"/>
        <a:cs typeface="+mn-cs"/>
      </a:defRPr>
    </a:lvl6pPr>
    <a:lvl7pPr marL="2057400" algn="l" defTabSz="6858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等线" pitchFamily="2" charset="-122"/>
        <a:cs typeface="+mn-cs"/>
      </a:defRPr>
    </a:lvl7pPr>
    <a:lvl8pPr marL="2400300" algn="l" defTabSz="6858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等线" pitchFamily="2" charset="-122"/>
        <a:cs typeface="+mn-cs"/>
      </a:defRPr>
    </a:lvl8pPr>
    <a:lvl9pPr marL="2743200" algn="l" defTabSz="6858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等线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B762"/>
    <a:srgbClr val="DF0048"/>
    <a:srgbClr val="8BB408"/>
    <a:srgbClr val="FF5E55"/>
    <a:srgbClr val="0000FF"/>
    <a:srgbClr val="D8D8D8"/>
    <a:srgbClr val="FAEF9B"/>
    <a:srgbClr val="AFADAE"/>
    <a:srgbClr val="385723"/>
    <a:srgbClr val="5B840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179" autoAdjust="0"/>
    <p:restoredTop sz="94660"/>
  </p:normalViewPr>
  <p:slideViewPr>
    <p:cSldViewPr snapToGrid="0">
      <p:cViewPr>
        <p:scale>
          <a:sx n="70" d="100"/>
          <a:sy n="70" d="100"/>
        </p:scale>
        <p:origin x="-672" y="-82"/>
      </p:cViewPr>
      <p:guideLst>
        <p:guide orient="horz" pos="1637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notesMaster" Target="notesMasters/notesMaster1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ea typeface="等线"/>
                <a:cs typeface="等线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ea typeface="等线"/>
                <a:cs typeface="等线"/>
              </a:defRPr>
            </a:lvl1pPr>
          </a:lstStyle>
          <a:p>
            <a:pPr>
              <a:defRPr/>
            </a:pPr>
            <a:fld id="{18F5DA94-CC9C-4364-A56B-1AE775DF1557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ea typeface="等线"/>
                <a:cs typeface="等线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ea typeface="等线"/>
                <a:cs typeface="等线"/>
              </a:defRPr>
            </a:lvl1pPr>
          </a:lstStyle>
          <a:p>
            <a:pPr>
              <a:defRPr/>
            </a:pPr>
            <a:fld id="{9463D334-CB4C-4C43-8F83-DCFBC246C346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781" y="2914650"/>
            <a:ext cx="6400443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806" y="3305176"/>
            <a:ext cx="7772221" cy="1021556"/>
          </a:xfrm>
          <a:prstGeom prst="rect">
            <a:avLst/>
          </a:prstGeo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806" y="2180035"/>
            <a:ext cx="7772221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fld id="{FE4AC913-6F29-404C-9ADF-29251873EBE9}" type="slidenum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60" y="1200151"/>
            <a:ext cx="4056988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8562" y="1200151"/>
            <a:ext cx="4058178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fld id="{FE4AC913-6F29-404C-9ADF-29251873EBE9}" type="slidenum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61" y="1151335"/>
            <a:ext cx="4040317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61" y="1631156"/>
            <a:ext cx="4040317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236" y="1151335"/>
            <a:ext cx="4041507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236" y="1631156"/>
            <a:ext cx="4041507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fld id="{FE4AC913-6F29-404C-9ADF-29251873EBE9}" type="slidenum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fld id="{FE4AC913-6F29-404C-9ADF-29251873EBE9}" type="slidenum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fld id="{FE4AC913-6F29-404C-9ADF-29251873EBE9}" type="slidenum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0" y="204787"/>
            <a:ext cx="3007910" cy="871538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4724" y="204789"/>
            <a:ext cx="5112019" cy="438983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60" y="1076327"/>
            <a:ext cx="3007910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fld id="{FE4AC913-6F29-404C-9ADF-29251873EBE9}" type="slidenum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124" y="3600451"/>
            <a:ext cx="5487114" cy="425054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124" y="459581"/>
            <a:ext cx="5487114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124" y="4025504"/>
            <a:ext cx="5487114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fld id="{FE4AC913-6F29-404C-9ADF-29251873EBE9}" type="slidenum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fld id="{FE4AC913-6F29-404C-9ADF-29251873EBE9}" type="slidenum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30266" y="205980"/>
            <a:ext cx="2056477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61" y="205980"/>
            <a:ext cx="6058689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fld id="{FE4AC913-6F29-404C-9ADF-29251873EBE9}" type="slidenum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9" Type="http://schemas.openxmlformats.org/officeDocument/2006/relationships/theme" Target="../theme/theme1.xml"/><Relationship Id="rId48" Type="http://schemas.openxmlformats.org/officeDocument/2006/relationships/image" Target="../media/image2.png"/><Relationship Id="rId47" Type="http://schemas.openxmlformats.org/officeDocument/2006/relationships/image" Target="../media/image1.png"/><Relationship Id="rId46" Type="http://schemas.openxmlformats.org/officeDocument/2006/relationships/slideLayout" Target="../slideLayouts/slideLayout46.xml"/><Relationship Id="rId45" Type="http://schemas.openxmlformats.org/officeDocument/2006/relationships/slideLayout" Target="../slideLayouts/slideLayout45.xml"/><Relationship Id="rId44" Type="http://schemas.openxmlformats.org/officeDocument/2006/relationships/slideLayout" Target="../slideLayouts/slideLayout44.xml"/><Relationship Id="rId43" Type="http://schemas.openxmlformats.org/officeDocument/2006/relationships/slideLayout" Target="../slideLayouts/slideLayout43.xml"/><Relationship Id="rId42" Type="http://schemas.openxmlformats.org/officeDocument/2006/relationships/slideLayout" Target="../slideLayouts/slideLayout42.xml"/><Relationship Id="rId41" Type="http://schemas.openxmlformats.org/officeDocument/2006/relationships/slideLayout" Target="../slideLayouts/slideLayout41.xml"/><Relationship Id="rId40" Type="http://schemas.openxmlformats.org/officeDocument/2006/relationships/slideLayout" Target="../slideLayouts/slideLayout40.xml"/><Relationship Id="rId4" Type="http://schemas.openxmlformats.org/officeDocument/2006/relationships/slideLayout" Target="../slideLayouts/slideLayout4.xml"/><Relationship Id="rId39" Type="http://schemas.openxmlformats.org/officeDocument/2006/relationships/slideLayout" Target="../slideLayouts/slideLayout39.xml"/><Relationship Id="rId38" Type="http://schemas.openxmlformats.org/officeDocument/2006/relationships/slideLayout" Target="../slideLayouts/slideLayout38.xml"/><Relationship Id="rId37" Type="http://schemas.openxmlformats.org/officeDocument/2006/relationships/slideLayout" Target="../slideLayouts/slideLayout37.xml"/><Relationship Id="rId36" Type="http://schemas.openxmlformats.org/officeDocument/2006/relationships/slideLayout" Target="../slideLayouts/slideLayout36.xml"/><Relationship Id="rId35" Type="http://schemas.openxmlformats.org/officeDocument/2006/relationships/slideLayout" Target="../slideLayouts/slideLayout35.xml"/><Relationship Id="rId34" Type="http://schemas.openxmlformats.org/officeDocument/2006/relationships/slideLayout" Target="../slideLayouts/slideLayout34.xml"/><Relationship Id="rId33" Type="http://schemas.openxmlformats.org/officeDocument/2006/relationships/slideLayout" Target="../slideLayouts/slideLayout33.xml"/><Relationship Id="rId32" Type="http://schemas.openxmlformats.org/officeDocument/2006/relationships/slideLayout" Target="../slideLayouts/slideLayout32.xml"/><Relationship Id="rId31" Type="http://schemas.openxmlformats.org/officeDocument/2006/relationships/slideLayout" Target="../slideLayouts/slideLayout31.xml"/><Relationship Id="rId30" Type="http://schemas.openxmlformats.org/officeDocument/2006/relationships/slideLayout" Target="../slideLayouts/slideLayout30.xml"/><Relationship Id="rId3" Type="http://schemas.openxmlformats.org/officeDocument/2006/relationships/slideLayout" Target="../slideLayouts/slideLayout3.xml"/><Relationship Id="rId29" Type="http://schemas.openxmlformats.org/officeDocument/2006/relationships/slideLayout" Target="../slideLayouts/slideLayout29.xml"/><Relationship Id="rId28" Type="http://schemas.openxmlformats.org/officeDocument/2006/relationships/slideLayout" Target="../slideLayouts/slideLayout28.xml"/><Relationship Id="rId27" Type="http://schemas.openxmlformats.org/officeDocument/2006/relationships/slideLayout" Target="../slideLayouts/slideLayout27.xml"/><Relationship Id="rId26" Type="http://schemas.openxmlformats.org/officeDocument/2006/relationships/slideLayout" Target="../slideLayouts/slideLayout26.xml"/><Relationship Id="rId25" Type="http://schemas.openxmlformats.org/officeDocument/2006/relationships/slideLayout" Target="../slideLayouts/slideLayout25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55.xml"/><Relationship Id="rId8" Type="http://schemas.openxmlformats.org/officeDocument/2006/relationships/slideLayout" Target="../slideLayouts/slideLayout54.xml"/><Relationship Id="rId7" Type="http://schemas.openxmlformats.org/officeDocument/2006/relationships/slideLayout" Target="../slideLayouts/slideLayout53.xml"/><Relationship Id="rId6" Type="http://schemas.openxmlformats.org/officeDocument/2006/relationships/slideLayout" Target="../slideLayouts/slideLayout52.xml"/><Relationship Id="rId5" Type="http://schemas.openxmlformats.org/officeDocument/2006/relationships/slideLayout" Target="../slideLayouts/slideLayout51.xml"/><Relationship Id="rId4" Type="http://schemas.openxmlformats.org/officeDocument/2006/relationships/slideLayout" Target="../slideLayouts/slideLayout50.xml"/><Relationship Id="rId3" Type="http://schemas.openxmlformats.org/officeDocument/2006/relationships/slideLayout" Target="../slideLayouts/slideLayout49.xml"/><Relationship Id="rId28" Type="http://schemas.openxmlformats.org/officeDocument/2006/relationships/theme" Target="../theme/theme2.xml"/><Relationship Id="rId27" Type="http://schemas.openxmlformats.org/officeDocument/2006/relationships/image" Target="../media/image2.png"/><Relationship Id="rId26" Type="http://schemas.openxmlformats.org/officeDocument/2006/relationships/image" Target="../media/image1.png"/><Relationship Id="rId25" Type="http://schemas.openxmlformats.org/officeDocument/2006/relationships/slideLayout" Target="../slideLayouts/slideLayout71.xml"/><Relationship Id="rId24" Type="http://schemas.openxmlformats.org/officeDocument/2006/relationships/slideLayout" Target="../slideLayouts/slideLayout70.xml"/><Relationship Id="rId23" Type="http://schemas.openxmlformats.org/officeDocument/2006/relationships/slideLayout" Target="../slideLayouts/slideLayout69.xml"/><Relationship Id="rId22" Type="http://schemas.openxmlformats.org/officeDocument/2006/relationships/slideLayout" Target="../slideLayouts/slideLayout68.xml"/><Relationship Id="rId21" Type="http://schemas.openxmlformats.org/officeDocument/2006/relationships/slideLayout" Target="../slideLayouts/slideLayout67.xml"/><Relationship Id="rId20" Type="http://schemas.openxmlformats.org/officeDocument/2006/relationships/slideLayout" Target="../slideLayouts/slideLayout66.xml"/><Relationship Id="rId2" Type="http://schemas.openxmlformats.org/officeDocument/2006/relationships/slideLayout" Target="../slideLayouts/slideLayout48.xml"/><Relationship Id="rId19" Type="http://schemas.openxmlformats.org/officeDocument/2006/relationships/slideLayout" Target="../slideLayouts/slideLayout65.xml"/><Relationship Id="rId18" Type="http://schemas.openxmlformats.org/officeDocument/2006/relationships/slideLayout" Target="../slideLayouts/slideLayout64.xml"/><Relationship Id="rId17" Type="http://schemas.openxmlformats.org/officeDocument/2006/relationships/slideLayout" Target="../slideLayouts/slideLayout63.xml"/><Relationship Id="rId16" Type="http://schemas.openxmlformats.org/officeDocument/2006/relationships/slideLayout" Target="../slideLayouts/slideLayout62.xml"/><Relationship Id="rId15" Type="http://schemas.openxmlformats.org/officeDocument/2006/relationships/slideLayout" Target="../slideLayouts/slideLayout61.xml"/><Relationship Id="rId14" Type="http://schemas.openxmlformats.org/officeDocument/2006/relationships/slideLayout" Target="../slideLayouts/slideLayout60.xml"/><Relationship Id="rId13" Type="http://schemas.openxmlformats.org/officeDocument/2006/relationships/slideLayout" Target="../slideLayouts/slideLayout59.xml"/><Relationship Id="rId12" Type="http://schemas.openxmlformats.org/officeDocument/2006/relationships/slideLayout" Target="../slideLayouts/slideLayout58.xml"/><Relationship Id="rId11" Type="http://schemas.openxmlformats.org/officeDocument/2006/relationships/slideLayout" Target="../slideLayouts/slideLayout57.xml"/><Relationship Id="rId10" Type="http://schemas.openxmlformats.org/officeDocument/2006/relationships/slideLayout" Target="../slideLayouts/slideLayout56.xml"/><Relationship Id="rId1" Type="http://schemas.openxmlformats.org/officeDocument/2006/relationships/slideLayout" Target="../slideLayouts/slideLayout4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47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4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478"/>
            <a:ext cx="457200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TextBox 9"/>
          <p:cNvSpPr txBox="1"/>
          <p:nvPr userDrawn="1"/>
        </p:nvSpPr>
        <p:spPr>
          <a:xfrm>
            <a:off x="179512" y="87502"/>
            <a:ext cx="410445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三位数乘两位数 驾车旅游</a:t>
            </a:r>
            <a:endParaRPr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679" r:id="rId31"/>
    <p:sldLayoutId id="2147483680" r:id="rId32"/>
    <p:sldLayoutId id="2147483681" r:id="rId33"/>
    <p:sldLayoutId id="2147483682" r:id="rId34"/>
    <p:sldLayoutId id="2147483683" r:id="rId35"/>
    <p:sldLayoutId id="2147483684" r:id="rId36"/>
    <p:sldLayoutId id="2147483685" r:id="rId37"/>
    <p:sldLayoutId id="2147483686" r:id="rId38"/>
    <p:sldLayoutId id="2147483687" r:id="rId39"/>
    <p:sldLayoutId id="2147483688" r:id="rId40"/>
    <p:sldLayoutId id="2147483689" r:id="rId41"/>
    <p:sldLayoutId id="2147483690" r:id="rId42"/>
    <p:sldLayoutId id="2147483691" r:id="rId43"/>
    <p:sldLayoutId id="2147483692" r:id="rId44"/>
    <p:sldLayoutId id="2147483693" r:id="rId45"/>
    <p:sldLayoutId id="2147483694" r:id="rId46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13" name="矩形 12"/>
          <p:cNvSpPr/>
          <p:nvPr userDrawn="1"/>
        </p:nvSpPr>
        <p:spPr>
          <a:xfrm flipH="1">
            <a:off x="0" y="123478"/>
            <a:ext cx="277180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</a:pPr>
            <a:endParaRPr kumimoji="1" lang="zh-CN" altLang="en-US" sz="1400">
              <a:solidFill>
                <a:prstClr val="white"/>
              </a:solidFill>
            </a:endParaRPr>
          </a:p>
        </p:txBody>
      </p:sp>
      <p:sp>
        <p:nvSpPr>
          <p:cNvPr id="17" name="文本框 16"/>
          <p:cNvSpPr txBox="1"/>
          <p:nvPr userDrawn="1"/>
        </p:nvSpPr>
        <p:spPr>
          <a:xfrm>
            <a:off x="193237" y="92978"/>
            <a:ext cx="149271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kumimoji="1" lang="zh-CN" altLang="en-US" sz="12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百分数（二） 折扣</a:t>
            </a:r>
            <a:endParaRPr kumimoji="1" lang="zh-CN" altLang="en-US" sz="12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6" r:id="rId1"/>
    <p:sldLayoutId id="2147483697" r:id="rId2"/>
    <p:sldLayoutId id="2147483698" r:id="rId3"/>
    <p:sldLayoutId id="2147483699" r:id="rId4"/>
    <p:sldLayoutId id="2147483700" r:id="rId5"/>
    <p:sldLayoutId id="2147483701" r:id="rId6"/>
    <p:sldLayoutId id="2147483702" r:id="rId7"/>
    <p:sldLayoutId id="2147483703" r:id="rId8"/>
    <p:sldLayoutId id="2147483704" r:id="rId9"/>
    <p:sldLayoutId id="2147483705" r:id="rId10"/>
    <p:sldLayoutId id="2147483706" r:id="rId11"/>
    <p:sldLayoutId id="2147483707" r:id="rId12"/>
    <p:sldLayoutId id="2147483708" r:id="rId13"/>
    <p:sldLayoutId id="2147483709" r:id="rId14"/>
    <p:sldLayoutId id="2147483710" r:id="rId15"/>
    <p:sldLayoutId id="2147483711" r:id="rId16"/>
    <p:sldLayoutId id="2147483712" r:id="rId17"/>
    <p:sldLayoutId id="2147483713" r:id="rId18"/>
    <p:sldLayoutId id="2147483714" r:id="rId19"/>
    <p:sldLayoutId id="2147483715" r:id="rId20"/>
    <p:sldLayoutId id="2147483716" r:id="rId21"/>
    <p:sldLayoutId id="2147483717" r:id="rId22"/>
    <p:sldLayoutId id="2147483718" r:id="rId23"/>
    <p:sldLayoutId id="2147483719" r:id="rId24"/>
    <p:sldLayoutId id="2147483720" r:id="rId25"/>
  </p:sldLayoutIdLst>
  <p:timing>
    <p:tnLst>
      <p:par>
        <p:cTn id="1" dur="indefinite" restart="never" nodeType="tmRoot"/>
      </p:par>
    </p:tnLst>
  </p:timing>
  <p:txStyles>
    <p:titleStyle>
      <a:lvl1pPr algn="ctr" defTabSz="685165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6895" indent="-213995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slide" Target="slide3.xml"/><Relationship Id="rId4" Type="http://schemas.openxmlformats.org/officeDocument/2006/relationships/slide" Target="slide12.xml"/><Relationship Id="rId3" Type="http://schemas.openxmlformats.org/officeDocument/2006/relationships/slide" Target="slide11.xml"/><Relationship Id="rId2" Type="http://schemas.openxmlformats.org/officeDocument/2006/relationships/slide" Target="slide2.xml"/><Relationship Id="rId1" Type="http://schemas.openxmlformats.org/officeDocument/2006/relationships/image" Target="../media/image3.emf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slide" Target="slide1.xml"/><Relationship Id="rId2" Type="http://schemas.openxmlformats.org/officeDocument/2006/relationships/image" Target="../media/image8.png"/><Relationship Id="rId1" Type="http://schemas.openxmlformats.org/officeDocument/2006/relationships/slide" Target="slide8.xml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slide" Target="slide1.xml"/><Relationship Id="rId3" Type="http://schemas.openxmlformats.org/officeDocument/2006/relationships/image" Target="../media/image8.png"/><Relationship Id="rId2" Type="http://schemas.openxmlformats.org/officeDocument/2006/relationships/slide" Target="slide8.xml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3.xml"/><Relationship Id="rId5" Type="http://schemas.openxmlformats.org/officeDocument/2006/relationships/slide" Target="slide1.xml"/><Relationship Id="rId4" Type="http://schemas.openxmlformats.org/officeDocument/2006/relationships/image" Target="../media/image8.png"/><Relationship Id="rId3" Type="http://schemas.openxmlformats.org/officeDocument/2006/relationships/slide" Target="slide8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7" Type="http://schemas.openxmlformats.org/officeDocument/2006/relationships/image" Target="../media/image9.png"/><Relationship Id="rId6" Type="http://schemas.openxmlformats.org/officeDocument/2006/relationships/slide" Target="slide1.xml"/><Relationship Id="rId5" Type="http://schemas.openxmlformats.org/officeDocument/2006/relationships/image" Target="../media/image8.png"/><Relationship Id="rId4" Type="http://schemas.openxmlformats.org/officeDocument/2006/relationships/slide" Target="slide8.xml"/><Relationship Id="rId3" Type="http://schemas.openxmlformats.org/officeDocument/2006/relationships/image" Target="../media/image7.png"/><Relationship Id="rId2" Type="http://schemas.microsoft.com/office/2007/relationships/hdphoto" Target="../media/image6.wdp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7" Type="http://schemas.openxmlformats.org/officeDocument/2006/relationships/image" Target="../media/image13.png"/><Relationship Id="rId6" Type="http://schemas.openxmlformats.org/officeDocument/2006/relationships/slide" Target="slide1.xml"/><Relationship Id="rId5" Type="http://schemas.openxmlformats.org/officeDocument/2006/relationships/image" Target="../media/image8.png"/><Relationship Id="rId4" Type="http://schemas.openxmlformats.org/officeDocument/2006/relationships/slide" Target="slide8.xml"/><Relationship Id="rId3" Type="http://schemas.openxmlformats.org/officeDocument/2006/relationships/image" Target="../media/image12.png"/><Relationship Id="rId2" Type="http://schemas.microsoft.com/office/2007/relationships/hdphoto" Target="../media/image11.wdp"/><Relationship Id="rId1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7" Type="http://schemas.openxmlformats.org/officeDocument/2006/relationships/slide" Target="slide1.xml"/><Relationship Id="rId6" Type="http://schemas.openxmlformats.org/officeDocument/2006/relationships/image" Target="../media/image8.png"/><Relationship Id="rId5" Type="http://schemas.openxmlformats.org/officeDocument/2006/relationships/slide" Target="slide8.xml"/><Relationship Id="rId4" Type="http://schemas.openxmlformats.org/officeDocument/2006/relationships/image" Target="../media/image17.png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14.jpe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slide" Target="slide1.xml"/><Relationship Id="rId3" Type="http://schemas.openxmlformats.org/officeDocument/2006/relationships/image" Target="../media/image8.png"/><Relationship Id="rId2" Type="http://schemas.openxmlformats.org/officeDocument/2006/relationships/slide" Target="slide8.xml"/><Relationship Id="rId1" Type="http://schemas.openxmlformats.org/officeDocument/2006/relationships/image" Target="../media/image14.jpe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slide" Target="slide1.xml"/><Relationship Id="rId3" Type="http://schemas.openxmlformats.org/officeDocument/2006/relationships/image" Target="../media/image8.png"/><Relationship Id="rId2" Type="http://schemas.openxmlformats.org/officeDocument/2006/relationships/slide" Target="slide8.xml"/><Relationship Id="rId1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5.png"/><Relationship Id="rId3" Type="http://schemas.openxmlformats.org/officeDocument/2006/relationships/slide" Target="slide1.xml"/><Relationship Id="rId2" Type="http://schemas.openxmlformats.org/officeDocument/2006/relationships/image" Target="../media/image8.png"/><Relationship Id="rId1" Type="http://schemas.openxmlformats.org/officeDocument/2006/relationships/slide" Target="slide8.xml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5.png"/><Relationship Id="rId3" Type="http://schemas.openxmlformats.org/officeDocument/2006/relationships/slide" Target="slide1.xml"/><Relationship Id="rId2" Type="http://schemas.openxmlformats.org/officeDocument/2006/relationships/image" Target="../media/image8.png"/><Relationship Id="rId1" Type="http://schemas.openxmlformats.org/officeDocument/2006/relationships/slide" Target="slide8.xml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slide" Target="slide1.xml"/><Relationship Id="rId2" Type="http://schemas.openxmlformats.org/officeDocument/2006/relationships/image" Target="../media/image8.png"/><Relationship Id="rId1" Type="http://schemas.openxmlformats.org/officeDocument/2006/relationships/slide" Target="slide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4561114" cy="424168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1672948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1200" dirty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冀</a:t>
                </a:r>
                <a:r>
                  <a:rPr kumimoji="1" lang="zh-CN" altLang="en-US" sz="1200" dirty="0" smtClean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教</a:t>
                </a:r>
                <a:r>
                  <a:rPr kumimoji="1" lang="zh-CN" altLang="en-US" sz="1200" dirty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版  数学  四</a:t>
                </a:r>
                <a:r>
                  <a:rPr kumimoji="1" lang="zh-CN" altLang="en-US" sz="1200" dirty="0" smtClean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年级  </a:t>
                </a:r>
                <a:r>
                  <a:rPr kumimoji="1" lang="zh-CN" altLang="en-US" sz="1200" dirty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下册</a:t>
                </a:r>
                <a:endParaRPr kumimoji="1" lang="zh-CN" altLang="en-US" sz="12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/>
          <p:cNvSpPr/>
          <p:nvPr/>
        </p:nvSpPr>
        <p:spPr>
          <a:xfrm>
            <a:off x="4788024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</a:endParaRPr>
          </a:p>
        </p:txBody>
      </p:sp>
      <p:sp>
        <p:nvSpPr>
          <p:cNvPr id="10" name="单圆角矩形 9"/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</a:endParaRPr>
          </a:p>
        </p:txBody>
      </p:sp>
      <p:sp>
        <p:nvSpPr>
          <p:cNvPr id="11" name="单圆角矩形 10"/>
          <p:cNvSpPr/>
          <p:nvPr/>
        </p:nvSpPr>
        <p:spPr>
          <a:xfrm>
            <a:off x="4787584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</a:endParaRPr>
          </a:p>
        </p:txBody>
      </p:sp>
      <p:sp>
        <p:nvSpPr>
          <p:cNvPr id="12" name="单圆角矩形 11"/>
          <p:cNvSpPr/>
          <p:nvPr/>
        </p:nvSpPr>
        <p:spPr>
          <a:xfrm>
            <a:off x="2195736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698316" y="1435155"/>
            <a:ext cx="3536866" cy="1084912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pPr algn="ctr"/>
            <a:r>
              <a:rPr lang="zh-CN" altLang="en-US" sz="6600" b="1" dirty="0" smtClean="0">
                <a:solidFill>
                  <a:prstClr val="black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驾车旅游</a:t>
            </a:r>
            <a:endParaRPr lang="zh-CN" altLang="en-US" sz="6600" b="1" dirty="0">
              <a:solidFill>
                <a:prstClr val="black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1" cstate="print"/>
          <a:srcRect l="35500" r="32250" b="80044"/>
          <a:stretch>
            <a:fillRect/>
          </a:stretch>
        </p:blipFill>
        <p:spPr bwMode="auto">
          <a:xfrm flipH="1">
            <a:off x="1613654" y="445727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圆角矩形 16">
            <a:hlinkClick r:id="rId2" action="ppaction://hlinksldjump"/>
          </p:cNvPr>
          <p:cNvSpPr/>
          <p:nvPr/>
        </p:nvSpPr>
        <p:spPr>
          <a:xfrm>
            <a:off x="2195736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prstClr val="black"/>
                </a:solidFill>
                <a:latin typeface="宋体" panose="02010600030101010101" pitchFamily="2" charset="-122"/>
              </a:rPr>
              <a:t>情境导入</a:t>
            </a:r>
            <a:endParaRPr lang="zh-CN" altLang="en-US" sz="2800" b="1" dirty="0">
              <a:solidFill>
                <a:prstClr val="black"/>
              </a:solidFill>
              <a:latin typeface="宋体" panose="02010600030101010101" pitchFamily="2" charset="-122"/>
            </a:endParaRPr>
          </a:p>
        </p:txBody>
      </p:sp>
      <p:sp>
        <p:nvSpPr>
          <p:cNvPr id="18" name="圆角矩形 17">
            <a:hlinkClick r:id="rId3" action="ppaction://hlinksldjump"/>
          </p:cNvPr>
          <p:cNvSpPr/>
          <p:nvPr/>
        </p:nvSpPr>
        <p:spPr>
          <a:xfrm>
            <a:off x="2247861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prstClr val="black"/>
                </a:solidFill>
                <a:latin typeface="宋体" panose="02010600030101010101" pitchFamily="2" charset="-122"/>
              </a:rPr>
              <a:t>拓展延伸</a:t>
            </a:r>
            <a:endParaRPr lang="zh-CN" altLang="en-US" sz="2800" b="1" dirty="0">
              <a:solidFill>
                <a:prstClr val="black"/>
              </a:solidFill>
              <a:latin typeface="宋体" panose="02010600030101010101" pitchFamily="2" charset="-122"/>
            </a:endParaRPr>
          </a:p>
        </p:txBody>
      </p:sp>
      <p:sp>
        <p:nvSpPr>
          <p:cNvPr id="19" name="圆角矩形 18">
            <a:hlinkClick r:id="rId4" action="ppaction://hlinksldjump"/>
          </p:cNvPr>
          <p:cNvSpPr/>
          <p:nvPr/>
        </p:nvSpPr>
        <p:spPr>
          <a:xfrm>
            <a:off x="4857293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prstClr val="black"/>
                </a:solidFill>
                <a:latin typeface="宋体" panose="02010600030101010101" pitchFamily="2" charset="-122"/>
              </a:rPr>
              <a:t>课外活动</a:t>
            </a:r>
            <a:endParaRPr lang="zh-CN" altLang="en-US" sz="2800" b="1" dirty="0">
              <a:solidFill>
                <a:prstClr val="black"/>
              </a:solidFill>
              <a:latin typeface="宋体" panose="02010600030101010101" pitchFamily="2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912693" y="519703"/>
            <a:ext cx="3740448" cy="68480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4000" b="1" dirty="0">
                <a:solidFill>
                  <a:srgbClr val="0050AA"/>
                </a:solidFill>
                <a:latin typeface="宋体" panose="02010600030101010101" pitchFamily="2" charset="-122"/>
              </a:rPr>
              <a:t>三</a:t>
            </a:r>
            <a:r>
              <a:rPr lang="zh-CN" altLang="en-US" sz="4000" b="1" dirty="0" smtClean="0">
                <a:solidFill>
                  <a:srgbClr val="0050AA"/>
                </a:solidFill>
                <a:latin typeface="宋体" panose="02010600030101010101" pitchFamily="2" charset="-122"/>
              </a:rPr>
              <a:t>位数乘两位数</a:t>
            </a:r>
            <a:endParaRPr lang="zh-CN" altLang="en-US" sz="4000" b="1" dirty="0">
              <a:solidFill>
                <a:srgbClr val="0050AA"/>
              </a:solidFill>
              <a:latin typeface="宋体" panose="02010600030101010101" pitchFamily="2" charset="-122"/>
            </a:endParaRPr>
          </a:p>
        </p:txBody>
      </p:sp>
      <p:sp>
        <p:nvSpPr>
          <p:cNvPr id="21" name="圆角矩形 20">
            <a:hlinkClick r:id="rId5" action="ppaction://hlinksldjump"/>
          </p:cNvPr>
          <p:cNvSpPr/>
          <p:nvPr/>
        </p:nvSpPr>
        <p:spPr>
          <a:xfrm>
            <a:off x="4859592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prstClr val="black"/>
                </a:solidFill>
                <a:latin typeface="宋体" panose="02010600030101010101" pitchFamily="2" charset="-122"/>
              </a:rPr>
              <a:t>活动探究</a:t>
            </a:r>
            <a:endParaRPr lang="zh-CN" altLang="en-US" sz="2800" b="1" dirty="0">
              <a:solidFill>
                <a:prstClr val="black"/>
              </a:solidFill>
              <a:latin typeface="宋体" panose="02010600030101010101" pitchFamily="2" charset="-122"/>
            </a:endParaRPr>
          </a:p>
        </p:txBody>
      </p:sp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1" cstate="print"/>
          <a:srcRect l="35500" r="32250" b="80044"/>
          <a:stretch>
            <a:fillRect/>
          </a:stretch>
        </p:blipFill>
        <p:spPr bwMode="auto">
          <a:xfrm>
            <a:off x="6780547" y="4413687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3" name="组合 22"/>
          <p:cNvGrpSpPr/>
          <p:nvPr/>
        </p:nvGrpSpPr>
        <p:grpSpPr>
          <a:xfrm>
            <a:off x="231783" y="519703"/>
            <a:ext cx="654821" cy="683823"/>
            <a:chOff x="1306635" y="1404594"/>
            <a:chExt cx="654821" cy="683823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25" name="文本框 10"/>
            <p:cNvSpPr txBox="1"/>
            <p:nvPr/>
          </p:nvSpPr>
          <p:spPr>
            <a:xfrm>
              <a:off x="1428700" y="1404594"/>
              <a:ext cx="41069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3500" b="1" dirty="0">
                  <a:solidFill>
                    <a:srgbClr val="0050AA"/>
                  </a:solidFill>
                  <a:latin typeface="宋体" panose="02010600030101010101" pitchFamily="2" charset="-122"/>
                </a:rPr>
                <a:t>3</a:t>
              </a:r>
              <a:endParaRPr kumimoji="1" lang="zh-CN" altLang="en-US" sz="3500" b="1" dirty="0">
                <a:solidFill>
                  <a:srgbClr val="0050AA"/>
                </a:solidFill>
                <a:latin typeface="宋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1066127" y="3148004"/>
            <a:ext cx="591681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  <a:defRPr/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吃饭费用：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80×3×3=720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元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032531" y="2706149"/>
            <a:ext cx="550147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  <a:defRPr/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住宿费用：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280×2=560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元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054987" y="2307092"/>
            <a:ext cx="565948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  <a:defRPr/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交通费用：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180×2=360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元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032963" y="1256995"/>
            <a:ext cx="7359920" cy="10402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  <a:defRPr/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加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油费用：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560÷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100÷10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=56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（升）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spcBef>
                <a:spcPct val="20000"/>
              </a:spcBef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 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56×7×2=784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元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036752" y="3589939"/>
            <a:ext cx="721417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  <a:defRPr/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总费用：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784+360+560+720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≈2500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元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4" name="图片 23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5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2" name="TextBox 12"/>
          <p:cNvSpPr txBox="1">
            <a:spLocks noChangeArrowheads="1"/>
          </p:cNvSpPr>
          <p:nvPr/>
        </p:nvSpPr>
        <p:spPr bwMode="auto">
          <a:xfrm>
            <a:off x="140545" y="358581"/>
            <a:ext cx="7709598" cy="5616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defRPr/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）估算一下旅游的费用。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7" grpId="0"/>
      <p:bldP spid="18" grpId="0"/>
      <p:bldP spid="19" grpId="0"/>
      <p:bldP spid="2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extBox 15"/>
          <p:cNvSpPr txBox="1">
            <a:spLocks noChangeArrowheads="1"/>
          </p:cNvSpPr>
          <p:nvPr/>
        </p:nvSpPr>
        <p:spPr bwMode="auto">
          <a:xfrm>
            <a:off x="862463" y="837426"/>
            <a:ext cx="7716698" cy="10541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关于开车旅游这件事，你还能想到哪些注意事项吗？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sp>
        <p:nvSpPr>
          <p:cNvPr id="13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拓展延伸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5" name="图片 14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6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914399" y="2057704"/>
            <a:ext cx="7511141" cy="19882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  <a:defRPr/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提示：去景点旅游还需要购买门票，如果再购物还需要一部分钱，因此结合实际情况，需要加上这两部分费用。此外还要注意交通安全，带上生活必须物品等。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1"/>
          <p:cNvSpPr txBox="1"/>
          <p:nvPr/>
        </p:nvSpPr>
        <p:spPr>
          <a:xfrm>
            <a:off x="3500118" y="2160432"/>
            <a:ext cx="33899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800" dirty="0" smtClean="0">
                <a:solidFill>
                  <a:prstClr val="whit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课本：练一练第</a:t>
            </a:r>
            <a:r>
              <a:rPr lang="en-US" altLang="zh-CN" sz="2800" dirty="0" smtClean="0">
                <a:solidFill>
                  <a:prstClr val="whit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800" dirty="0">
                <a:solidFill>
                  <a:prstClr val="whit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题</a:t>
            </a:r>
            <a:endParaRPr lang="zh-CN" altLang="en-US" sz="2800" dirty="0">
              <a:solidFill>
                <a:prstClr val="white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688" y="1059582"/>
            <a:ext cx="5437285" cy="4130864"/>
          </a:xfrm>
          <a:prstGeom prst="rect">
            <a:avLst/>
          </a:prstGeom>
        </p:spPr>
      </p:pic>
      <p:sp>
        <p:nvSpPr>
          <p:cNvPr id="13" name="矩形 4"/>
          <p:cNvSpPr>
            <a:spLocks noChangeArrowheads="1"/>
          </p:cNvSpPr>
          <p:nvPr/>
        </p:nvSpPr>
        <p:spPr bwMode="auto">
          <a:xfrm>
            <a:off x="2322343" y="1528301"/>
            <a:ext cx="4567705" cy="2039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为你的家庭设计一个驾车旅游计划？想一想，试着和同伴们一起探究一下吧！</a:t>
            </a:r>
            <a:endParaRPr lang="zh-CN" altLang="en-US" sz="32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193" y="494144"/>
            <a:ext cx="366861" cy="456339"/>
          </a:xfrm>
          <a:prstGeom prst="rect">
            <a:avLst/>
          </a:prstGeom>
        </p:spPr>
      </p:pic>
      <p:sp>
        <p:nvSpPr>
          <p:cNvPr id="19" name="文本框 14"/>
          <p:cNvSpPr txBox="1"/>
          <p:nvPr/>
        </p:nvSpPr>
        <p:spPr>
          <a:xfrm>
            <a:off x="611560" y="425882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课外活动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6" name="图片 15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7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10000" b="90000" l="10000" r="90000">
                        <a14:foregroundMark x1="11720" y1="62363" x2="42533" y2="12363"/>
                        <a14:foregroundMark x1="46314" y1="17308" x2="78639" y2="25549"/>
                        <a14:foregroundMark x1="82609" y1="30769" x2="89036" y2="52473"/>
                        <a14:foregroundMark x1="11342" y1="62637" x2="10775" y2="83242"/>
                        <a14:foregroundMark x1="37051" y1="22802" x2="58223" y2="20604"/>
                        <a14:foregroundMark x1="51040" y1="22802" x2="73724" y2="26099"/>
                        <a14:foregroundMark x1="48015" y1="22802" x2="59735" y2="28297"/>
                        <a14:foregroundMark x1="60113" y1="30495" x2="81664" y2="23352"/>
                        <a14:foregroundMark x1="36673" y1="25275" x2="83176" y2="2747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27566" y="858224"/>
            <a:ext cx="4701611" cy="3235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18" name="组合 4"/>
          <p:cNvGrpSpPr/>
          <p:nvPr/>
        </p:nvGrpSpPr>
        <p:grpSpPr bwMode="auto">
          <a:xfrm>
            <a:off x="6076825" y="1067289"/>
            <a:ext cx="2958318" cy="1827478"/>
            <a:chOff x="2086061" y="139076"/>
            <a:chExt cx="3073251" cy="1174732"/>
          </a:xfrm>
          <a:solidFill>
            <a:srgbClr val="92D050"/>
          </a:solidFill>
        </p:grpSpPr>
        <p:sp>
          <p:nvSpPr>
            <p:cNvPr id="19" name="云形标注 82"/>
            <p:cNvSpPr>
              <a:spLocks noChangeArrowheads="1"/>
            </p:cNvSpPr>
            <p:nvPr/>
          </p:nvSpPr>
          <p:spPr bwMode="auto">
            <a:xfrm>
              <a:off x="2086061" y="139076"/>
              <a:ext cx="3073251" cy="1174732"/>
            </a:xfrm>
            <a:prstGeom prst="cloudCallout">
              <a:avLst>
                <a:gd name="adj1" fmla="val -61256"/>
                <a:gd name="adj2" fmla="val 10605"/>
              </a:avLst>
            </a:prstGeom>
            <a:grpFill/>
            <a:ln w="19050" algn="ctr">
              <a:solidFill>
                <a:srgbClr val="00B0F0"/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40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0" name="矩形 4"/>
            <p:cNvSpPr>
              <a:spLocks noChangeArrowheads="1"/>
            </p:cNvSpPr>
            <p:nvPr/>
          </p:nvSpPr>
          <p:spPr bwMode="auto">
            <a:xfrm>
              <a:off x="2318469" y="318754"/>
              <a:ext cx="2818225" cy="85072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0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石家庄到承德</a:t>
              </a:r>
              <a:r>
                <a:rPr lang="zh-CN" altLang="en-US" sz="20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高速全长</a:t>
              </a:r>
              <a:r>
                <a:rPr lang="zh-CN" altLang="en-US" sz="20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大约是</a:t>
              </a:r>
              <a:r>
                <a:rPr lang="en-US" altLang="zh-CN" sz="20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560</a:t>
              </a:r>
              <a:r>
                <a:rPr lang="zh-CN" altLang="en-US" sz="20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千米，早上</a:t>
              </a:r>
              <a:r>
                <a:rPr lang="en-US" altLang="zh-CN" sz="20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8</a:t>
              </a:r>
              <a:r>
                <a:rPr lang="zh-CN" altLang="en-US" sz="20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时出发，下午几时能到呢？</a:t>
              </a:r>
              <a:endParaRPr lang="zh-CN" altLang="en-US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4" name="组合 4"/>
          <p:cNvGrpSpPr/>
          <p:nvPr/>
        </p:nvGrpSpPr>
        <p:grpSpPr bwMode="auto">
          <a:xfrm rot="16200000">
            <a:off x="4447152" y="169588"/>
            <a:ext cx="885707" cy="2003527"/>
            <a:chOff x="2086068" y="572447"/>
            <a:chExt cx="1542919" cy="1112458"/>
          </a:xfrm>
          <a:solidFill>
            <a:srgbClr val="92D050"/>
          </a:solidFill>
        </p:grpSpPr>
        <p:sp>
          <p:nvSpPr>
            <p:cNvPr id="15" name="云形标注 82"/>
            <p:cNvSpPr>
              <a:spLocks noChangeArrowheads="1"/>
            </p:cNvSpPr>
            <p:nvPr/>
          </p:nvSpPr>
          <p:spPr bwMode="auto">
            <a:xfrm>
              <a:off x="2086068" y="572447"/>
              <a:ext cx="1542919" cy="1075911"/>
            </a:xfrm>
            <a:prstGeom prst="cloudCallout">
              <a:avLst>
                <a:gd name="adj1" fmla="val -107099"/>
                <a:gd name="adj2" fmla="val 6498"/>
              </a:avLst>
            </a:prstGeom>
            <a:grpFill/>
            <a:ln w="19050" algn="ctr">
              <a:solidFill>
                <a:srgbClr val="00B0F0"/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400" b="1" dirty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6" name="矩形 4"/>
            <p:cNvSpPr>
              <a:spLocks noChangeArrowheads="1"/>
            </p:cNvSpPr>
            <p:nvPr/>
          </p:nvSpPr>
          <p:spPr bwMode="auto">
            <a:xfrm rot="5400000">
              <a:off x="2287482" y="535365"/>
              <a:ext cx="1065932" cy="123314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0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中间还要吃饭、加油</a:t>
              </a:r>
              <a:r>
                <a:rPr lang="en-US" altLang="zh-CN" sz="20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……</a:t>
              </a:r>
              <a:endParaRPr lang="zh-CN" altLang="en-US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4" name="组合 4"/>
          <p:cNvGrpSpPr/>
          <p:nvPr/>
        </p:nvGrpSpPr>
        <p:grpSpPr bwMode="auto">
          <a:xfrm rot="21259496" flipH="1">
            <a:off x="699891" y="1264026"/>
            <a:ext cx="2850628" cy="1430809"/>
            <a:chOff x="10192803" y="1638853"/>
            <a:chExt cx="2965708" cy="996017"/>
          </a:xfrm>
          <a:solidFill>
            <a:srgbClr val="92D050"/>
          </a:solidFill>
        </p:grpSpPr>
        <p:sp>
          <p:nvSpPr>
            <p:cNvPr id="25" name="云形标注 82"/>
            <p:cNvSpPr>
              <a:spLocks noChangeArrowheads="1"/>
            </p:cNvSpPr>
            <p:nvPr/>
          </p:nvSpPr>
          <p:spPr bwMode="auto">
            <a:xfrm>
              <a:off x="10192803" y="1638853"/>
              <a:ext cx="2965708" cy="950771"/>
            </a:xfrm>
            <a:prstGeom prst="cloudCallout">
              <a:avLst>
                <a:gd name="adj1" fmla="val -71273"/>
                <a:gd name="adj2" fmla="val 18072"/>
              </a:avLst>
            </a:prstGeom>
            <a:grpFill/>
            <a:ln w="19050" algn="ctr">
              <a:solidFill>
                <a:srgbClr val="825830"/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40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6" name="矩形 4"/>
            <p:cNvSpPr>
              <a:spLocks noChangeArrowheads="1"/>
            </p:cNvSpPr>
            <p:nvPr/>
          </p:nvSpPr>
          <p:spPr bwMode="auto">
            <a:xfrm rot="21259496">
              <a:off x="10363659" y="1713595"/>
              <a:ext cx="2609969" cy="92127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0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我在高速公路上开车从来不超速，平均每小时</a:t>
              </a:r>
              <a:r>
                <a:rPr lang="en-US" altLang="zh-CN" sz="20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80</a:t>
              </a:r>
              <a:r>
                <a:rPr lang="zh-CN" altLang="en-US" sz="20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千米吧！</a:t>
              </a:r>
              <a:endParaRPr lang="zh-CN" altLang="en-US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23" name="图片 2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3" y="479078"/>
            <a:ext cx="366860" cy="456339"/>
          </a:xfrm>
          <a:prstGeom prst="rect">
            <a:avLst/>
          </a:prstGeom>
        </p:spPr>
      </p:pic>
      <p:sp>
        <p:nvSpPr>
          <p:cNvPr id="29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情境导入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1" name="图片 30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2" name="文本框 26">
              <a:hlinkClick r:id="rId6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1090636" y="3385458"/>
            <a:ext cx="6689675" cy="1346624"/>
            <a:chOff x="1090636" y="3385458"/>
            <a:chExt cx="6689675" cy="1346624"/>
          </a:xfrm>
        </p:grpSpPr>
        <p:sp>
          <p:nvSpPr>
            <p:cNvPr id="28" name="AutoShape 27"/>
            <p:cNvSpPr>
              <a:spLocks noChangeArrowheads="1"/>
            </p:cNvSpPr>
            <p:nvPr/>
          </p:nvSpPr>
          <p:spPr bwMode="auto">
            <a:xfrm flipH="1">
              <a:off x="2223376" y="3766777"/>
              <a:ext cx="5556935" cy="864000"/>
            </a:xfrm>
            <a:prstGeom prst="wedgeRoundRectCallout">
              <a:avLst>
                <a:gd name="adj1" fmla="val 56500"/>
                <a:gd name="adj2" fmla="val -40533"/>
                <a:gd name="adj3" fmla="val 16667"/>
              </a:avLst>
            </a:prstGeom>
            <a:noFill/>
            <a:ln w="19050">
              <a:solidFill>
                <a:srgbClr val="3399FF"/>
              </a:solidFill>
              <a:miter lim="800000"/>
            </a:ln>
          </p:spPr>
          <p:txBody>
            <a:bodyPr lIns="68580" tIns="34290" rIns="68580" bIns="34290"/>
            <a:lstStyle>
              <a:lvl1pPr indent="-3429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indent="0">
                <a:spcBef>
                  <a:spcPts val="0"/>
                </a:spcBef>
                <a:defRPr/>
              </a:pP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“五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·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一”放假期间，聪聪一家决定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由</a:t>
              </a:r>
              <a:endPara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indent="0">
                <a:spcBef>
                  <a:spcPts val="0"/>
                </a:spcBef>
                <a:defRPr/>
              </a:pP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爸爸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开车到承德参观历史文化遗产。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90636" y="3385458"/>
              <a:ext cx="939677" cy="1346624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563" b="89577" l="6538" r="89831">
                        <a14:foregroundMark x1="18886" y1="33239" x2="52785" y2="845"/>
                        <a14:foregroundMark x1="18644" y1="33803" x2="23245" y2="42535"/>
                        <a14:foregroundMark x1="23245" y1="45070" x2="6538" y2="61408"/>
                        <a14:foregroundMark x1="7506" y1="62817" x2="8959" y2="85915"/>
                        <a14:foregroundMark x1="54237" y1="2535" x2="59080" y2="38310"/>
                        <a14:foregroundMark x1="59564" y1="32113" x2="63923" y2="1690"/>
                        <a14:foregroundMark x1="71671" y1="2817" x2="81114" y2="1690"/>
                        <a14:foregroundMark x1="80630" y1="1972" x2="79177" y2="24225"/>
                        <a14:foregroundMark x1="79661" y1="25915" x2="87167" y2="28732"/>
                        <a14:foregroundMark x1="86441" y1="32113" x2="87893" y2="58028"/>
                        <a14:foregroundMark x1="86199" y1="70141" x2="70218" y2="82535"/>
                        <a14:foregroundMark x1="64649" y1="83944" x2="52300" y2="69296"/>
                        <a14:foregroundMark x1="53511" y1="73803" x2="52785" y2="83944"/>
                        <a14:foregroundMark x1="33656" y1="72113" x2="34383" y2="83099"/>
                        <a14:foregroundMark x1="15012" y1="70423" x2="18160" y2="81690"/>
                        <a14:foregroundMark x1="17918" y1="70423" x2="17918" y2="76338"/>
                        <a14:foregroundMark x1="33414" y1="25352" x2="38257" y2="30423"/>
                        <a14:foregroundMark x1="38983" y1="27042" x2="50847" y2="13239"/>
                        <a14:foregroundMark x1="56659" y1="76338" x2="62470" y2="68732"/>
                        <a14:foregroundMark x1="69492" y1="69296" x2="69249" y2="67042"/>
                        <a14:foregroundMark x1="16465" y1="85352" x2="24455" y2="87887"/>
                        <a14:foregroundMark x1="55690" y1="86761" x2="81840" y2="85070"/>
                        <a14:foregroundMark x1="83293" y1="85070" x2="87893" y2="84789"/>
                        <a14:foregroundMark x1="82082" y1="83099" x2="88136" y2="78873"/>
                        <a14:foregroundMark x1="40194" y1="13239" x2="55206" y2="21127"/>
                        <a14:foregroundMark x1="27845" y1="24507" x2="52300" y2="19437"/>
                        <a14:foregroundMark x1="19613" y1="32394" x2="39709" y2="23662"/>
                        <a14:foregroundMark x1="52785" y1="72676" x2="52058" y2="6704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57049" y="1234466"/>
            <a:ext cx="4750020" cy="33323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4" name="TextBox 12"/>
          <p:cNvSpPr txBox="1">
            <a:spLocks noChangeArrowheads="1"/>
          </p:cNvSpPr>
          <p:nvPr/>
        </p:nvSpPr>
        <p:spPr bwMode="auto">
          <a:xfrm>
            <a:off x="863793" y="519226"/>
            <a:ext cx="7823005" cy="10541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开车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从石家庄到承德旅游，还要想到哪些问题？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5" name="AutoShape 27"/>
          <p:cNvSpPr>
            <a:spLocks noChangeArrowheads="1"/>
          </p:cNvSpPr>
          <p:nvPr/>
        </p:nvSpPr>
        <p:spPr bwMode="auto">
          <a:xfrm>
            <a:off x="6077205" y="2027511"/>
            <a:ext cx="2840807" cy="678617"/>
          </a:xfrm>
          <a:prstGeom prst="wedgeRoundRectCallout">
            <a:avLst>
              <a:gd name="adj1" fmla="val -57787"/>
              <a:gd name="adj2" fmla="val 25983"/>
              <a:gd name="adj3" fmla="val 16667"/>
            </a:avLst>
          </a:prstGeom>
          <a:noFill/>
          <a:ln w="19050">
            <a:solidFill>
              <a:srgbClr val="3399FF"/>
            </a:solidFill>
            <a:miter lim="800000"/>
          </a:ln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/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吃饭和给汽车加油最好在同一个服务区</a:t>
            </a:r>
            <a:r>
              <a:rPr lang="en-US" altLang="zh-CN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zh-CN" altLang="en-US" sz="20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10000"/>
              </a:lnSpc>
              <a:defRPr/>
            </a:pP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6" name="AutoShape 27"/>
          <p:cNvSpPr>
            <a:spLocks noChangeArrowheads="1"/>
          </p:cNvSpPr>
          <p:nvPr/>
        </p:nvSpPr>
        <p:spPr bwMode="auto">
          <a:xfrm>
            <a:off x="880341" y="2582119"/>
            <a:ext cx="2171452" cy="689646"/>
          </a:xfrm>
          <a:prstGeom prst="wedgeRoundRectCallout">
            <a:avLst>
              <a:gd name="adj1" fmla="val 64773"/>
              <a:gd name="adj2" fmla="val -48073"/>
              <a:gd name="adj3" fmla="val 16667"/>
            </a:avLst>
          </a:prstGeom>
          <a:noFill/>
          <a:ln w="19050">
            <a:solidFill>
              <a:srgbClr val="3399FF"/>
            </a:solidFill>
            <a:miter lim="800000"/>
          </a:ln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10000"/>
              </a:lnSpc>
              <a:defRPr/>
            </a:pP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要知道汽车的耗油量就好了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en-US" altLang="zh-CN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10000"/>
              </a:lnSpc>
              <a:defRPr/>
            </a:pP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AutoShape 27"/>
          <p:cNvSpPr>
            <a:spLocks noChangeArrowheads="1"/>
          </p:cNvSpPr>
          <p:nvPr/>
        </p:nvSpPr>
        <p:spPr bwMode="auto">
          <a:xfrm>
            <a:off x="5936204" y="1075020"/>
            <a:ext cx="2304000" cy="756000"/>
          </a:xfrm>
          <a:prstGeom prst="wedgeRoundRectCallout">
            <a:avLst>
              <a:gd name="adj1" fmla="val -67987"/>
              <a:gd name="adj2" fmla="val 47881"/>
              <a:gd name="adj3" fmla="val 16667"/>
            </a:avLst>
          </a:prstGeom>
          <a:noFill/>
          <a:ln w="19050">
            <a:solidFill>
              <a:srgbClr val="3399FF"/>
            </a:solidFill>
            <a:miter lim="800000"/>
          </a:ln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中午在哪个服务区吃饭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en-US" altLang="zh-CN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10000"/>
              </a:lnSpc>
              <a:defRPr/>
            </a:pP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AutoShape 27"/>
          <p:cNvSpPr>
            <a:spLocks noChangeArrowheads="1"/>
          </p:cNvSpPr>
          <p:nvPr/>
        </p:nvSpPr>
        <p:spPr bwMode="auto">
          <a:xfrm>
            <a:off x="1021859" y="1509056"/>
            <a:ext cx="2081734" cy="689646"/>
          </a:xfrm>
          <a:prstGeom prst="wedgeRoundRectCallout">
            <a:avLst>
              <a:gd name="adj1" fmla="val 98616"/>
              <a:gd name="adj2" fmla="val 38155"/>
              <a:gd name="adj3" fmla="val 16667"/>
            </a:avLst>
          </a:prstGeom>
          <a:noFill/>
          <a:ln w="19050">
            <a:solidFill>
              <a:srgbClr val="3399FF"/>
            </a:solidFill>
            <a:miter lim="800000"/>
          </a:ln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要提前一天把汽车加满油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en-US" altLang="zh-CN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10000"/>
              </a:lnSpc>
              <a:defRPr/>
            </a:pP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2" y="492072"/>
            <a:ext cx="366860" cy="456338"/>
          </a:xfrm>
          <a:prstGeom prst="rect">
            <a:avLst/>
          </a:prstGeom>
        </p:spPr>
      </p:pic>
      <p:sp>
        <p:nvSpPr>
          <p:cNvPr id="18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活动探究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0" name="图片 19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1" name="文本框 26">
              <a:hlinkClick r:id="rId6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1275698" y="3439910"/>
            <a:ext cx="6537271" cy="1335715"/>
            <a:chOff x="1275698" y="3439910"/>
            <a:chExt cx="6537271" cy="1335715"/>
          </a:xfrm>
        </p:grpSpPr>
        <p:sp>
          <p:nvSpPr>
            <p:cNvPr id="27" name="AutoShape 27"/>
            <p:cNvSpPr>
              <a:spLocks noChangeArrowheads="1"/>
            </p:cNvSpPr>
            <p:nvPr/>
          </p:nvSpPr>
          <p:spPr bwMode="auto">
            <a:xfrm flipH="1">
              <a:off x="2277806" y="4097574"/>
              <a:ext cx="5535163" cy="396111"/>
            </a:xfrm>
            <a:prstGeom prst="wedgeRoundRectCallout">
              <a:avLst>
                <a:gd name="adj1" fmla="val 53347"/>
                <a:gd name="adj2" fmla="val -51428"/>
                <a:gd name="adj3" fmla="val 16667"/>
              </a:avLst>
            </a:prstGeom>
            <a:noFill/>
            <a:ln w="19050">
              <a:solidFill>
                <a:srgbClr val="3399FF"/>
              </a:solidFill>
              <a:miter lim="800000"/>
            </a:ln>
          </p:spPr>
          <p:txBody>
            <a:bodyPr lIns="68580" tIns="34290" rIns="68580" bIns="34290"/>
            <a:lstStyle>
              <a:lvl1pPr indent="-3429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20000"/>
                </a:spcBef>
                <a:defRPr/>
              </a:pP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还要需要估算一下旅游需要的费用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哟！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75698" y="3439910"/>
              <a:ext cx="932065" cy="1335715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" grpId="0" animBg="1"/>
      <p:bldP spid="56" grpId="0" animBg="1"/>
      <p:bldP spid="22" grpId="0" animBg="1"/>
      <p:bldP spid="2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http://img1.imgtn.bdimg.com/it/u=4113588681,2418752384&amp;fm=27&amp;gp=0.jpg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040"/>
          <a:stretch>
            <a:fillRect/>
          </a:stretch>
        </p:blipFill>
        <p:spPr bwMode="auto">
          <a:xfrm flipH="1">
            <a:off x="600330" y="587684"/>
            <a:ext cx="3314992" cy="23311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" name="组合 2"/>
          <p:cNvGrpSpPr/>
          <p:nvPr/>
        </p:nvGrpSpPr>
        <p:grpSpPr>
          <a:xfrm>
            <a:off x="4013892" y="1170375"/>
            <a:ext cx="4351102" cy="1282333"/>
            <a:chOff x="4013892" y="1366323"/>
            <a:chExt cx="4351102" cy="1282333"/>
          </a:xfrm>
        </p:grpSpPr>
        <p:pic>
          <p:nvPicPr>
            <p:cNvPr id="28" name="Picture 3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546921" y="1395982"/>
              <a:ext cx="818073" cy="125267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9" name="AutoShape 27"/>
            <p:cNvSpPr>
              <a:spLocks noChangeArrowheads="1"/>
            </p:cNvSpPr>
            <p:nvPr/>
          </p:nvSpPr>
          <p:spPr bwMode="auto">
            <a:xfrm>
              <a:off x="4013892" y="1366323"/>
              <a:ext cx="3413052" cy="688547"/>
            </a:xfrm>
            <a:prstGeom prst="wedgeRoundRectCallout">
              <a:avLst>
                <a:gd name="adj1" fmla="val 57669"/>
                <a:gd name="adj2" fmla="val 29428"/>
                <a:gd name="adj3" fmla="val 16667"/>
              </a:avLst>
            </a:prstGeom>
            <a:noFill/>
            <a:ln w="19050">
              <a:solidFill>
                <a:srgbClr val="3399FF"/>
              </a:solidFill>
              <a:miter lim="800000"/>
            </a:ln>
          </p:spPr>
          <p:txBody>
            <a:bodyPr lIns="68580" tIns="34290" rIns="68580" bIns="34290"/>
            <a:lstStyle>
              <a:lvl1pPr indent="-3429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20000"/>
                </a:spcBef>
                <a:defRPr/>
              </a:pPr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这辆车的油箱容量是</a:t>
              </a:r>
              <a:r>
                <a:rPr lang="en-US" altLang="zh-CN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40</a:t>
              </a:r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升，行驶</a:t>
              </a:r>
              <a:r>
                <a:rPr lang="en-US" altLang="zh-CN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100</a:t>
              </a:r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千米大约耗油</a:t>
              </a:r>
              <a:r>
                <a:rPr lang="en-US" altLang="zh-CN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10</a:t>
              </a:r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升。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37" name="TextBox 12"/>
          <p:cNvSpPr txBox="1">
            <a:spLocks noChangeArrowheads="1"/>
          </p:cNvSpPr>
          <p:nvPr/>
        </p:nvSpPr>
        <p:spPr bwMode="auto">
          <a:xfrm>
            <a:off x="268072" y="355936"/>
            <a:ext cx="8649940" cy="10541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）如果出发前给汽车加油，开出几小时汽车就要加油？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3864435" y="2249344"/>
            <a:ext cx="4788214" cy="1079500"/>
            <a:chOff x="3624943" y="2575924"/>
            <a:chExt cx="4788214" cy="1079500"/>
          </a:xfrm>
        </p:grpSpPr>
        <p:pic>
          <p:nvPicPr>
            <p:cNvPr id="21" name="Picture 4" descr="C:\Users\Administrator\Desktop\图片1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498757" y="2575924"/>
              <a:ext cx="914400" cy="10795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2" name="AutoShape 27"/>
            <p:cNvSpPr>
              <a:spLocks noChangeArrowheads="1"/>
            </p:cNvSpPr>
            <p:nvPr/>
          </p:nvSpPr>
          <p:spPr bwMode="auto">
            <a:xfrm>
              <a:off x="3624943" y="2664836"/>
              <a:ext cx="3555101" cy="477347"/>
            </a:xfrm>
            <a:prstGeom prst="wedgeRoundRectCallout">
              <a:avLst>
                <a:gd name="adj1" fmla="val 62437"/>
                <a:gd name="adj2" fmla="val 36482"/>
                <a:gd name="adj3" fmla="val 16667"/>
              </a:avLst>
            </a:prstGeom>
            <a:noFill/>
            <a:ln w="19050">
              <a:solidFill>
                <a:srgbClr val="3399FF"/>
              </a:solidFill>
              <a:miter lim="800000"/>
            </a:ln>
          </p:spPr>
          <p:txBody>
            <a:bodyPr lIns="68580" tIns="34290" rIns="68580" bIns="34290"/>
            <a:lstStyle>
              <a:lvl1pPr indent="-3429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20000"/>
                </a:spcBef>
                <a:defRPr/>
              </a:pPr>
              <a:r>
                <a:rPr lang="zh-CN" altLang="en-US" sz="2000" b="1" dirty="0" smtClean="0">
                  <a:latin typeface="+mn-lt"/>
                  <a:ea typeface="楷体" panose="02010609060101010101" pitchFamily="49" charset="-122"/>
                </a:rPr>
                <a:t>不能等到汽油用完了再</a:t>
              </a:r>
              <a:r>
                <a:rPr lang="zh-CN" altLang="en-US" sz="2000" b="1" dirty="0" smtClean="0">
                  <a:latin typeface="+mn-lt"/>
                  <a:ea typeface="楷体" panose="02010609060101010101" pitchFamily="49" charset="-122"/>
                </a:rPr>
                <a:t>加油。</a:t>
              </a:r>
              <a:endParaRPr lang="zh-CN" altLang="en-US" sz="2000" b="1" dirty="0">
                <a:latin typeface="+mn-lt"/>
                <a:ea typeface="楷体" panose="02010609060101010101" pitchFamily="49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604453" y="2886597"/>
            <a:ext cx="4557941" cy="1288414"/>
            <a:chOff x="495593" y="3104317"/>
            <a:chExt cx="4557941" cy="1288414"/>
          </a:xfrm>
        </p:grpSpPr>
        <p:pic>
          <p:nvPicPr>
            <p:cNvPr id="20" name="Picture 5" descr="C:\Users\Administrator\Desktop\图片2.p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495593" y="3433881"/>
              <a:ext cx="643135" cy="9588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4" name="AutoShape 27"/>
            <p:cNvSpPr>
              <a:spLocks noChangeArrowheads="1"/>
            </p:cNvSpPr>
            <p:nvPr/>
          </p:nvSpPr>
          <p:spPr bwMode="auto">
            <a:xfrm>
              <a:off x="1335788" y="3104317"/>
              <a:ext cx="3717746" cy="688547"/>
            </a:xfrm>
            <a:prstGeom prst="wedgeRoundRectCallout">
              <a:avLst>
                <a:gd name="adj1" fmla="val -58050"/>
                <a:gd name="adj2" fmla="val 44466"/>
                <a:gd name="adj3" fmla="val 16667"/>
              </a:avLst>
            </a:prstGeom>
            <a:noFill/>
            <a:ln w="19050">
              <a:solidFill>
                <a:srgbClr val="3399FF"/>
              </a:solidFill>
              <a:miter lim="800000"/>
            </a:ln>
          </p:spPr>
          <p:txBody>
            <a:bodyPr lIns="68580" tIns="34290" rIns="68580" bIns="34290"/>
            <a:lstStyle>
              <a:lvl1pPr indent="-3429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indent="0">
                <a:spcBef>
                  <a:spcPts val="0"/>
                </a:spcBef>
                <a:defRPr/>
              </a:pPr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加满一箱油的汽车可以行驶</a:t>
              </a:r>
              <a:r>
                <a:rPr lang="en-US" altLang="zh-CN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400</a:t>
              </a:r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千米，开出</a:t>
              </a:r>
              <a:r>
                <a:rPr lang="en-US" altLang="zh-CN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5</a:t>
              </a:r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小时就要</a:t>
              </a:r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加油。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6" name="矩形 5"/>
          <p:cNvSpPr/>
          <p:nvPr/>
        </p:nvSpPr>
        <p:spPr>
          <a:xfrm>
            <a:off x="2908416" y="3666706"/>
            <a:ext cx="359585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spcBef>
                <a:spcPct val="20000"/>
              </a:spcBef>
              <a:defRPr/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100÷10×4=400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（千米）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234469" y="4098508"/>
            <a:ext cx="282000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spcBef>
                <a:spcPct val="20000"/>
              </a:spcBef>
              <a:defRPr/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400÷80=5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（小时）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9" name="图片 18">
              <a:hlinkClick r:id="rId5" action="ppaction://hlinksldjump"/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5" name="文本框 26">
              <a:hlinkClick r:id="rId7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http://img1.imgtn.bdimg.com/it/u=4113588681,2418752384&amp;fm=27&amp;gp=0.jpg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040"/>
          <a:stretch>
            <a:fillRect/>
          </a:stretch>
        </p:blipFill>
        <p:spPr bwMode="auto">
          <a:xfrm>
            <a:off x="623819" y="1550300"/>
            <a:ext cx="2665121" cy="23311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7" name="TextBox 12"/>
          <p:cNvSpPr txBox="1">
            <a:spLocks noChangeArrowheads="1"/>
          </p:cNvSpPr>
          <p:nvPr/>
        </p:nvSpPr>
        <p:spPr bwMode="auto">
          <a:xfrm>
            <a:off x="344274" y="290620"/>
            <a:ext cx="8429755" cy="13619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）石家庄到承德的高速公路全长大约是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560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千米，爸爸每小时开车行驶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80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千米。如果上午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8:00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出发，中间吃饭用了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小时，下午几时可以到达？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175483" y="1983479"/>
            <a:ext cx="313098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spcBef>
                <a:spcPct val="20000"/>
              </a:spcBef>
              <a:defRPr/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560÷80=7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（小时）</a:t>
            </a:r>
            <a:endParaRPr lang="en-US" altLang="zh-CN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997787" y="3833280"/>
            <a:ext cx="374333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spcBef>
                <a:spcPct val="20000"/>
              </a:spcBef>
              <a:defRPr/>
            </a:pP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答：下午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时间可以到达。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467717" y="2421960"/>
            <a:ext cx="219964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spcBef>
                <a:spcPct val="20000"/>
              </a:spcBef>
              <a:defRPr/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7+1=8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（小时）</a:t>
            </a:r>
            <a:endParaRPr lang="en-US" altLang="zh-CN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458395" y="2993997"/>
            <a:ext cx="501082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上午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8:00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出发加上所用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小时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即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16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时可以到达，也就是下午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时到达。</a:t>
            </a:r>
            <a:endParaRPr lang="en-US" altLang="zh-CN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7" name="图片 16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8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14" grpId="0"/>
      <p:bldP spid="1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框 91"/>
          <p:cNvSpPr txBox="1">
            <a:spLocks noChangeArrowheads="1"/>
          </p:cNvSpPr>
          <p:nvPr/>
        </p:nvSpPr>
        <p:spPr bwMode="auto">
          <a:xfrm>
            <a:off x="1637279" y="891358"/>
            <a:ext cx="5736950" cy="1569660"/>
          </a:xfrm>
          <a:prstGeom prst="rect">
            <a:avLst/>
          </a:prstGeom>
          <a:noFill/>
          <a:ln w="9525">
            <a:solidFill>
              <a:srgbClr val="00B0F0"/>
            </a:solidFill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汽油：每升油按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元计算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交通：高速费单程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180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元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住宿：标准间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220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元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天；三人间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280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元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天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吃饭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：每人每天至少需要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80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元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" name="TextBox 12"/>
          <p:cNvSpPr txBox="1">
            <a:spLocks noChangeArrowheads="1"/>
          </p:cNvSpPr>
          <p:nvPr/>
        </p:nvSpPr>
        <p:spPr bwMode="auto">
          <a:xfrm>
            <a:off x="140545" y="358581"/>
            <a:ext cx="7709598" cy="5616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defRPr/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）估算一下旅游的费用。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948509" y="3312303"/>
            <a:ext cx="6052490" cy="10402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  <a:defRPr/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油费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560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÷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100÷10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 56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（升）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spcBef>
                <a:spcPct val="20000"/>
              </a:spcBef>
              <a:defRPr/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56×7×2=784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元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877137" y="2518887"/>
            <a:ext cx="3795209" cy="1252674"/>
            <a:chOff x="1561613" y="749280"/>
            <a:chExt cx="3795209" cy="1252674"/>
          </a:xfrm>
        </p:grpSpPr>
        <p:pic>
          <p:nvPicPr>
            <p:cNvPr id="28" name="Picture 3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1561613" y="749280"/>
              <a:ext cx="818073" cy="125267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6" name="AutoShape 27"/>
            <p:cNvSpPr>
              <a:spLocks noChangeArrowheads="1"/>
            </p:cNvSpPr>
            <p:nvPr/>
          </p:nvSpPr>
          <p:spPr bwMode="auto">
            <a:xfrm>
              <a:off x="2368822" y="783498"/>
              <a:ext cx="2988000" cy="468000"/>
            </a:xfrm>
            <a:prstGeom prst="wedgeRoundRectCallout">
              <a:avLst>
                <a:gd name="adj1" fmla="val -53902"/>
                <a:gd name="adj2" fmla="val 44615"/>
                <a:gd name="adj3" fmla="val 16667"/>
              </a:avLst>
            </a:prstGeom>
            <a:noFill/>
            <a:ln w="19050">
              <a:solidFill>
                <a:srgbClr val="3399FF"/>
              </a:solidFill>
              <a:miter lim="800000"/>
            </a:ln>
          </p:spPr>
          <p:txBody>
            <a:bodyPr lIns="68580" tIns="34290" rIns="68580" bIns="34290"/>
            <a:lstStyle>
              <a:lvl1pPr indent="-3429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20000"/>
                </a:spcBef>
                <a:defRPr/>
              </a:pPr>
              <a:r>
                <a:rPr lang="zh-CN" altLang="en-US" sz="2400" b="1" dirty="0" smtClean="0">
                  <a:latin typeface="+mn-lt"/>
                  <a:ea typeface="楷体" panose="02010609060101010101" pitchFamily="49" charset="-122"/>
                </a:rPr>
                <a:t>要注意</a:t>
              </a:r>
              <a:r>
                <a:rPr lang="zh-CN" altLang="en-US" sz="2400" b="1" dirty="0" smtClean="0">
                  <a:latin typeface="+mn-lt"/>
                  <a:ea typeface="楷体" panose="02010609060101010101" pitchFamily="49" charset="-122"/>
                </a:rPr>
                <a:t>往返</a:t>
              </a:r>
              <a:r>
                <a:rPr lang="zh-CN" altLang="en-US" sz="2400" b="1" dirty="0" smtClean="0">
                  <a:latin typeface="+mn-lt"/>
                  <a:ea typeface="楷体" panose="02010609060101010101" pitchFamily="49" charset="-122"/>
                </a:rPr>
                <a:t>费用哦！</a:t>
              </a:r>
              <a:endParaRPr lang="zh-CN" altLang="en-US" sz="2400" b="1" dirty="0">
                <a:latin typeface="+mn-lt"/>
                <a:ea typeface="楷体" panose="02010609060101010101" pitchFamily="49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9" name="图片 18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0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2311339" y="3346661"/>
            <a:ext cx="457931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  <a:defRPr/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交通费：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180×2=360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元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0" name="图片 19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1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0" name="文本框 91"/>
          <p:cNvSpPr txBox="1">
            <a:spLocks noChangeArrowheads="1"/>
          </p:cNvSpPr>
          <p:nvPr/>
        </p:nvSpPr>
        <p:spPr bwMode="auto">
          <a:xfrm>
            <a:off x="1637279" y="891358"/>
            <a:ext cx="5736950" cy="1569660"/>
          </a:xfrm>
          <a:prstGeom prst="rect">
            <a:avLst/>
          </a:prstGeom>
          <a:noFill/>
          <a:ln w="9525">
            <a:solidFill>
              <a:srgbClr val="00B0F0"/>
            </a:solidFill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汽油：每升油按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元计算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交通：高速费单程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180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元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住宿：标准间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220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元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天；三人间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280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元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天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吃饭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：每人每天至少需要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80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元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877137" y="2518887"/>
            <a:ext cx="3795209" cy="1252674"/>
            <a:chOff x="1561613" y="749280"/>
            <a:chExt cx="3795209" cy="1252674"/>
          </a:xfrm>
        </p:grpSpPr>
        <p:pic>
          <p:nvPicPr>
            <p:cNvPr id="12" name="Picture 3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1561613" y="749280"/>
              <a:ext cx="818073" cy="125267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3" name="AutoShape 27"/>
            <p:cNvSpPr>
              <a:spLocks noChangeArrowheads="1"/>
            </p:cNvSpPr>
            <p:nvPr/>
          </p:nvSpPr>
          <p:spPr bwMode="auto">
            <a:xfrm>
              <a:off x="2368822" y="783498"/>
              <a:ext cx="2988000" cy="468000"/>
            </a:xfrm>
            <a:prstGeom prst="wedgeRoundRectCallout">
              <a:avLst>
                <a:gd name="adj1" fmla="val -53902"/>
                <a:gd name="adj2" fmla="val 44615"/>
                <a:gd name="adj3" fmla="val 16667"/>
              </a:avLst>
            </a:prstGeom>
            <a:noFill/>
            <a:ln w="19050">
              <a:solidFill>
                <a:srgbClr val="3399FF"/>
              </a:solidFill>
              <a:miter lim="800000"/>
            </a:ln>
          </p:spPr>
          <p:txBody>
            <a:bodyPr lIns="68580" tIns="34290" rIns="68580" bIns="34290"/>
            <a:lstStyle>
              <a:lvl1pPr indent="-3429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20000"/>
                </a:spcBef>
                <a:defRPr/>
              </a:pPr>
              <a:r>
                <a:rPr lang="zh-CN" altLang="en-US" sz="2400" b="1" dirty="0" smtClean="0">
                  <a:latin typeface="+mn-lt"/>
                  <a:ea typeface="楷体" panose="02010609060101010101" pitchFamily="49" charset="-122"/>
                </a:rPr>
                <a:t>要注意</a:t>
              </a:r>
              <a:r>
                <a:rPr lang="zh-CN" altLang="en-US" sz="2400" b="1" dirty="0" smtClean="0">
                  <a:latin typeface="+mn-lt"/>
                  <a:ea typeface="楷体" panose="02010609060101010101" pitchFamily="49" charset="-122"/>
                </a:rPr>
                <a:t>往返</a:t>
              </a:r>
              <a:r>
                <a:rPr lang="zh-CN" altLang="en-US" sz="2400" b="1" dirty="0" smtClean="0">
                  <a:latin typeface="+mn-lt"/>
                  <a:ea typeface="楷体" panose="02010609060101010101" pitchFamily="49" charset="-122"/>
                </a:rPr>
                <a:t>费用哦！</a:t>
              </a:r>
              <a:endParaRPr lang="zh-CN" altLang="en-US" sz="2400" b="1" dirty="0">
                <a:latin typeface="+mn-lt"/>
                <a:ea typeface="楷体" panose="02010609060101010101" pitchFamily="49" charset="-122"/>
              </a:endParaRPr>
            </a:p>
          </p:txBody>
        </p:sp>
      </p:grpSp>
      <p:sp>
        <p:nvSpPr>
          <p:cNvPr id="15" name="TextBox 12"/>
          <p:cNvSpPr txBox="1">
            <a:spLocks noChangeArrowheads="1"/>
          </p:cNvSpPr>
          <p:nvPr/>
        </p:nvSpPr>
        <p:spPr bwMode="auto">
          <a:xfrm>
            <a:off x="140545" y="358581"/>
            <a:ext cx="7709598" cy="5616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defRPr/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）估算一下旅游的费用。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2057395" y="3074848"/>
            <a:ext cx="5354279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  <a:defRPr/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按往返共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天计算，应住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两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宿。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spcBef>
                <a:spcPts val="0"/>
              </a:spcBef>
              <a:defRPr/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如果按三人间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280/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天计算：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spcBef>
                <a:spcPts val="0"/>
              </a:spcBef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280×2=560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元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0" name="图片 19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1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0" name="文本框 91"/>
          <p:cNvSpPr txBox="1">
            <a:spLocks noChangeArrowheads="1"/>
          </p:cNvSpPr>
          <p:nvPr/>
        </p:nvSpPr>
        <p:spPr bwMode="auto">
          <a:xfrm>
            <a:off x="1637279" y="891358"/>
            <a:ext cx="5736950" cy="1569660"/>
          </a:xfrm>
          <a:prstGeom prst="rect">
            <a:avLst/>
          </a:prstGeom>
          <a:noFill/>
          <a:ln w="9525">
            <a:solidFill>
              <a:srgbClr val="00B0F0"/>
            </a:solidFill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汽油：每升油按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元计算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交通：高速费单程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180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元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住宿：标准间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220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元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天；三人间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280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元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天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吃饭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：每人每天至少需要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80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元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877137" y="2518887"/>
            <a:ext cx="3795209" cy="1252674"/>
            <a:chOff x="1561613" y="749280"/>
            <a:chExt cx="3795209" cy="1252674"/>
          </a:xfrm>
        </p:grpSpPr>
        <p:pic>
          <p:nvPicPr>
            <p:cNvPr id="12" name="Picture 3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1561613" y="749280"/>
              <a:ext cx="818073" cy="125267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3" name="AutoShape 27"/>
            <p:cNvSpPr>
              <a:spLocks noChangeArrowheads="1"/>
            </p:cNvSpPr>
            <p:nvPr/>
          </p:nvSpPr>
          <p:spPr bwMode="auto">
            <a:xfrm>
              <a:off x="2368822" y="783498"/>
              <a:ext cx="2988000" cy="468000"/>
            </a:xfrm>
            <a:prstGeom prst="wedgeRoundRectCallout">
              <a:avLst>
                <a:gd name="adj1" fmla="val -53902"/>
                <a:gd name="adj2" fmla="val 44615"/>
                <a:gd name="adj3" fmla="val 16667"/>
              </a:avLst>
            </a:prstGeom>
            <a:noFill/>
            <a:ln w="19050">
              <a:solidFill>
                <a:srgbClr val="3399FF"/>
              </a:solidFill>
              <a:miter lim="800000"/>
            </a:ln>
          </p:spPr>
          <p:txBody>
            <a:bodyPr lIns="68580" tIns="34290" rIns="68580" bIns="34290"/>
            <a:lstStyle>
              <a:lvl1pPr indent="-3429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20000"/>
                </a:spcBef>
                <a:defRPr/>
              </a:pPr>
              <a:r>
                <a:rPr lang="zh-CN" altLang="en-US" sz="2400" b="1" dirty="0" smtClean="0">
                  <a:latin typeface="+mn-lt"/>
                  <a:ea typeface="楷体" panose="02010609060101010101" pitchFamily="49" charset="-122"/>
                </a:rPr>
                <a:t>要注意</a:t>
              </a:r>
              <a:r>
                <a:rPr lang="zh-CN" altLang="en-US" sz="2400" b="1" dirty="0" smtClean="0">
                  <a:latin typeface="+mn-lt"/>
                  <a:ea typeface="楷体" panose="02010609060101010101" pitchFamily="49" charset="-122"/>
                </a:rPr>
                <a:t>往返</a:t>
              </a:r>
              <a:r>
                <a:rPr lang="zh-CN" altLang="en-US" sz="2400" b="1" dirty="0" smtClean="0">
                  <a:latin typeface="+mn-lt"/>
                  <a:ea typeface="楷体" panose="02010609060101010101" pitchFamily="49" charset="-122"/>
                </a:rPr>
                <a:t>费用哦！</a:t>
              </a:r>
              <a:endParaRPr lang="zh-CN" altLang="en-US" sz="2400" b="1" dirty="0">
                <a:latin typeface="+mn-lt"/>
                <a:ea typeface="楷体" panose="02010609060101010101" pitchFamily="49" charset="-122"/>
              </a:endParaRPr>
            </a:p>
          </p:txBody>
        </p:sp>
      </p:grpSp>
      <p:sp>
        <p:nvSpPr>
          <p:cNvPr id="15" name="TextBox 12"/>
          <p:cNvSpPr txBox="1">
            <a:spLocks noChangeArrowheads="1"/>
          </p:cNvSpPr>
          <p:nvPr/>
        </p:nvSpPr>
        <p:spPr bwMode="auto">
          <a:xfrm>
            <a:off x="140545" y="358581"/>
            <a:ext cx="7709598" cy="5616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defRPr/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）估算一下旅游的费用。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2144488" y="2791812"/>
            <a:ext cx="5974775" cy="10402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  <a:defRPr/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吃饭按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天计算。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spcBef>
                <a:spcPct val="20000"/>
              </a:spcBef>
              <a:defRPr/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吃饭费用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80×3×3=720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元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3" name="图片 12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6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8" name="文本框 91"/>
          <p:cNvSpPr txBox="1">
            <a:spLocks noChangeArrowheads="1"/>
          </p:cNvSpPr>
          <p:nvPr/>
        </p:nvSpPr>
        <p:spPr bwMode="auto">
          <a:xfrm>
            <a:off x="1637279" y="891358"/>
            <a:ext cx="5736950" cy="1569660"/>
          </a:xfrm>
          <a:prstGeom prst="rect">
            <a:avLst/>
          </a:prstGeom>
          <a:noFill/>
          <a:ln w="9525">
            <a:solidFill>
              <a:srgbClr val="00B0F0"/>
            </a:solidFill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汽油：每升油按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元计算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交通：高速费单程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180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元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住宿：标准间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220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元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天；三人间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280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元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天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吃饭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：每人每天至少需要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80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元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12"/>
          <p:cNvSpPr txBox="1">
            <a:spLocks noChangeArrowheads="1"/>
          </p:cNvSpPr>
          <p:nvPr/>
        </p:nvSpPr>
        <p:spPr bwMode="auto">
          <a:xfrm>
            <a:off x="140545" y="358581"/>
            <a:ext cx="7709598" cy="5616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defRPr/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）估算一下旅游的费用。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1268</Words>
  <Application>WPS 演示</Application>
  <PresentationFormat>全屏显示(16:9)</PresentationFormat>
  <Paragraphs>160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12</vt:i4>
      </vt:variant>
    </vt:vector>
  </HeadingPairs>
  <TitlesOfParts>
    <vt:vector size="25" baseType="lpstr">
      <vt:lpstr>Arial</vt:lpstr>
      <vt:lpstr>宋体</vt:lpstr>
      <vt:lpstr>Wingdings</vt:lpstr>
      <vt:lpstr>等线</vt:lpstr>
      <vt:lpstr>黑体</vt:lpstr>
      <vt:lpstr>Calibri</vt:lpstr>
      <vt:lpstr>等线</vt:lpstr>
      <vt:lpstr>楷体</vt:lpstr>
      <vt:lpstr>幼圆</vt:lpstr>
      <vt:lpstr>微软雅黑</vt:lpstr>
      <vt:lpstr>Arial Unicode MS</vt:lpstr>
      <vt:lpstr>Office 主题</vt:lpstr>
      <vt:lpstr>2_自定义设计方案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lcj</dc:creator>
  <cp:lastModifiedBy>慢慢来</cp:lastModifiedBy>
  <cp:revision>953</cp:revision>
  <dcterms:created xsi:type="dcterms:W3CDTF">2016-06-05T01:28:00Z</dcterms:created>
  <dcterms:modified xsi:type="dcterms:W3CDTF">2021-01-30T09:12:20Z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2052-11.1.0.10314</vt:lpwstr>
  </property>
</Properties>
</file>