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3" r:id="rId4"/>
    <p:sldId id="510" r:id="rId5"/>
    <p:sldId id="472" r:id="rId6"/>
    <p:sldId id="523" r:id="rId8"/>
    <p:sldId id="524" r:id="rId9"/>
    <p:sldId id="525" r:id="rId10"/>
    <p:sldId id="514" r:id="rId11"/>
    <p:sldId id="530" r:id="rId12"/>
    <p:sldId id="531" r:id="rId13"/>
    <p:sldId id="518" r:id="rId14"/>
    <p:sldId id="528" r:id="rId15"/>
    <p:sldId id="532" r:id="rId16"/>
    <p:sldId id="507" r:id="rId17"/>
    <p:sldId id="534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单价、数量与总价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39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单价、数量与总价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128" y="1343637"/>
            <a:ext cx="3248500" cy="2236225"/>
          </a:xfrm>
          <a:prstGeom prst="rect">
            <a:avLst/>
          </a:prstGeom>
        </p:spPr>
      </p:pic>
      <p:sp>
        <p:nvSpPr>
          <p:cNvPr id="14" name="文本框 35"/>
          <p:cNvSpPr txBox="1"/>
          <p:nvPr/>
        </p:nvSpPr>
        <p:spPr>
          <a:xfrm>
            <a:off x="827584" y="411510"/>
            <a:ext cx="7751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城市每天生产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吨生活垃圾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，处理每天的垃圾需要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8160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元，处理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吨垃圾需要多少元钱？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1543077" y="2836404"/>
            <a:ext cx="3184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8160÷68=120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8"/>
          <p:cNvSpPr txBox="1"/>
          <p:nvPr/>
        </p:nvSpPr>
        <p:spPr>
          <a:xfrm>
            <a:off x="827584" y="3507854"/>
            <a:ext cx="5063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答：处理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吨垃圾需要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598417" y="2139702"/>
            <a:ext cx="3210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总价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÷数量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单价</a:t>
            </a:r>
            <a:endParaRPr lang="zh-CN" altLang="en-US" sz="28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1"/>
          <p:cNvSpPr txBox="1"/>
          <p:nvPr/>
        </p:nvSpPr>
        <p:spPr>
          <a:xfrm>
            <a:off x="323527" y="339502"/>
            <a:ext cx="8255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楷体" panose="02010609060101010101" pitchFamily="49" charset="-122"/>
              </a:rPr>
              <a:t>新世纪</a:t>
            </a:r>
            <a:r>
              <a:rPr lang="zh-CN" altLang="en-US" sz="2800" b="1" dirty="0">
                <a:ea typeface="楷体" panose="02010609060101010101" pitchFamily="49" charset="-122"/>
              </a:rPr>
              <a:t>电影院原来有</a:t>
            </a:r>
            <a:r>
              <a:rPr lang="en-US" altLang="zh-CN" sz="2800" b="1" dirty="0">
                <a:ea typeface="楷体" panose="02010609060101010101" pitchFamily="49" charset="-122"/>
              </a:rPr>
              <a:t>1330</a:t>
            </a:r>
            <a:r>
              <a:rPr lang="zh-CN" altLang="en-US" sz="2800" b="1" dirty="0">
                <a:ea typeface="楷体" panose="02010609060101010101" pitchFamily="49" charset="-122"/>
              </a:rPr>
              <a:t>个座位，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扩建后</a:t>
            </a:r>
            <a:r>
              <a:rPr lang="zh-CN" altLang="en-US" sz="2800" b="1" dirty="0">
                <a:ea typeface="楷体" panose="02010609060101010101" pitchFamily="49" charset="-122"/>
              </a:rPr>
              <a:t>将有</a:t>
            </a:r>
            <a:r>
              <a:rPr lang="en-US" altLang="zh-CN" sz="2800" b="1" dirty="0"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ea typeface="楷体" panose="02010609060101010101" pitchFamily="49" charset="-122"/>
              </a:rPr>
              <a:t>排座位，每排有</a:t>
            </a:r>
            <a:r>
              <a:rPr lang="en-US" altLang="zh-CN" sz="2800" b="1" dirty="0"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ea typeface="楷体" panose="02010609060101010101" pitchFamily="49" charset="-122"/>
              </a:rPr>
              <a:t>个。</a:t>
            </a:r>
            <a:endParaRPr lang="zh-CN" altLang="en-US" sz="2800" b="1" dirty="0"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ea typeface="楷体" panose="02010609060101010101" pitchFamily="49" charset="-122"/>
              </a:rPr>
              <a:t>）扩建后将增加多少个座位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24629"/>
            <a:ext cx="3056783" cy="212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83568" y="2067694"/>
            <a:ext cx="5472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40×45=1800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1800-1330=470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：扩建后将增加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51"/>
          <p:cNvSpPr txBox="1"/>
          <p:nvPr/>
        </p:nvSpPr>
        <p:spPr>
          <a:xfrm>
            <a:off x="3315417" y="2820670"/>
            <a:ext cx="5282088" cy="145341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lvl="0" defTabSz="914400">
              <a:lnSpc>
                <a:spcPct val="200000"/>
              </a:lnSpc>
            </a:pPr>
            <a:r>
              <a:rPr lang="zh-CN" altLang="en-US" sz="2400" b="1" kern="0" dirty="0" smtClean="0">
                <a:ea typeface="楷体" panose="02010609060101010101" pitchFamily="49" charset="-122"/>
              </a:rPr>
              <a:t>（</a:t>
            </a:r>
            <a:r>
              <a:rPr lang="en-US" altLang="zh-CN" sz="2400" b="1" kern="0" dirty="0" smtClean="0">
                <a:ea typeface="楷体" panose="02010609060101010101" pitchFamily="49" charset="-122"/>
              </a:rPr>
              <a:t>2</a:t>
            </a:r>
            <a:r>
              <a:rPr lang="zh-CN" altLang="en-US" sz="2400" b="1" kern="0" dirty="0" smtClean="0">
                <a:ea typeface="楷体" panose="02010609060101010101" pitchFamily="49" charset="-122"/>
              </a:rPr>
              <a:t>）</a:t>
            </a:r>
            <a:r>
              <a:rPr lang="en-US" altLang="zh-CN" sz="2400" b="1" kern="0" dirty="0" smtClean="0">
                <a:ea typeface="楷体" panose="02010609060101010101" pitchFamily="49" charset="-122"/>
              </a:rPr>
              <a:t>470×18=8460</a:t>
            </a:r>
            <a:r>
              <a:rPr lang="zh-CN" altLang="en-US" sz="2400" b="1" kern="0" dirty="0">
                <a:ea typeface="楷体" panose="02010609060101010101" pitchFamily="49" charset="-122"/>
              </a:rPr>
              <a:t>（元）</a:t>
            </a:r>
            <a:endParaRPr lang="zh-CN" altLang="en-US" sz="2400" b="1" kern="0" dirty="0">
              <a:ea typeface="楷体" panose="02010609060101010101" pitchFamily="49" charset="-122"/>
            </a:endParaRPr>
          </a:p>
          <a:p>
            <a:pPr lvl="0" defTabSz="914400">
              <a:lnSpc>
                <a:spcPct val="200000"/>
              </a:lnSpc>
            </a:pPr>
            <a:r>
              <a:rPr lang="zh-CN" altLang="en-US" sz="2400" b="1" kern="0" dirty="0">
                <a:ea typeface="楷体" panose="02010609060101010101" pitchFamily="49" charset="-122"/>
              </a:rPr>
              <a:t>   </a:t>
            </a:r>
            <a:r>
              <a:rPr lang="zh-CN" altLang="en-US" sz="2400" b="1" kern="0" dirty="0" smtClean="0">
                <a:ea typeface="楷体" panose="02010609060101010101" pitchFamily="49" charset="-122"/>
              </a:rPr>
              <a:t>答</a:t>
            </a:r>
            <a:r>
              <a:rPr lang="zh-CN" altLang="en-US" sz="2400" b="1" kern="0" dirty="0">
                <a:ea typeface="楷体" panose="02010609060101010101" pitchFamily="49" charset="-122"/>
              </a:rPr>
              <a:t>：可以多收入门票</a:t>
            </a:r>
            <a:r>
              <a:rPr lang="en-US" altLang="zh-CN" sz="2400" b="1" kern="0" dirty="0">
                <a:ea typeface="楷体" panose="02010609060101010101" pitchFamily="49" charset="-122"/>
              </a:rPr>
              <a:t>8460</a:t>
            </a:r>
            <a:r>
              <a:rPr lang="zh-CN" altLang="en-US" sz="2400" b="1" kern="0" dirty="0" smtClean="0">
                <a:ea typeface="楷体" panose="02010609060101010101" pitchFamily="49" charset="-122"/>
              </a:rPr>
              <a:t>元。</a:t>
            </a:r>
            <a:endParaRPr lang="en-US" altLang="zh-CN" sz="1800" b="1" kern="0" dirty="0">
              <a:ea typeface="楷体" panose="02010609060101010101" pitchFamily="49" charset="-122"/>
            </a:endParaRPr>
          </a:p>
        </p:txBody>
      </p:sp>
      <p:sp>
        <p:nvSpPr>
          <p:cNvPr id="54" name="文本框 1"/>
          <p:cNvSpPr txBox="1"/>
          <p:nvPr/>
        </p:nvSpPr>
        <p:spPr>
          <a:xfrm>
            <a:off x="323528" y="1131590"/>
            <a:ext cx="7682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）每张门票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元，如果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电影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满 座，可以多收入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"/>
          <p:cNvSpPr txBox="1"/>
          <p:nvPr/>
        </p:nvSpPr>
        <p:spPr>
          <a:xfrm>
            <a:off x="323527" y="339502"/>
            <a:ext cx="82556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楷体" panose="02010609060101010101" pitchFamily="49" charset="-122"/>
              </a:rPr>
              <a:t>新世纪</a:t>
            </a:r>
            <a:r>
              <a:rPr lang="zh-CN" altLang="en-US" sz="2800" b="1" dirty="0">
                <a:ea typeface="楷体" panose="02010609060101010101" pitchFamily="49" charset="-122"/>
              </a:rPr>
              <a:t>电影院原来有</a:t>
            </a:r>
            <a:r>
              <a:rPr lang="en-US" altLang="zh-CN" sz="2800" b="1" dirty="0">
                <a:ea typeface="楷体" panose="02010609060101010101" pitchFamily="49" charset="-122"/>
              </a:rPr>
              <a:t>1330</a:t>
            </a:r>
            <a:r>
              <a:rPr lang="zh-CN" altLang="en-US" sz="2800" b="1" dirty="0">
                <a:ea typeface="楷体" panose="02010609060101010101" pitchFamily="49" charset="-122"/>
              </a:rPr>
              <a:t>个座位，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扩建后</a:t>
            </a:r>
            <a:r>
              <a:rPr lang="zh-CN" altLang="en-US" sz="2800" b="1" dirty="0">
                <a:ea typeface="楷体" panose="02010609060101010101" pitchFamily="49" charset="-122"/>
              </a:rPr>
              <a:t>将有</a:t>
            </a:r>
            <a:r>
              <a:rPr lang="en-US" altLang="zh-CN" sz="2800" b="1" dirty="0"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ea typeface="楷体" panose="02010609060101010101" pitchFamily="49" charset="-122"/>
              </a:rPr>
              <a:t>排座位，每排有</a:t>
            </a:r>
            <a:r>
              <a:rPr lang="en-US" altLang="zh-CN" sz="2800" b="1" dirty="0"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24629"/>
            <a:ext cx="3056783" cy="212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06345" y="2072287"/>
            <a:ext cx="3556000" cy="554990"/>
            <a:chOff x="4684" y="5513"/>
            <a:chExt cx="5600" cy="874"/>
          </a:xfrm>
        </p:grpSpPr>
        <p:sp>
          <p:nvSpPr>
            <p:cNvPr id="18" name="文本框 23"/>
            <p:cNvSpPr txBox="1"/>
            <p:nvPr/>
          </p:nvSpPr>
          <p:spPr>
            <a:xfrm>
              <a:off x="4684" y="5533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24"/>
            <p:cNvSpPr txBox="1"/>
            <p:nvPr/>
          </p:nvSpPr>
          <p:spPr>
            <a:xfrm>
              <a:off x="6646" y="5533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5"/>
            <p:cNvSpPr txBox="1"/>
            <p:nvPr/>
          </p:nvSpPr>
          <p:spPr>
            <a:xfrm>
              <a:off x="8766" y="5533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6"/>
            <p:cNvSpPr txBox="1"/>
            <p:nvPr/>
          </p:nvSpPr>
          <p:spPr>
            <a:xfrm>
              <a:off x="5964" y="5565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7"/>
            <p:cNvSpPr txBox="1"/>
            <p:nvPr/>
          </p:nvSpPr>
          <p:spPr>
            <a:xfrm>
              <a:off x="8033" y="5513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8168" y="2826032"/>
            <a:ext cx="3556000" cy="554990"/>
            <a:chOff x="4632" y="6700"/>
            <a:chExt cx="5600" cy="874"/>
          </a:xfrm>
        </p:grpSpPr>
        <p:sp>
          <p:nvSpPr>
            <p:cNvPr id="25" name="文本框 28"/>
            <p:cNvSpPr txBox="1"/>
            <p:nvPr/>
          </p:nvSpPr>
          <p:spPr>
            <a:xfrm>
              <a:off x="4632" y="6720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9"/>
            <p:cNvSpPr txBox="1"/>
            <p:nvPr/>
          </p:nvSpPr>
          <p:spPr>
            <a:xfrm>
              <a:off x="6594" y="6720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8714" y="6720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5912" y="6752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32"/>
            <p:cNvSpPr txBox="1"/>
            <p:nvPr/>
          </p:nvSpPr>
          <p:spPr>
            <a:xfrm>
              <a:off x="7981" y="6700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20315" y="3566442"/>
            <a:ext cx="3556000" cy="554990"/>
            <a:chOff x="4706" y="7866"/>
            <a:chExt cx="5600" cy="874"/>
          </a:xfrm>
        </p:grpSpPr>
        <p:sp>
          <p:nvSpPr>
            <p:cNvPr id="31" name="文本框 33"/>
            <p:cNvSpPr txBox="1"/>
            <p:nvPr/>
          </p:nvSpPr>
          <p:spPr>
            <a:xfrm>
              <a:off x="4706" y="7886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4"/>
            <p:cNvSpPr txBox="1"/>
            <p:nvPr/>
          </p:nvSpPr>
          <p:spPr>
            <a:xfrm>
              <a:off x="6668" y="7886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5"/>
            <p:cNvSpPr txBox="1"/>
            <p:nvPr/>
          </p:nvSpPr>
          <p:spPr>
            <a:xfrm>
              <a:off x="8788" y="7886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6"/>
            <p:cNvSpPr txBox="1"/>
            <p:nvPr/>
          </p:nvSpPr>
          <p:spPr>
            <a:xfrm>
              <a:off x="5986" y="7918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7"/>
            <p:cNvSpPr txBox="1"/>
            <p:nvPr/>
          </p:nvSpPr>
          <p:spPr>
            <a:xfrm>
              <a:off x="8055" y="7866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1"/>
          <p:cNvSpPr txBox="1"/>
          <p:nvPr/>
        </p:nvSpPr>
        <p:spPr>
          <a:xfrm>
            <a:off x="827584" y="776049"/>
            <a:ext cx="669674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大家注意过在餐厅点菜时的菜单吗？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http://pic35.photophoto.cn/20150627/0017029539793205_b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4"/>
          <a:stretch>
            <a:fillRect/>
          </a:stretch>
        </p:blipFill>
        <p:spPr bwMode="auto">
          <a:xfrm>
            <a:off x="1500490" y="1553532"/>
            <a:ext cx="5735806" cy="30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419622"/>
            <a:ext cx="5958618" cy="24973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64141" y="915566"/>
            <a:ext cx="636424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3200" b="1" kern="0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从这张发票中你了解到什么信息？</a:t>
            </a:r>
            <a:endParaRPr lang="zh-CN" altLang="en-US" sz="3200" b="1" kern="0" dirty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6262" y="3795887"/>
            <a:ext cx="3231642" cy="1008112"/>
            <a:chOff x="476262" y="3795887"/>
            <a:chExt cx="3231642" cy="1008112"/>
          </a:xfrm>
        </p:grpSpPr>
        <p:sp>
          <p:nvSpPr>
            <p:cNvPr id="26" name="云形标注 25"/>
            <p:cNvSpPr/>
            <p:nvPr/>
          </p:nvSpPr>
          <p:spPr>
            <a:xfrm>
              <a:off x="476262" y="3795887"/>
              <a:ext cx="3231642" cy="1008112"/>
            </a:xfrm>
            <a:prstGeom prst="cloudCallout">
              <a:avLst>
                <a:gd name="adj1" fmla="val 33019"/>
                <a:gd name="adj2" fmla="val -78504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55576" y="3828985"/>
              <a:ext cx="2756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育才小学买了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62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套桌椅，每套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108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88024" y="3867894"/>
            <a:ext cx="2952328" cy="936104"/>
            <a:chOff x="4788024" y="3867894"/>
            <a:chExt cx="2952328" cy="936104"/>
          </a:xfrm>
        </p:grpSpPr>
        <p:sp>
          <p:nvSpPr>
            <p:cNvPr id="27" name="云形标注 26"/>
            <p:cNvSpPr/>
            <p:nvPr/>
          </p:nvSpPr>
          <p:spPr>
            <a:xfrm>
              <a:off x="4788024" y="3867894"/>
              <a:ext cx="2853970" cy="936104"/>
            </a:xfrm>
            <a:prstGeom prst="cloudCallout">
              <a:avLst>
                <a:gd name="adj1" fmla="val -61206"/>
                <a:gd name="adj2" fmla="val -67451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84774" y="3900993"/>
              <a:ext cx="2655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还买了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个书柜，每个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215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"/>
          <p:cNvSpPr txBox="1"/>
          <p:nvPr/>
        </p:nvSpPr>
        <p:spPr>
          <a:xfrm>
            <a:off x="348815" y="270396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说一说，发票中的单价、数量、金额各表示什么？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2051720" y="1491630"/>
            <a:ext cx="4783447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单价：每件的价钱（价格）；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数量：买物品的件数；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金额：一共花了多少钱。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发票中的金额也叫做总价。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"/>
          <p:cNvSpPr txBox="1"/>
          <p:nvPr/>
        </p:nvSpPr>
        <p:spPr>
          <a:xfrm>
            <a:off x="342909" y="339502"/>
            <a:ext cx="8236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从发票中可以知道桌椅和书柜各花了多少钱，你知道怎么算的吗？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8" name="文本框 26"/>
          <p:cNvSpPr txBox="1"/>
          <p:nvPr/>
        </p:nvSpPr>
        <p:spPr>
          <a:xfrm>
            <a:off x="827584" y="1635646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一套桌椅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套桌椅一共花了多少钱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108×62=6696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一个书柜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个书柜一共花了多少钱？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215×14=3010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3"/>
          <p:cNvSpPr txBox="1"/>
          <p:nvPr/>
        </p:nvSpPr>
        <p:spPr>
          <a:xfrm>
            <a:off x="2182143" y="1563638"/>
            <a:ext cx="5990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108 ×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6696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215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14 = 3010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21"/>
          <p:cNvSpPr txBox="1"/>
          <p:nvPr/>
        </p:nvSpPr>
        <p:spPr>
          <a:xfrm>
            <a:off x="2195736" y="3324850"/>
            <a:ext cx="1008112" cy="523220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22"/>
          <p:cNvSpPr txBox="1"/>
          <p:nvPr/>
        </p:nvSpPr>
        <p:spPr>
          <a:xfrm>
            <a:off x="3923928" y="3310245"/>
            <a:ext cx="934085" cy="523220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23"/>
          <p:cNvSpPr txBox="1"/>
          <p:nvPr/>
        </p:nvSpPr>
        <p:spPr>
          <a:xfrm>
            <a:off x="5405906" y="3304530"/>
            <a:ext cx="966294" cy="523220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4"/>
          <p:cNvSpPr txBox="1"/>
          <p:nvPr/>
        </p:nvSpPr>
        <p:spPr>
          <a:xfrm>
            <a:off x="3347864" y="3338185"/>
            <a:ext cx="694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25"/>
          <p:cNvSpPr txBox="1"/>
          <p:nvPr/>
        </p:nvSpPr>
        <p:spPr>
          <a:xfrm>
            <a:off x="4940451" y="3291830"/>
            <a:ext cx="694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30"/>
          <p:cNvSpPr txBox="1"/>
          <p:nvPr/>
        </p:nvSpPr>
        <p:spPr>
          <a:xfrm>
            <a:off x="323528" y="339502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根据单价、数量和总价的定义，你能区分上面式子中各数表示什么吗？你又发现了什么？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  <p:bldP spid="74" grpId="0" bldLvl="0" animBg="1"/>
      <p:bldP spid="75" grpId="0" bldLvl="0" animBg="1"/>
      <p:bldP spid="76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6"/>
          <p:cNvSpPr txBox="1"/>
          <p:nvPr/>
        </p:nvSpPr>
        <p:spPr>
          <a:xfrm>
            <a:off x="1347398" y="483518"/>
            <a:ext cx="7545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）已知总价和数量，怎样求单价？请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举出例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子说明。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11960" y="2355726"/>
            <a:ext cx="3214965" cy="563245"/>
            <a:chOff x="2921" y="4598"/>
            <a:chExt cx="4720" cy="887"/>
          </a:xfrm>
        </p:grpSpPr>
        <p:sp>
          <p:nvSpPr>
            <p:cNvPr id="39" name="文本框 21"/>
            <p:cNvSpPr txBox="1"/>
            <p:nvPr/>
          </p:nvSpPr>
          <p:spPr>
            <a:xfrm>
              <a:off x="6123" y="4661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22"/>
            <p:cNvSpPr txBox="1"/>
            <p:nvPr/>
          </p:nvSpPr>
          <p:spPr>
            <a:xfrm>
              <a:off x="4562" y="4658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23"/>
            <p:cNvSpPr txBox="1"/>
            <p:nvPr/>
          </p:nvSpPr>
          <p:spPr>
            <a:xfrm>
              <a:off x="2921" y="4616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24"/>
            <p:cNvSpPr txBox="1"/>
            <p:nvPr/>
          </p:nvSpPr>
          <p:spPr>
            <a:xfrm>
              <a:off x="4016" y="4598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25"/>
            <p:cNvSpPr txBox="1"/>
            <p:nvPr/>
          </p:nvSpPr>
          <p:spPr>
            <a:xfrm>
              <a:off x="5623" y="4640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文本框 17"/>
          <p:cNvSpPr txBox="1"/>
          <p:nvPr/>
        </p:nvSpPr>
        <p:spPr>
          <a:xfrm>
            <a:off x="2123728" y="2355726"/>
            <a:ext cx="236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列数量关系：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18"/>
          <p:cNvSpPr txBox="1"/>
          <p:nvPr/>
        </p:nvSpPr>
        <p:spPr>
          <a:xfrm>
            <a:off x="3015520" y="3633286"/>
            <a:ext cx="3788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答：每根跳绳</a:t>
            </a:r>
            <a:r>
              <a:rPr lang="en-US" altLang="zh-CN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15"/>
          <p:cNvSpPr txBox="1"/>
          <p:nvPr/>
        </p:nvSpPr>
        <p:spPr>
          <a:xfrm>
            <a:off x="2929707" y="2931790"/>
            <a:ext cx="481064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9626" y="1560736"/>
            <a:ext cx="3718358" cy="2235150"/>
            <a:chOff x="709626" y="1560736"/>
            <a:chExt cx="3718358" cy="2235150"/>
          </a:xfrm>
        </p:grpSpPr>
        <p:sp>
          <p:nvSpPr>
            <p:cNvPr id="36" name="文本框 12"/>
            <p:cNvSpPr txBox="1"/>
            <p:nvPr/>
          </p:nvSpPr>
          <p:spPr>
            <a:xfrm>
              <a:off x="1491684" y="1565379"/>
              <a:ext cx="28642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元买了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钢笔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26" y="2213720"/>
              <a:ext cx="1104039" cy="1582166"/>
            </a:xfrm>
            <a:prstGeom prst="rect">
              <a:avLst/>
            </a:prstGeom>
          </p:spPr>
        </p:pic>
        <p:sp>
          <p:nvSpPr>
            <p:cNvPr id="2" name="云形标注 1"/>
            <p:cNvSpPr/>
            <p:nvPr/>
          </p:nvSpPr>
          <p:spPr>
            <a:xfrm>
              <a:off x="1115616" y="1560736"/>
              <a:ext cx="3312368" cy="690979"/>
            </a:xfrm>
            <a:prstGeom prst="cloudCallout">
              <a:avLst>
                <a:gd name="adj1" fmla="val -39237"/>
                <a:gd name="adj2" fmla="val 8298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6"/>
          <p:cNvSpPr txBox="1"/>
          <p:nvPr/>
        </p:nvSpPr>
        <p:spPr>
          <a:xfrm>
            <a:off x="120411" y="414412"/>
            <a:ext cx="85560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）已知总价和单价，可以求出什么？请举出例子说明。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31840" y="2627877"/>
            <a:ext cx="3209290" cy="563245"/>
            <a:chOff x="2921" y="4598"/>
            <a:chExt cx="4720" cy="887"/>
          </a:xfrm>
        </p:grpSpPr>
        <p:sp>
          <p:nvSpPr>
            <p:cNvPr id="29" name="文本框 21"/>
            <p:cNvSpPr txBox="1"/>
            <p:nvPr/>
          </p:nvSpPr>
          <p:spPr>
            <a:xfrm>
              <a:off x="6123" y="4661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4562" y="4658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23"/>
            <p:cNvSpPr txBox="1"/>
            <p:nvPr/>
          </p:nvSpPr>
          <p:spPr>
            <a:xfrm>
              <a:off x="2921" y="4616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24"/>
            <p:cNvSpPr txBox="1"/>
            <p:nvPr/>
          </p:nvSpPr>
          <p:spPr>
            <a:xfrm>
              <a:off x="4016" y="4598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25"/>
            <p:cNvSpPr txBox="1"/>
            <p:nvPr/>
          </p:nvSpPr>
          <p:spPr>
            <a:xfrm>
              <a:off x="5623" y="4640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文本框 17"/>
          <p:cNvSpPr txBox="1"/>
          <p:nvPr/>
        </p:nvSpPr>
        <p:spPr>
          <a:xfrm>
            <a:off x="3221861" y="2048474"/>
            <a:ext cx="236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列数量关系：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3255787" y="3086203"/>
            <a:ext cx="35893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8"/>
          <p:cNvSpPr txBox="1"/>
          <p:nvPr/>
        </p:nvSpPr>
        <p:spPr>
          <a:xfrm>
            <a:off x="3208955" y="3662267"/>
            <a:ext cx="270446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99546" y="915566"/>
            <a:ext cx="2567940" cy="1348105"/>
            <a:chOff x="1886663" y="1863727"/>
            <a:chExt cx="2567940" cy="1348105"/>
          </a:xfrm>
        </p:grpSpPr>
        <p:sp>
          <p:nvSpPr>
            <p:cNvPr id="26" name="爆炸形 1 25"/>
            <p:cNvSpPr/>
            <p:nvPr/>
          </p:nvSpPr>
          <p:spPr>
            <a:xfrm>
              <a:off x="1886663" y="1863727"/>
              <a:ext cx="2567940" cy="1348105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123728" y="2254101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优惠价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9626" y="1347614"/>
            <a:ext cx="3400775" cy="2448272"/>
            <a:chOff x="709626" y="1347614"/>
            <a:chExt cx="3400775" cy="2448272"/>
          </a:xfrm>
        </p:grpSpPr>
        <p:sp>
          <p:nvSpPr>
            <p:cNvPr id="36" name="文本框 12"/>
            <p:cNvSpPr txBox="1"/>
            <p:nvPr/>
          </p:nvSpPr>
          <p:spPr>
            <a:xfrm>
              <a:off x="1261645" y="1436081"/>
              <a:ext cx="28027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ea typeface="楷体" panose="02010609060101010101" pitchFamily="49" charset="-122"/>
                </a:rPr>
                <a:t>带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了</a:t>
              </a:r>
              <a:r>
                <a:rPr lang="en-US" altLang="zh-CN" sz="2400" b="1" dirty="0" smtClean="0"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>
                  <a:ea typeface="楷体" panose="02010609060101010101" pitchFamily="49" charset="-122"/>
                </a:rPr>
                <a:t>可以买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多少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支？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26" y="2213720"/>
              <a:ext cx="1104039" cy="1582166"/>
            </a:xfrm>
            <a:prstGeom prst="rect">
              <a:avLst/>
            </a:prstGeom>
          </p:spPr>
        </p:pic>
        <p:sp>
          <p:nvSpPr>
            <p:cNvPr id="4" name="云形标注 3"/>
            <p:cNvSpPr/>
            <p:nvPr/>
          </p:nvSpPr>
          <p:spPr>
            <a:xfrm>
              <a:off x="827584" y="1347614"/>
              <a:ext cx="3282817" cy="919645"/>
            </a:xfrm>
            <a:prstGeom prst="cloudCallout">
              <a:avLst>
                <a:gd name="adj1" fmla="val -35423"/>
                <a:gd name="adj2" fmla="val 8025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5"/>
          <p:cNvSpPr txBox="1"/>
          <p:nvPr/>
        </p:nvSpPr>
        <p:spPr>
          <a:xfrm>
            <a:off x="350151" y="267494"/>
            <a:ext cx="8542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由以上的变式练习，我们可以得到什么数量关系是呢？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1715226" y="1347614"/>
            <a:ext cx="609713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）已知单价和数量，求总价。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单价×数量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已知总价和数量，求单价。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总价÷数量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）已知总价和单价，求数量。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总价÷单价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1059</Words>
  <Application>WPS 演示</Application>
  <PresentationFormat>全屏显示(16:9)</PresentationFormat>
  <Paragraphs>205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2021-01-30T08:35:16Z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