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702" r:id="rId3"/>
  </p:sldMasterIdLst>
  <p:notesMasterIdLst>
    <p:notesMasterId r:id="rId21"/>
  </p:notesMasterIdLst>
  <p:sldIdLst>
    <p:sldId id="383" r:id="rId4"/>
    <p:sldId id="312" r:id="rId5"/>
    <p:sldId id="321" r:id="rId6"/>
    <p:sldId id="379" r:id="rId7"/>
    <p:sldId id="364" r:id="rId8"/>
    <p:sldId id="374" r:id="rId9"/>
    <p:sldId id="375" r:id="rId10"/>
    <p:sldId id="376" r:id="rId11"/>
    <p:sldId id="355" r:id="rId12"/>
    <p:sldId id="380" r:id="rId13"/>
    <p:sldId id="381" r:id="rId14"/>
    <p:sldId id="382" r:id="rId15"/>
    <p:sldId id="360" r:id="rId16"/>
    <p:sldId id="357" r:id="rId17"/>
    <p:sldId id="369" r:id="rId18"/>
    <p:sldId id="377" r:id="rId19"/>
    <p:sldId id="384" r:id="rId20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1pPr>
    <a:lvl2pPr marL="3429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2pPr>
    <a:lvl3pPr marL="685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3pPr>
    <a:lvl4pPr marL="10287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4pPr>
    <a:lvl5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00B762"/>
    <a:srgbClr val="DF0048"/>
    <a:srgbClr val="FF5E55"/>
    <a:srgbClr val="D8D8D8"/>
    <a:srgbClr val="FAEF9B"/>
    <a:srgbClr val="8BB408"/>
    <a:srgbClr val="AFADAE"/>
    <a:srgbClr val="3857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78" autoAdjust="0"/>
    <p:restoredTop sz="94660"/>
  </p:normalViewPr>
  <p:slideViewPr>
    <p:cSldViewPr snapToGrid="0">
      <p:cViewPr>
        <p:scale>
          <a:sx n="70" d="100"/>
          <a:sy n="70" d="100"/>
        </p:scale>
        <p:origin x="-672" y="-82"/>
      </p:cViewPr>
      <p:guideLst>
        <p:guide orient="horz" pos="163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fld id="{18F5DA94-CC9C-4364-A56B-1AE775DF1557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fld id="{9463D334-CB4C-4C43-8F83-DCFBC246C34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6" Type="http://schemas.openxmlformats.org/officeDocument/2006/relationships/theme" Target="../theme/theme1.xml"/><Relationship Id="rId55" Type="http://schemas.openxmlformats.org/officeDocument/2006/relationships/image" Target="../media/image2.png"/><Relationship Id="rId54" Type="http://schemas.openxmlformats.org/officeDocument/2006/relationships/image" Target="../media/image1.png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2.xml"/><Relationship Id="rId8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0.xml"/><Relationship Id="rId6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6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78.xml"/><Relationship Id="rId24" Type="http://schemas.openxmlformats.org/officeDocument/2006/relationships/slideLayout" Target="../slideLayouts/slideLayout77.xml"/><Relationship Id="rId23" Type="http://schemas.openxmlformats.org/officeDocument/2006/relationships/slideLayout" Target="../slideLayouts/slideLayout76.xml"/><Relationship Id="rId22" Type="http://schemas.openxmlformats.org/officeDocument/2006/relationships/slideLayout" Target="../slideLayouts/slideLayout75.xml"/><Relationship Id="rId21" Type="http://schemas.openxmlformats.org/officeDocument/2006/relationships/slideLayout" Target="../slideLayouts/slideLayout74.xml"/><Relationship Id="rId20" Type="http://schemas.openxmlformats.org/officeDocument/2006/relationships/slideLayout" Target="../slideLayouts/slideLayout73.xml"/><Relationship Id="rId2" Type="http://schemas.openxmlformats.org/officeDocument/2006/relationships/slideLayout" Target="../slideLayouts/slideLayout55.xml"/><Relationship Id="rId19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0.xml"/><Relationship Id="rId16" Type="http://schemas.openxmlformats.org/officeDocument/2006/relationships/slideLayout" Target="../slideLayouts/slideLayout69.xml"/><Relationship Id="rId15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3.xml"/><Relationship Id="rId1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45720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87502"/>
            <a:ext cx="41044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整理与评价 小数、分数的加减法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  <p:sldLayoutId id="2147483720" r:id="rId18"/>
    <p:sldLayoutId id="2147483721" r:id="rId19"/>
    <p:sldLayoutId id="2147483722" r:id="rId20"/>
    <p:sldLayoutId id="2147483723" r:id="rId21"/>
    <p:sldLayoutId id="2147483724" r:id="rId22"/>
    <p:sldLayoutId id="2147483725" r:id="rId23"/>
    <p:sldLayoutId id="2147483726" r:id="rId24"/>
    <p:sldLayoutId id="2147483727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3.xml"/><Relationship Id="rId4" Type="http://schemas.openxmlformats.org/officeDocument/2006/relationships/slide" Target="slide17.xml"/><Relationship Id="rId3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.bin"/><Relationship Id="rId8" Type="http://schemas.openxmlformats.org/officeDocument/2006/relationships/image" Target="../media/image16.wmf"/><Relationship Id="rId7" Type="http://schemas.openxmlformats.org/officeDocument/2006/relationships/oleObject" Target="../embeddings/oleObject7.bin"/><Relationship Id="rId6" Type="http://schemas.openxmlformats.org/officeDocument/2006/relationships/image" Target="../media/image15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4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13.wmf"/><Relationship Id="rId17" Type="http://schemas.openxmlformats.org/officeDocument/2006/relationships/vmlDrawing" Target="../drawings/vmlDrawing2.vml"/><Relationship Id="rId16" Type="http://schemas.openxmlformats.org/officeDocument/2006/relationships/slideLayout" Target="../slideLayouts/slideLayout7.xml"/><Relationship Id="rId15" Type="http://schemas.openxmlformats.org/officeDocument/2006/relationships/slide" Target="slide1.xml"/><Relationship Id="rId14" Type="http://schemas.openxmlformats.org/officeDocument/2006/relationships/image" Target="../media/image5.png"/><Relationship Id="rId13" Type="http://schemas.openxmlformats.org/officeDocument/2006/relationships/slide" Target="slide15.xml"/><Relationship Id="rId12" Type="http://schemas.openxmlformats.org/officeDocument/2006/relationships/image" Target="../media/image18.wmf"/><Relationship Id="rId11" Type="http://schemas.openxmlformats.org/officeDocument/2006/relationships/oleObject" Target="../embeddings/oleObject9.bin"/><Relationship Id="rId10" Type="http://schemas.openxmlformats.org/officeDocument/2006/relationships/image" Target="../media/image17.wmf"/><Relationship Id="rId1" Type="http://schemas.openxmlformats.org/officeDocument/2006/relationships/oleObject" Target="../embeddings/oleObject4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5.png"/><Relationship Id="rId7" Type="http://schemas.openxmlformats.org/officeDocument/2006/relationships/slide" Target="slide15.x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20.wmf"/><Relationship Id="rId3" Type="http://schemas.openxmlformats.org/officeDocument/2006/relationships/oleObject" Target="../embeddings/oleObject11.bin"/><Relationship Id="rId2" Type="http://schemas.openxmlformats.org/officeDocument/2006/relationships/image" Target="../media/image19.wmf"/><Relationship Id="rId11" Type="http://schemas.openxmlformats.org/officeDocument/2006/relationships/vmlDrawing" Target="../drawings/vmlDrawing3.vml"/><Relationship Id="rId10" Type="http://schemas.openxmlformats.org/officeDocument/2006/relationships/slideLayout" Target="../slideLayouts/slideLayout7.xml"/><Relationship Id="rId1" Type="http://schemas.openxmlformats.org/officeDocument/2006/relationships/oleObject" Target="../embeddings/oleObject10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5.png"/><Relationship Id="rId7" Type="http://schemas.openxmlformats.org/officeDocument/2006/relationships/slide" Target="slide15.x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23.wmf"/><Relationship Id="rId3" Type="http://schemas.openxmlformats.org/officeDocument/2006/relationships/oleObject" Target="../embeddings/oleObject14.bin"/><Relationship Id="rId2" Type="http://schemas.openxmlformats.org/officeDocument/2006/relationships/image" Target="../media/image22.wmf"/><Relationship Id="rId11" Type="http://schemas.openxmlformats.org/officeDocument/2006/relationships/vmlDrawing" Target="../drawings/vmlDrawing4.vml"/><Relationship Id="rId10" Type="http://schemas.openxmlformats.org/officeDocument/2006/relationships/slideLayout" Target="../slideLayouts/slideLayout7.xml"/><Relationship Id="rId1" Type="http://schemas.openxmlformats.org/officeDocument/2006/relationships/oleObject" Target="../embeddings/oleObject13.bin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" Target="slide15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" Target="slide15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slide" Target="slide1.xml"/><Relationship Id="rId4" Type="http://schemas.openxmlformats.org/officeDocument/2006/relationships/image" Target="../media/image5.png"/><Relationship Id="rId3" Type="http://schemas.openxmlformats.org/officeDocument/2006/relationships/slide" Target="slide15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5.png"/><Relationship Id="rId2" Type="http://schemas.openxmlformats.org/officeDocument/2006/relationships/slide" Target="slide15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5.png"/><Relationship Id="rId2" Type="http://schemas.openxmlformats.org/officeDocument/2006/relationships/slide" Target="slide15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" Target="slide15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" Target="slide15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" Target="slide15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" Target="slide15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" Target="slide15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slide" Target="slide15.xml"/><Relationship Id="rId7" Type="http://schemas.openxmlformats.org/officeDocument/2006/relationships/image" Target="../media/image9.png"/><Relationship Id="rId6" Type="http://schemas.openxmlformats.org/officeDocument/2006/relationships/image" Target="../media/image12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1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0.wmf"/><Relationship Id="rId12" Type="http://schemas.openxmlformats.org/officeDocument/2006/relationships/vmlDrawing" Target="../drawings/vmlDrawing1.vml"/><Relationship Id="rId11" Type="http://schemas.openxmlformats.org/officeDocument/2006/relationships/slideLayout" Target="../slideLayouts/slideLayout7.xml"/><Relationship Id="rId10" Type="http://schemas.openxmlformats.org/officeDocument/2006/relationships/slide" Target="slide1.xml"/><Relationship Id="rId1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550810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3853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4788024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4787584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2195736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74338" y="1435155"/>
            <a:ext cx="7784824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小数、分数的</a:t>
            </a:r>
            <a:r>
              <a:rPr lang="zh-CN" altLang="en-US" sz="6600" b="1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加减法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195736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复习导入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巩固练习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4857293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课后作业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宋体" panose="02010600030101010101" pitchFamily="2" charset="-122"/>
              </a:rPr>
              <a:t>整理与评价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4859592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知识梳理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99"/>
          <p:cNvSpPr txBox="1"/>
          <p:nvPr/>
        </p:nvSpPr>
        <p:spPr>
          <a:xfrm>
            <a:off x="1421162" y="825502"/>
            <a:ext cx="1924029" cy="5762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计算</a:t>
            </a:r>
            <a:endParaRPr lang="en-US" altLang="zh-CN" sz="2400" b="1" dirty="0" smtClean="0">
              <a:latin typeface="+mn-lt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076541" y="1717982"/>
            <a:ext cx="6496430" cy="2818765"/>
            <a:chOff x="1591" y="2919"/>
            <a:chExt cx="10231" cy="4439"/>
          </a:xfrm>
        </p:grpSpPr>
        <p:graphicFrame>
          <p:nvGraphicFramePr>
            <p:cNvPr id="20" name="对象 19">
              <a:hlinkClick r:id="" action="ppaction://ole?verb=0"/>
            </p:cNvPr>
            <p:cNvGraphicFramePr/>
            <p:nvPr/>
          </p:nvGraphicFramePr>
          <p:xfrm>
            <a:off x="1652" y="2979"/>
            <a:ext cx="1695" cy="141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8" name="" r:id="rId1" imgW="508000" imgH="393700" progId="Equation.KSEE3">
                    <p:embed/>
                  </p:oleObj>
                </mc:Choice>
                <mc:Fallback>
                  <p:oleObj name="" r:id="rId1" imgW="508000" imgH="393700" progId="Equation.KSEE3">
                    <p:embed/>
                    <p:pic>
                      <p:nvPicPr>
                        <p:cNvPr id="0" name="图片 3097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652" y="2979"/>
                          <a:ext cx="1695" cy="141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对象 20">
              <a:hlinkClick r:id="" action="ppaction://ole?verb=0"/>
            </p:cNvPr>
            <p:cNvGraphicFramePr/>
            <p:nvPr/>
          </p:nvGraphicFramePr>
          <p:xfrm>
            <a:off x="5403" y="2919"/>
            <a:ext cx="1657" cy="141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9" name="" r:id="rId3" imgW="495300" imgH="393700" progId="Equation.KSEE3">
                    <p:embed/>
                  </p:oleObj>
                </mc:Choice>
                <mc:Fallback>
                  <p:oleObj name="" r:id="rId3" imgW="495300" imgH="393700" progId="Equation.KSEE3">
                    <p:embed/>
                    <p:pic>
                      <p:nvPicPr>
                        <p:cNvPr id="0" name="图片 3098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403" y="2919"/>
                          <a:ext cx="1657" cy="141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对象 21">
              <a:hlinkClick r:id="" action="ppaction://ole?verb=0"/>
            </p:cNvPr>
            <p:cNvGraphicFramePr/>
            <p:nvPr/>
          </p:nvGraphicFramePr>
          <p:xfrm>
            <a:off x="8907" y="2919"/>
            <a:ext cx="2636" cy="141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0" name="" r:id="rId5" imgW="787400" imgH="393700" progId="Equation.KSEE3">
                    <p:embed/>
                  </p:oleObj>
                </mc:Choice>
                <mc:Fallback>
                  <p:oleObj name="" r:id="rId5" imgW="787400" imgH="393700" progId="Equation.KSEE3">
                    <p:embed/>
                    <p:pic>
                      <p:nvPicPr>
                        <p:cNvPr id="0" name="图片 3099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8907" y="2919"/>
                          <a:ext cx="2636" cy="141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3" name="对象 22">
              <a:hlinkClick r:id="" action="ppaction://ole?verb=0"/>
            </p:cNvPr>
            <p:cNvGraphicFramePr/>
            <p:nvPr/>
          </p:nvGraphicFramePr>
          <p:xfrm>
            <a:off x="1591" y="5933"/>
            <a:ext cx="1700" cy="141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1" name="" r:id="rId7" imgW="508000" imgH="393700" progId="Equation.KSEE3">
                    <p:embed/>
                  </p:oleObj>
                </mc:Choice>
                <mc:Fallback>
                  <p:oleObj name="" r:id="rId7" imgW="508000" imgH="393700" progId="Equation.KSEE3">
                    <p:embed/>
                    <p:pic>
                      <p:nvPicPr>
                        <p:cNvPr id="0" name="图片 3100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591" y="5933"/>
                          <a:ext cx="1700" cy="141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" name="对象 23">
              <a:hlinkClick r:id="" action="ppaction://ole?verb=0"/>
            </p:cNvPr>
            <p:cNvGraphicFramePr/>
            <p:nvPr/>
          </p:nvGraphicFramePr>
          <p:xfrm>
            <a:off x="5403" y="5941"/>
            <a:ext cx="1658" cy="141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2" name="" r:id="rId9" imgW="495300" imgH="393700" progId="Equation.KSEE3">
                    <p:embed/>
                  </p:oleObj>
                </mc:Choice>
                <mc:Fallback>
                  <p:oleObj name="" r:id="rId9" imgW="495300" imgH="393700" progId="Equation.KSEE3">
                    <p:embed/>
                    <p:pic>
                      <p:nvPicPr>
                        <p:cNvPr id="0" name="图片 3101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5403" y="5941"/>
                          <a:ext cx="1658" cy="141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5" name="对象 24">
              <a:hlinkClick r:id="" action="ppaction://ole?verb=0"/>
            </p:cNvPr>
            <p:cNvGraphicFramePr/>
            <p:nvPr/>
          </p:nvGraphicFramePr>
          <p:xfrm>
            <a:off x="8630" y="5941"/>
            <a:ext cx="3192" cy="141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3" name="" r:id="rId11" imgW="952500" imgH="393700" progId="Equation.KSEE3">
                    <p:embed/>
                  </p:oleObj>
                </mc:Choice>
                <mc:Fallback>
                  <p:oleObj name="" r:id="rId11" imgW="952500" imgH="393700" progId="Equation.KSEE3">
                    <p:embed/>
                    <p:pic>
                      <p:nvPicPr>
                        <p:cNvPr id="0" name="图片 3102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8630" y="5941"/>
                          <a:ext cx="3192" cy="141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3" action="ppaction://hlinksldjump"/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1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99"/>
          <p:cNvSpPr txBox="1"/>
          <p:nvPr/>
        </p:nvSpPr>
        <p:spPr>
          <a:xfrm>
            <a:off x="1421162" y="770945"/>
            <a:ext cx="1924029" cy="5762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计算</a:t>
            </a:r>
            <a:endParaRPr lang="en-US" altLang="zh-CN" sz="2400" b="1" dirty="0" smtClean="0">
              <a:latin typeface="+mn-lt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aphicFrame>
        <p:nvGraphicFramePr>
          <p:cNvPr id="16" name="对象 15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640633" y="1401750"/>
          <a:ext cx="1194448" cy="33440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" r:id="rId1" imgW="508000" imgH="1422400" progId="Equation.KSEE3">
                  <p:embed/>
                </p:oleObj>
              </mc:Choice>
              <mc:Fallback>
                <p:oleObj name="" r:id="rId1" imgW="508000" imgH="1422400" progId="Equation.KSEE3">
                  <p:embed/>
                  <p:pic>
                    <p:nvPicPr>
                      <p:cNvPr id="0" name="图片 410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40633" y="1401750"/>
                        <a:ext cx="1194448" cy="33440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文本框 17"/>
          <p:cNvSpPr txBox="1"/>
          <p:nvPr/>
        </p:nvSpPr>
        <p:spPr>
          <a:xfrm>
            <a:off x="412278" y="1569348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+mn-ea"/>
              </a:rPr>
              <a:t>解：</a:t>
            </a:r>
            <a:endParaRPr lang="zh-CN" altLang="en-US" sz="2000" b="1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graphicFrame>
        <p:nvGraphicFramePr>
          <p:cNvPr id="26" name="对象 25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970828" y="1401750"/>
          <a:ext cx="1136769" cy="27988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1" name="" r:id="rId3" imgW="495300" imgH="1219200" progId="Equation.KSEE3">
                  <p:embed/>
                </p:oleObj>
              </mc:Choice>
              <mc:Fallback>
                <p:oleObj name="" r:id="rId3" imgW="495300" imgH="1219200" progId="Equation.KSEE3">
                  <p:embed/>
                  <p:pic>
                    <p:nvPicPr>
                      <p:cNvPr id="0" name="图片 41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70828" y="1401750"/>
                        <a:ext cx="1136769" cy="27988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对象 26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240734" y="1289189"/>
          <a:ext cx="1879981" cy="33025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2" name="" r:id="rId5" imgW="787400" imgH="1625600" progId="Equation.KSEE3">
                  <p:embed/>
                </p:oleObj>
              </mc:Choice>
              <mc:Fallback>
                <p:oleObj name="" r:id="rId5" imgW="787400" imgH="1625600" progId="Equation.KSEE3">
                  <p:embed/>
                  <p:pic>
                    <p:nvPicPr>
                      <p:cNvPr id="0" name="图片 41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240734" y="1289189"/>
                        <a:ext cx="1879981" cy="33025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99"/>
          <p:cNvSpPr txBox="1"/>
          <p:nvPr/>
        </p:nvSpPr>
        <p:spPr>
          <a:xfrm>
            <a:off x="1421162" y="770945"/>
            <a:ext cx="1924029" cy="5762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计算</a:t>
            </a:r>
            <a:endParaRPr lang="en-US" altLang="zh-CN" sz="2400" b="1" dirty="0" smtClean="0">
              <a:latin typeface="+mn-lt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7" name="文本框 17"/>
          <p:cNvSpPr txBox="1"/>
          <p:nvPr/>
        </p:nvSpPr>
        <p:spPr>
          <a:xfrm>
            <a:off x="412278" y="1569348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+mn-ea"/>
              </a:rPr>
              <a:t>解：</a:t>
            </a:r>
            <a:endParaRPr lang="zh-CN" altLang="en-US" sz="2000" b="1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graphicFrame>
        <p:nvGraphicFramePr>
          <p:cNvPr id="2" name="对象 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542292" y="1417350"/>
          <a:ext cx="1310863" cy="3145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" r:id="rId1" imgW="508000" imgH="1219200" progId="Equation.3">
                  <p:embed/>
                </p:oleObj>
              </mc:Choice>
              <mc:Fallback>
                <p:oleObj name="" r:id="rId1" imgW="508000" imgH="1219200" progId="Equation.3">
                  <p:embed/>
                  <p:pic>
                    <p:nvPicPr>
                      <p:cNvPr id="0" name="对象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2292" y="1417350"/>
                        <a:ext cx="1310863" cy="3145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922435" y="1466475"/>
          <a:ext cx="1197811" cy="29460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" r:id="rId3" imgW="495300" imgH="1219200" progId="Equation.3">
                  <p:embed/>
                </p:oleObj>
              </mc:Choice>
              <mc:Fallback>
                <p:oleObj name="" r:id="rId3" imgW="495300" imgH="1219200" progId="Equation.3">
                  <p:embed/>
                  <p:pic>
                    <p:nvPicPr>
                      <p:cNvPr id="0" name="对象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2435" y="1466475"/>
                        <a:ext cx="1197811" cy="294607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184217" y="1477637"/>
          <a:ext cx="1911114" cy="32623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" r:id="rId5" imgW="952500" imgH="1625600" progId="Equation.3">
                  <p:embed/>
                </p:oleObj>
              </mc:Choice>
              <mc:Fallback>
                <p:oleObj name="" r:id="rId5" imgW="952500" imgH="1625600" progId="Equation.3">
                  <p:embed/>
                  <p:pic>
                    <p:nvPicPr>
                      <p:cNvPr id="0" name="对象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84217" y="1477637"/>
                        <a:ext cx="1911114" cy="326235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8"/>
          <p:cNvSpPr>
            <a:spLocks noChangeArrowheads="1"/>
          </p:cNvSpPr>
          <p:nvPr/>
        </p:nvSpPr>
        <p:spPr bwMode="auto">
          <a:xfrm>
            <a:off x="1392882" y="720771"/>
            <a:ext cx="7913687" cy="2862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93700" indent="-393700" defTabSz="914400" latinLnBrk="1"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列</a:t>
            </a:r>
            <a:r>
              <a:rPr lang="zh-CN" altLang="en-US" sz="20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竖式计算。</a:t>
            </a:r>
            <a:endParaRPr lang="zh-CN" altLang="en-US" sz="2000" b="1" dirty="0">
              <a:solidFill>
                <a:srgbClr val="000000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393700" indent="-28575" defTabSz="914400" latinLnBrk="1">
              <a:lnSpc>
                <a:spcPct val="150000"/>
              </a:lnSpc>
              <a:tabLst>
                <a:tab pos="3235325" algn="l"/>
              </a:tabLst>
              <a:defRPr/>
            </a:pPr>
            <a:r>
              <a:rPr lang="en-US" altLang="zh-CN" sz="20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1.59</a:t>
            </a:r>
            <a:r>
              <a:rPr lang="zh-CN" altLang="en-US" sz="20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0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4.37</a:t>
            </a:r>
            <a:r>
              <a:rPr lang="zh-CN" altLang="en-US" sz="20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0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	74.6</a:t>
            </a:r>
            <a:r>
              <a:rPr lang="zh-CN" altLang="en-US" sz="20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0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5.41</a:t>
            </a:r>
            <a:r>
              <a:rPr lang="zh-CN" altLang="en-US" sz="20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endParaRPr lang="zh-CN" altLang="en-US" sz="2000" b="1" dirty="0">
              <a:solidFill>
                <a:srgbClr val="000000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393700" indent="-28575" defTabSz="914400" latinLnBrk="1">
              <a:lnSpc>
                <a:spcPct val="150000"/>
              </a:lnSpc>
              <a:tabLst>
                <a:tab pos="3235325" algn="l"/>
              </a:tabLst>
              <a:defRPr/>
            </a:pPr>
            <a:endParaRPr lang="zh-CN" altLang="en-US" sz="2000" b="1" dirty="0">
              <a:solidFill>
                <a:srgbClr val="000000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393700" indent="-28575" defTabSz="914400" latinLnBrk="1">
              <a:lnSpc>
                <a:spcPct val="150000"/>
              </a:lnSpc>
              <a:tabLst>
                <a:tab pos="3235325" algn="l"/>
              </a:tabLst>
              <a:defRPr/>
            </a:pPr>
            <a:endParaRPr lang="en-US" altLang="zh-CN" sz="2000" b="1" dirty="0">
              <a:solidFill>
                <a:srgbClr val="000000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393700" indent="-28575" defTabSz="914400" latinLnBrk="1">
              <a:lnSpc>
                <a:spcPct val="150000"/>
              </a:lnSpc>
              <a:tabLst>
                <a:tab pos="3235325" algn="l"/>
              </a:tabLst>
              <a:defRPr/>
            </a:pPr>
            <a:endParaRPr lang="zh-CN" altLang="en-US" sz="2000" b="1" dirty="0">
              <a:solidFill>
                <a:srgbClr val="000000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393700" indent="-28575" defTabSz="914400" latinLnBrk="1">
              <a:lnSpc>
                <a:spcPct val="150000"/>
              </a:lnSpc>
              <a:tabLst>
                <a:tab pos="3235325" algn="l"/>
              </a:tabLst>
              <a:defRPr/>
            </a:pPr>
            <a:r>
              <a:rPr lang="en-US" altLang="zh-CN" sz="20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3.78</a:t>
            </a:r>
            <a:r>
              <a:rPr lang="zh-CN" altLang="en-US" sz="20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0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11.8</a:t>
            </a:r>
            <a:r>
              <a:rPr lang="zh-CN" altLang="en-US" sz="20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0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	6.35</a:t>
            </a:r>
            <a:r>
              <a:rPr lang="zh-CN" altLang="en-US" sz="20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0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7.75</a:t>
            </a:r>
            <a:r>
              <a:rPr lang="zh-CN" altLang="en-US" sz="20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endParaRPr lang="zh-CN" altLang="en-US" sz="2000" b="1" dirty="0">
              <a:solidFill>
                <a:srgbClr val="000000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3264544" y="1260521"/>
            <a:ext cx="6969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4400"/>
            <a:r>
              <a:rPr lang="en-US" altLang="zh-CN" sz="2000" b="1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5.96</a:t>
            </a:r>
            <a:endParaRPr lang="zh-CN" altLang="en-US" sz="2000" b="1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6090294" y="3108371"/>
            <a:ext cx="6985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4400"/>
            <a:r>
              <a:rPr lang="en-US" altLang="zh-CN" sz="2000" b="1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14.4</a:t>
            </a:r>
            <a:endParaRPr lang="zh-CN" altLang="en-US" sz="2000" b="1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3213744" y="3111546"/>
            <a:ext cx="908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4400"/>
            <a:r>
              <a:rPr lang="en-US" altLang="zh-CN" sz="2000" b="1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15.58</a:t>
            </a:r>
            <a:endParaRPr lang="zh-CN" altLang="en-US" sz="2000" b="1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6168082" y="1260521"/>
            <a:ext cx="9794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4400"/>
            <a:r>
              <a:rPr lang="en-US" altLang="zh-CN" sz="2000" b="1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80.01</a:t>
            </a:r>
            <a:endParaRPr lang="zh-CN" altLang="en-US" sz="2000" b="1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49" name="组合 48"/>
          <p:cNvGrpSpPr/>
          <p:nvPr/>
        </p:nvGrpSpPr>
        <p:grpSpPr bwMode="auto">
          <a:xfrm>
            <a:off x="1723082" y="1533571"/>
            <a:ext cx="1944687" cy="1477328"/>
            <a:chOff x="1519798" y="3933056"/>
            <a:chExt cx="1944688" cy="1476693"/>
          </a:xfrm>
        </p:grpSpPr>
        <p:sp>
          <p:nvSpPr>
            <p:cNvPr id="50" name="TextBox 15"/>
            <p:cNvSpPr txBox="1">
              <a:spLocks noChangeArrowheads="1"/>
            </p:cNvSpPr>
            <p:nvPr/>
          </p:nvSpPr>
          <p:spPr bwMode="auto">
            <a:xfrm>
              <a:off x="1519798" y="3933056"/>
              <a:ext cx="1944688" cy="14766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lnSpc>
                  <a:spcPct val="150000"/>
                </a:lnSpc>
              </a:pPr>
              <a:r>
                <a:rPr lang="en-US" altLang="zh-CN" sz="2000" b="1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          1. 5  9</a:t>
              </a:r>
              <a:endParaRPr lang="en-US" altLang="zh-CN" sz="2000" b="1">
                <a:solidFill>
                  <a:srgbClr val="FF0000"/>
                </a:solidFill>
                <a:latin typeface="+mn-lt"/>
                <a:ea typeface="楷体" panose="02010609060101010101" pitchFamily="49" charset="-122"/>
              </a:endParaRPr>
            </a:p>
            <a:p>
              <a:pPr defTabSz="914400">
                <a:lnSpc>
                  <a:spcPct val="150000"/>
                </a:lnSpc>
              </a:pPr>
              <a:r>
                <a:rPr lang="en-US" altLang="zh-CN" sz="2000" b="1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  <a:sym typeface="Times New Roman" panose="02020603050405020304" pitchFamily="18" charset="0"/>
                </a:rPr>
                <a:t>   +   </a:t>
              </a:r>
              <a:r>
                <a:rPr lang="en-US" altLang="zh-CN" sz="2000" b="1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  4. 3  7</a:t>
              </a:r>
              <a:endParaRPr lang="en-US" altLang="zh-CN" sz="2000" b="1">
                <a:solidFill>
                  <a:srgbClr val="FF0000"/>
                </a:solidFill>
                <a:latin typeface="+mn-lt"/>
                <a:ea typeface="楷体" panose="02010609060101010101" pitchFamily="49" charset="-122"/>
              </a:endParaRPr>
            </a:p>
            <a:p>
              <a:pPr defTabSz="914400">
                <a:lnSpc>
                  <a:spcPct val="150000"/>
                </a:lnSpc>
              </a:pPr>
              <a:r>
                <a:rPr lang="en-US" altLang="zh-CN" sz="2000" b="1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          5. 9  6</a:t>
              </a:r>
              <a:endParaRPr lang="zh-CN" altLang="en-US" sz="2000" b="1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51" name="直接连接符 16"/>
            <p:cNvCxnSpPr>
              <a:cxnSpLocks noChangeShapeType="1"/>
            </p:cNvCxnSpPr>
            <p:nvPr/>
          </p:nvCxnSpPr>
          <p:spPr bwMode="auto">
            <a:xfrm>
              <a:off x="1761623" y="4919768"/>
              <a:ext cx="1386054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52" name="组合 51"/>
          <p:cNvGrpSpPr/>
          <p:nvPr/>
        </p:nvGrpSpPr>
        <p:grpSpPr bwMode="auto">
          <a:xfrm>
            <a:off x="1846907" y="3508420"/>
            <a:ext cx="1944687" cy="1477328"/>
            <a:chOff x="1519798" y="3933056"/>
            <a:chExt cx="1944688" cy="1478282"/>
          </a:xfrm>
        </p:grpSpPr>
        <p:sp>
          <p:nvSpPr>
            <p:cNvPr id="53" name="TextBox 15"/>
            <p:cNvSpPr txBox="1">
              <a:spLocks noChangeArrowheads="1"/>
            </p:cNvSpPr>
            <p:nvPr/>
          </p:nvSpPr>
          <p:spPr bwMode="auto">
            <a:xfrm>
              <a:off x="1519798" y="3933056"/>
              <a:ext cx="1944688" cy="1478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lnSpc>
                  <a:spcPct val="150000"/>
                </a:lnSpc>
              </a:pPr>
              <a:r>
                <a:rPr lang="en-US" altLang="zh-CN" sz="2000" b="1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          3. 7  8</a:t>
              </a:r>
              <a:endParaRPr lang="en-US" altLang="zh-CN" sz="2000" b="1">
                <a:solidFill>
                  <a:srgbClr val="FF0000"/>
                </a:solidFill>
                <a:latin typeface="+mn-lt"/>
                <a:ea typeface="楷体" panose="02010609060101010101" pitchFamily="49" charset="-122"/>
              </a:endParaRPr>
            </a:p>
            <a:p>
              <a:pPr defTabSz="914400">
                <a:lnSpc>
                  <a:spcPct val="150000"/>
                </a:lnSpc>
              </a:pPr>
              <a:r>
                <a:rPr lang="en-US" altLang="zh-CN" sz="2000" b="1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  <a:sym typeface="Times New Roman" panose="02020603050405020304" pitchFamily="18" charset="0"/>
                </a:rPr>
                <a:t>  +  1  1</a:t>
              </a:r>
              <a:r>
                <a:rPr lang="en-US" altLang="zh-CN" sz="2000" b="1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. 8</a:t>
              </a:r>
              <a:endParaRPr lang="en-US" altLang="zh-CN" sz="2000" b="1">
                <a:solidFill>
                  <a:srgbClr val="FF0000"/>
                </a:solidFill>
                <a:latin typeface="+mn-lt"/>
                <a:ea typeface="楷体" panose="02010609060101010101" pitchFamily="49" charset="-122"/>
              </a:endParaRPr>
            </a:p>
            <a:p>
              <a:pPr defTabSz="914400">
                <a:lnSpc>
                  <a:spcPct val="150000"/>
                </a:lnSpc>
              </a:pPr>
              <a:r>
                <a:rPr lang="en-US" altLang="zh-CN" sz="2000" b="1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      1  5. 5  8</a:t>
              </a:r>
              <a:endParaRPr lang="zh-CN" altLang="en-US" sz="2000" b="1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54" name="直接连接符 16"/>
            <p:cNvCxnSpPr>
              <a:cxnSpLocks noChangeShapeType="1"/>
            </p:cNvCxnSpPr>
            <p:nvPr/>
          </p:nvCxnSpPr>
          <p:spPr bwMode="auto">
            <a:xfrm>
              <a:off x="1637686" y="4919768"/>
              <a:ext cx="1509991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55" name="组合 54"/>
          <p:cNvGrpSpPr/>
          <p:nvPr/>
        </p:nvGrpSpPr>
        <p:grpSpPr bwMode="auto">
          <a:xfrm>
            <a:off x="4499619" y="1619294"/>
            <a:ext cx="1944688" cy="1477328"/>
            <a:chOff x="1519798" y="3933056"/>
            <a:chExt cx="1944688" cy="1476694"/>
          </a:xfrm>
        </p:grpSpPr>
        <p:sp>
          <p:nvSpPr>
            <p:cNvPr id="56" name="TextBox 15"/>
            <p:cNvSpPr txBox="1">
              <a:spLocks noChangeArrowheads="1"/>
            </p:cNvSpPr>
            <p:nvPr/>
          </p:nvSpPr>
          <p:spPr bwMode="auto">
            <a:xfrm>
              <a:off x="1519798" y="3933056"/>
              <a:ext cx="1944688" cy="1476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lnSpc>
                  <a:spcPct val="150000"/>
                </a:lnSpc>
              </a:pPr>
              <a:r>
                <a:rPr lang="en-US" altLang="zh-CN" sz="2000" b="1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      7  4. 6</a:t>
              </a:r>
              <a:endParaRPr lang="en-US" altLang="zh-CN" sz="2000" b="1">
                <a:solidFill>
                  <a:srgbClr val="FF0000"/>
                </a:solidFill>
                <a:latin typeface="+mn-lt"/>
                <a:ea typeface="楷体" panose="02010609060101010101" pitchFamily="49" charset="-122"/>
              </a:endParaRPr>
            </a:p>
            <a:p>
              <a:pPr defTabSz="914400">
                <a:lnSpc>
                  <a:spcPct val="150000"/>
                </a:lnSpc>
              </a:pPr>
              <a:r>
                <a:rPr lang="en-US" altLang="zh-CN" sz="2000" b="1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  <a:sym typeface="Times New Roman" panose="02020603050405020304" pitchFamily="18" charset="0"/>
                </a:rPr>
                <a:t>   +   </a:t>
              </a:r>
              <a:r>
                <a:rPr lang="en-US" altLang="zh-CN" sz="2000" b="1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  5. 4  1</a:t>
              </a:r>
              <a:endParaRPr lang="en-US" altLang="zh-CN" sz="2000" b="1">
                <a:solidFill>
                  <a:srgbClr val="FF0000"/>
                </a:solidFill>
                <a:latin typeface="+mn-lt"/>
                <a:ea typeface="楷体" panose="02010609060101010101" pitchFamily="49" charset="-122"/>
              </a:endParaRPr>
            </a:p>
            <a:p>
              <a:pPr defTabSz="914400">
                <a:lnSpc>
                  <a:spcPct val="150000"/>
                </a:lnSpc>
              </a:pPr>
              <a:r>
                <a:rPr lang="en-US" altLang="zh-CN" sz="2000" b="1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      8  0. 0  1</a:t>
              </a:r>
              <a:endParaRPr lang="zh-CN" altLang="en-US" sz="2000" b="1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57" name="直接连接符 16"/>
            <p:cNvCxnSpPr>
              <a:cxnSpLocks noChangeShapeType="1"/>
            </p:cNvCxnSpPr>
            <p:nvPr/>
          </p:nvCxnSpPr>
          <p:spPr bwMode="auto">
            <a:xfrm>
              <a:off x="1761623" y="4919768"/>
              <a:ext cx="1386054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58" name="组合 57"/>
          <p:cNvGrpSpPr/>
          <p:nvPr/>
        </p:nvGrpSpPr>
        <p:grpSpPr bwMode="auto">
          <a:xfrm>
            <a:off x="4799657" y="3508419"/>
            <a:ext cx="1944687" cy="1477328"/>
            <a:chOff x="1519798" y="3933056"/>
            <a:chExt cx="1944688" cy="1478282"/>
          </a:xfrm>
        </p:grpSpPr>
        <p:sp>
          <p:nvSpPr>
            <p:cNvPr id="59" name="TextBox 15"/>
            <p:cNvSpPr txBox="1">
              <a:spLocks noChangeArrowheads="1"/>
            </p:cNvSpPr>
            <p:nvPr/>
          </p:nvSpPr>
          <p:spPr bwMode="auto">
            <a:xfrm>
              <a:off x="1519798" y="3933056"/>
              <a:ext cx="1944688" cy="1478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lnSpc>
                  <a:spcPct val="150000"/>
                </a:lnSpc>
              </a:pPr>
              <a:r>
                <a:rPr lang="en-US" altLang="zh-CN" sz="2000" b="1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          6. 3  5</a:t>
              </a:r>
              <a:endParaRPr lang="en-US" altLang="zh-CN" sz="2000" b="1">
                <a:solidFill>
                  <a:srgbClr val="FF0000"/>
                </a:solidFill>
                <a:latin typeface="+mn-lt"/>
                <a:ea typeface="楷体" panose="02010609060101010101" pitchFamily="49" charset="-122"/>
              </a:endParaRPr>
            </a:p>
            <a:p>
              <a:pPr defTabSz="914400">
                <a:lnSpc>
                  <a:spcPct val="150000"/>
                </a:lnSpc>
              </a:pPr>
              <a:r>
                <a:rPr lang="en-US" altLang="zh-CN" sz="2000" b="1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  <a:sym typeface="Times New Roman" panose="02020603050405020304" pitchFamily="18" charset="0"/>
                </a:rPr>
                <a:t>   +   </a:t>
              </a:r>
              <a:r>
                <a:rPr lang="en-US" altLang="zh-CN" sz="2000" b="1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  7. 7  5</a:t>
              </a:r>
              <a:endParaRPr lang="en-US" altLang="zh-CN" sz="2000" b="1">
                <a:solidFill>
                  <a:srgbClr val="FF0000"/>
                </a:solidFill>
                <a:latin typeface="+mn-lt"/>
                <a:ea typeface="楷体" panose="02010609060101010101" pitchFamily="49" charset="-122"/>
              </a:endParaRPr>
            </a:p>
            <a:p>
              <a:pPr defTabSz="914400">
                <a:lnSpc>
                  <a:spcPct val="150000"/>
                </a:lnSpc>
              </a:pPr>
              <a:r>
                <a:rPr lang="en-US" altLang="zh-CN" sz="2000" b="1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       1 4. 1  0</a:t>
              </a:r>
              <a:endParaRPr lang="zh-CN" altLang="en-US" sz="2000" b="1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60" name="直接连接符 16"/>
            <p:cNvCxnSpPr>
              <a:cxnSpLocks noChangeShapeType="1"/>
            </p:cNvCxnSpPr>
            <p:nvPr/>
          </p:nvCxnSpPr>
          <p:spPr bwMode="auto">
            <a:xfrm>
              <a:off x="1761623" y="4919768"/>
              <a:ext cx="1386054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8"/>
          <p:cNvSpPr>
            <a:spLocks noChangeArrowheads="1"/>
          </p:cNvSpPr>
          <p:nvPr/>
        </p:nvSpPr>
        <p:spPr bwMode="auto">
          <a:xfrm>
            <a:off x="875607" y="1136171"/>
            <a:ext cx="810990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73075" indent="-473075" latinLnBrk="1"/>
            <a:r>
              <a:rPr lang="zh-CN" altLang="en-US" sz="2000" b="1" dirty="0" smtClean="0">
                <a:latin typeface="+mn-lt"/>
                <a:ea typeface="楷体" panose="02010609060101010101" pitchFamily="49" charset="-122"/>
              </a:rPr>
              <a:t>红红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家、小明家和学校都在永宁大道的一侧。红红家离学校</a:t>
            </a:r>
            <a:r>
              <a:rPr lang="en-US" altLang="zh-CN" sz="2000" b="1" dirty="0">
                <a:latin typeface="+mn-lt"/>
                <a:ea typeface="楷体" panose="02010609060101010101" pitchFamily="49" charset="-122"/>
              </a:rPr>
              <a:t>1.73</a:t>
            </a:r>
            <a:r>
              <a:rPr lang="zh-CN" altLang="en-US" sz="2000" b="1" dirty="0" smtClean="0">
                <a:latin typeface="+mn-lt"/>
                <a:ea typeface="楷体" panose="02010609060101010101" pitchFamily="49" charset="-122"/>
              </a:rPr>
              <a:t>千米。</a:t>
            </a:r>
            <a:endParaRPr lang="en-US" altLang="zh-CN" sz="2000" b="1" dirty="0" smtClean="0">
              <a:latin typeface="+mn-lt"/>
              <a:ea typeface="楷体" panose="02010609060101010101" pitchFamily="49" charset="-122"/>
            </a:endParaRPr>
          </a:p>
          <a:p>
            <a:pPr marL="473075" indent="-473075" latinLnBrk="1"/>
            <a:r>
              <a:rPr lang="zh-CN" altLang="en-US" sz="2000" b="1" dirty="0" smtClean="0">
                <a:latin typeface="+mn-lt"/>
                <a:ea typeface="楷体" panose="02010609060101010101" pitchFamily="49" charset="-122"/>
              </a:rPr>
              <a:t>小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明家离学校</a:t>
            </a:r>
            <a:r>
              <a:rPr lang="en-US" altLang="zh-CN" sz="2000" b="1" dirty="0">
                <a:latin typeface="+mn-lt"/>
                <a:ea typeface="楷体" panose="02010609060101010101" pitchFamily="49" charset="-122"/>
              </a:rPr>
              <a:t>2.8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千米。红红家和小明家相距多少千米</a:t>
            </a:r>
            <a:r>
              <a:rPr lang="zh-CN" altLang="en-US" sz="2000" b="1" dirty="0" smtClean="0">
                <a:latin typeface="+mn-lt"/>
                <a:ea typeface="楷体" panose="02010609060101010101" pitchFamily="49" charset="-122"/>
              </a:rPr>
              <a:t>？</a:t>
            </a:r>
            <a:endParaRPr lang="en-US" altLang="zh-CN" sz="2000" b="1" dirty="0" smtClean="0">
              <a:latin typeface="+mn-lt"/>
              <a:ea typeface="楷体" panose="02010609060101010101" pitchFamily="49" charset="-122"/>
            </a:endParaRPr>
          </a:p>
          <a:p>
            <a:pPr marL="473075" indent="-473075" latinLnBrk="1"/>
            <a:r>
              <a:rPr lang="en-US" altLang="zh-CN" sz="20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提示：分两种情况思考</a:t>
            </a:r>
            <a:r>
              <a:rPr lang="en-US" altLang="zh-CN" sz="2000" b="1" dirty="0">
                <a:latin typeface="+mn-lt"/>
                <a:ea typeface="楷体" panose="02010609060101010101" pitchFamily="49" charset="-122"/>
              </a:rPr>
              <a:t>)</a:t>
            </a:r>
            <a:endParaRPr lang="zh-CN" altLang="en-US" sz="20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6" name="矩形 65"/>
          <p:cNvSpPr>
            <a:spLocks noChangeArrowheads="1"/>
          </p:cNvSpPr>
          <p:nvPr/>
        </p:nvSpPr>
        <p:spPr bwMode="auto">
          <a:xfrm>
            <a:off x="916431" y="2246308"/>
            <a:ext cx="508825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第一种，红红家和小明家在学校的同一侧：</a:t>
            </a:r>
            <a:endParaRPr lang="zh-CN" altLang="en-US" sz="20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2.8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－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1.73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1.07(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千米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)</a:t>
            </a:r>
            <a:endParaRPr lang="en-US" altLang="zh-CN" sz="20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第二种，红红家和小明家在学校的两侧：</a:t>
            </a:r>
            <a:endParaRPr lang="zh-CN" altLang="en-US" sz="20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2.8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1.73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4.53(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千米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)</a:t>
            </a:r>
            <a:endParaRPr lang="en-US" altLang="zh-CN" sz="20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7" name="矩形 66"/>
          <p:cNvSpPr>
            <a:spLocks noChangeArrowheads="1"/>
          </p:cNvSpPr>
          <p:nvPr/>
        </p:nvSpPr>
        <p:spPr bwMode="auto">
          <a:xfrm>
            <a:off x="581984" y="3676077"/>
            <a:ext cx="821213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536575" marR="0" lvl="0" indent="-536575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答：若红红家和小明家在学校的同一侧，红红家和小明家相距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1.07 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千米；若红红家和小明家在学校的两侧，红红家和小明家相距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4.53 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千米。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8"/>
          <p:cNvSpPr>
            <a:spLocks noChangeArrowheads="1"/>
          </p:cNvSpPr>
          <p:nvPr/>
        </p:nvSpPr>
        <p:spPr bwMode="auto">
          <a:xfrm>
            <a:off x="1143224" y="795733"/>
            <a:ext cx="771469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73075" indent="-473075" latinLnBrk="1"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石家庄市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的毗卢寺内的壁画是我国目前保存较为完好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的</a:t>
            </a:r>
            <a:endParaRPr lang="en-US" altLang="zh-CN" sz="2400" b="1" dirty="0" smtClean="0">
              <a:latin typeface="+mn-lt"/>
              <a:ea typeface="楷体" panose="02010609060101010101" pitchFamily="49" charset="-122"/>
            </a:endParaRPr>
          </a:p>
          <a:p>
            <a:pPr marL="473075" indent="-473075" latinLnBrk="1"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明代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重要壁画之一，其中北壁宽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3.95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米，高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2.8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米，这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幅</a:t>
            </a:r>
            <a:endParaRPr lang="en-US" altLang="zh-CN" sz="2400" b="1" dirty="0" smtClean="0">
              <a:latin typeface="+mn-lt"/>
              <a:ea typeface="楷体" panose="02010609060101010101" pitchFamily="49" charset="-122"/>
            </a:endParaRPr>
          </a:p>
          <a:p>
            <a:pPr marL="473075" indent="-473075" latinLnBrk="1"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壁画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的周长是多少米？</a:t>
            </a:r>
            <a:endParaRPr lang="zh-CN" altLang="en-US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1736011" y="2921574"/>
            <a:ext cx="43220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3.95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＋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3.95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＋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2.8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＋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2.8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＝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13.5(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米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)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1640633" y="3679778"/>
            <a:ext cx="45127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答：这幅壁画的周长是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13.5 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米。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1269764" y="804478"/>
            <a:ext cx="7948612" cy="9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73075" indent="-473075" latinLnBrk="1">
              <a:lnSpc>
                <a:spcPct val="150000"/>
              </a:lnSpc>
            </a:pPr>
            <a:r>
              <a:rPr lang="zh-CN" altLang="en-US" sz="2000" b="1" dirty="0" smtClean="0">
                <a:latin typeface="+mn-lt"/>
                <a:ea typeface="楷体" panose="02010609060101010101" pitchFamily="49" charset="-122"/>
              </a:rPr>
              <a:t>水果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店购进三种水果。桃和梨共</a:t>
            </a:r>
            <a:r>
              <a:rPr lang="en-US" altLang="zh-CN" sz="2000" b="1" dirty="0">
                <a:latin typeface="+mn-lt"/>
                <a:ea typeface="楷体" panose="02010609060101010101" pitchFamily="49" charset="-122"/>
              </a:rPr>
              <a:t>1.75 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吨，桃和橘子共</a:t>
            </a:r>
            <a:r>
              <a:rPr lang="en-US" altLang="zh-CN" sz="2000" b="1" dirty="0">
                <a:latin typeface="+mn-lt"/>
                <a:ea typeface="楷体" panose="02010609060101010101" pitchFamily="49" charset="-122"/>
              </a:rPr>
              <a:t>2.25 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吨</a:t>
            </a:r>
            <a:r>
              <a:rPr lang="zh-CN" altLang="en-US" sz="2000" b="1" dirty="0" smtClean="0">
                <a:latin typeface="+mn-lt"/>
                <a:ea typeface="楷体" panose="02010609060101010101" pitchFamily="49" charset="-122"/>
              </a:rPr>
              <a:t>，</a:t>
            </a:r>
            <a:endParaRPr lang="en-US" altLang="zh-CN" sz="2000" b="1" dirty="0" smtClean="0">
              <a:latin typeface="+mn-lt"/>
              <a:ea typeface="楷体" panose="02010609060101010101" pitchFamily="49" charset="-122"/>
            </a:endParaRPr>
          </a:p>
          <a:p>
            <a:pPr marL="473075" indent="-473075" latinLnBrk="1">
              <a:lnSpc>
                <a:spcPct val="150000"/>
              </a:lnSpc>
            </a:pPr>
            <a:r>
              <a:rPr lang="zh-CN" altLang="en-US" sz="2000" b="1" dirty="0" smtClean="0">
                <a:latin typeface="+mn-lt"/>
                <a:ea typeface="楷体" panose="02010609060101010101" pitchFamily="49" charset="-122"/>
              </a:rPr>
              <a:t>梨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和橘子共</a:t>
            </a:r>
            <a:r>
              <a:rPr lang="en-US" altLang="zh-CN" sz="2000" b="1" dirty="0">
                <a:latin typeface="+mn-lt"/>
                <a:ea typeface="楷体" panose="02010609060101010101" pitchFamily="49" charset="-122"/>
              </a:rPr>
              <a:t>2 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吨。三种水果各购进多少吨？</a:t>
            </a:r>
            <a:endParaRPr lang="zh-CN" altLang="en-US" sz="20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051050" y="1940421"/>
            <a:ext cx="3097323" cy="1880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(1.75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2.25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2)÷2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3(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吨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)</a:t>
            </a:r>
            <a:endParaRPr lang="en-US" altLang="zh-CN" sz="20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橘子：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－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1.75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1.25(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吨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)</a:t>
            </a:r>
            <a:endParaRPr lang="en-US" altLang="zh-CN" sz="20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梨：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－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2.25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0.75(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吨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)</a:t>
            </a:r>
            <a:endParaRPr lang="en-US" altLang="zh-CN" sz="20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桃：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－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1(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吨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)</a:t>
            </a:r>
            <a:endParaRPr lang="en-US" altLang="zh-CN" sz="20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249363" y="3943697"/>
            <a:ext cx="59843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答：橘子购进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1.25 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吨，梨购进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0.75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吨，桃购进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1 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吨。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"/>
          <p:cNvSpPr txBox="1"/>
          <p:nvPr/>
        </p:nvSpPr>
        <p:spPr>
          <a:xfrm>
            <a:off x="3500118" y="2160432"/>
            <a:ext cx="3389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课本：练一练第</a:t>
            </a:r>
            <a:r>
              <a:rPr lang="en-US" altLang="zh-CN" sz="28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  <a:endParaRPr lang="zh-CN" altLang="en-US" sz="28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2468880" y="1325101"/>
            <a:ext cx="4695488" cy="2285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103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页“整理与评价”</a:t>
            </a:r>
            <a:endParaRPr lang="en-US" altLang="zh-CN" sz="3200" b="1" dirty="0" smtClean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复习导入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07823" y="1093434"/>
            <a:ext cx="4649985" cy="2558226"/>
            <a:chOff x="207823" y="1093434"/>
            <a:chExt cx="4649985" cy="2558226"/>
          </a:xfrm>
        </p:grpSpPr>
        <p:sp>
          <p:nvSpPr>
            <p:cNvPr id="81" name="矩形 4"/>
            <p:cNvSpPr>
              <a:spLocks noChangeArrowheads="1"/>
            </p:cNvSpPr>
            <p:nvPr/>
          </p:nvSpPr>
          <p:spPr bwMode="auto">
            <a:xfrm>
              <a:off x="1470263" y="1239350"/>
              <a:ext cx="3049398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你知道分数加减法要掌握哪些知识点吗？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3" name="图片 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7823" y="2125279"/>
              <a:ext cx="1290638" cy="1526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云形标注 82"/>
            <p:cNvSpPr>
              <a:spLocks noChangeArrowheads="1"/>
            </p:cNvSpPr>
            <p:nvPr/>
          </p:nvSpPr>
          <p:spPr bwMode="auto">
            <a:xfrm>
              <a:off x="1088572" y="1093434"/>
              <a:ext cx="3769236" cy="1144603"/>
            </a:xfrm>
            <a:prstGeom prst="cloudCallout">
              <a:avLst>
                <a:gd name="adj1" fmla="val -49055"/>
                <a:gd name="adj2" fmla="val 78542"/>
              </a:avLst>
            </a:prstGeom>
            <a:no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7" name="图片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541" y="1195514"/>
            <a:ext cx="7109282" cy="3299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5092837" y="1259122"/>
            <a:ext cx="3626620" cy="2706819"/>
            <a:chOff x="5092837" y="1259122"/>
            <a:chExt cx="3626620" cy="2706819"/>
          </a:xfrm>
        </p:grpSpPr>
        <p:sp>
          <p:nvSpPr>
            <p:cNvPr id="71" name="矩形 4"/>
            <p:cNvSpPr>
              <a:spLocks noChangeArrowheads="1"/>
            </p:cNvSpPr>
            <p:nvPr/>
          </p:nvSpPr>
          <p:spPr bwMode="auto">
            <a:xfrm>
              <a:off x="5334637" y="1445530"/>
              <a:ext cx="2954652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你还知道小数加减法要重点记住什么吗？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5092837" y="1259122"/>
              <a:ext cx="3626620" cy="2706819"/>
              <a:chOff x="5092837" y="1259122"/>
              <a:chExt cx="3626620" cy="2706819"/>
            </a:xfrm>
          </p:grpSpPr>
          <p:sp>
            <p:nvSpPr>
              <p:cNvPr id="31" name="云形标注 82"/>
              <p:cNvSpPr>
                <a:spLocks noChangeArrowheads="1"/>
              </p:cNvSpPr>
              <p:nvPr/>
            </p:nvSpPr>
            <p:spPr bwMode="auto">
              <a:xfrm>
                <a:off x="5092837" y="1259122"/>
                <a:ext cx="3427765" cy="1203815"/>
              </a:xfrm>
              <a:prstGeom prst="cloudCallout">
                <a:avLst>
                  <a:gd name="adj1" fmla="val 40276"/>
                  <a:gd name="adj2" fmla="val 73638"/>
                </a:avLst>
              </a:prstGeom>
              <a:noFill/>
              <a:ln w="19050" algn="ctr">
                <a:solidFill>
                  <a:srgbClr val="82583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7652635" y="2437110"/>
                <a:ext cx="1066822" cy="1528831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81456" y="3610020"/>
            <a:ext cx="8270658" cy="646430"/>
            <a:chOff x="208" y="7571"/>
            <a:chExt cx="11747" cy="1018"/>
          </a:xfrm>
        </p:grpSpPr>
        <p:sp>
          <p:nvSpPr>
            <p:cNvPr id="13" name="矩形 12"/>
            <p:cNvSpPr/>
            <p:nvPr/>
          </p:nvSpPr>
          <p:spPr>
            <a:xfrm>
              <a:off x="208" y="7571"/>
              <a:ext cx="11747" cy="10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注意</a:t>
              </a:r>
              <a:r>
                <a:rPr lang="zh-CN" altLang="en-US" sz="2400" b="1" kern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：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分母相同     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分数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单位相同</a:t>
              </a: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才能</a:t>
              </a: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直接相加、减。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右箭头 13"/>
            <p:cNvSpPr/>
            <p:nvPr/>
          </p:nvSpPr>
          <p:spPr>
            <a:xfrm>
              <a:off x="3546" y="7939"/>
              <a:ext cx="753" cy="353"/>
            </a:xfrm>
            <a:prstGeom prst="rightArrow">
              <a:avLst/>
            </a:prstGeom>
            <a:solidFill>
              <a:srgbClr val="2BBB6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右箭头 14"/>
            <p:cNvSpPr/>
            <p:nvPr/>
          </p:nvSpPr>
          <p:spPr>
            <a:xfrm>
              <a:off x="7269" y="7939"/>
              <a:ext cx="753" cy="353"/>
            </a:xfrm>
            <a:prstGeom prst="rightArrow">
              <a:avLst/>
            </a:prstGeom>
            <a:solidFill>
              <a:srgbClr val="2BBB6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984760" y="1252250"/>
            <a:ext cx="632283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）同分母分数加减的计算方法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/>
            <a:r>
              <a:rPr lang="zh-CN" altLang="en-US" sz="2800" b="1" dirty="0" smtClean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</a:t>
            </a:r>
            <a:r>
              <a:rPr lang="zh-CN" altLang="en-US" sz="2800" b="1" dirty="0" smtClean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不变，分子相加减。</a:t>
            </a:r>
            <a:endParaRPr lang="zh-CN" altLang="en-US" sz="2800" b="1" dirty="0">
              <a:solidFill>
                <a:srgbClr val="FF2D2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84759" y="2232492"/>
            <a:ext cx="702461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分母分数连减的计算方法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/>
            <a:r>
              <a:rPr lang="zh-CN" altLang="en-US" sz="2800" b="1" dirty="0" smtClean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不变，用被减数的分子连续</a:t>
            </a:r>
            <a:r>
              <a:rPr lang="zh-CN" altLang="en-US" sz="2800" b="1" dirty="0" smtClean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减去两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个减数的分子。</a:t>
            </a:r>
            <a:endParaRPr lang="zh-CN" altLang="en-US" sz="2800" b="1" dirty="0">
              <a:solidFill>
                <a:srgbClr val="FF2D2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5"/>
          <p:cNvSpPr txBox="1">
            <a:spLocks noChangeArrowheads="1"/>
          </p:cNvSpPr>
          <p:nvPr/>
        </p:nvSpPr>
        <p:spPr bwMode="auto">
          <a:xfrm>
            <a:off x="3170250" y="476826"/>
            <a:ext cx="4003439" cy="66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分数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加减法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知识梳理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888390" y="3062390"/>
            <a:ext cx="745934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最后的计算结果都要化成</a:t>
            </a:r>
            <a:r>
              <a:rPr lang="zh-CN" altLang="en-US" sz="2800" b="1" kern="0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最简式</a:t>
            </a:r>
            <a:r>
              <a:rPr lang="zh-CN" altLang="en-US" sz="2800" b="1" kern="0" dirty="0" smtClean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分式</a:t>
            </a:r>
            <a:r>
              <a:rPr lang="zh-CN" altLang="en-US" sz="2800" b="1" kern="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kern="0" dirty="0">
              <a:solidFill>
                <a:srgbClr val="FF2D2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72888" y="1262511"/>
            <a:ext cx="7863600" cy="1471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）同分母分数加减混合运算的计算方法：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/>
            <a:r>
              <a:rPr lang="zh-CN" altLang="en-US" sz="2800" b="1" dirty="0" smtClean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没有括号的同分母分数加减法，分母不变，分子相加减；有括号的，先算括号里面的。</a:t>
            </a:r>
            <a:endParaRPr lang="zh-CN" altLang="en-US" sz="2800" b="1" dirty="0">
              <a:solidFill>
                <a:srgbClr val="FF2D2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TextBox 15"/>
          <p:cNvSpPr txBox="1">
            <a:spLocks noChangeArrowheads="1"/>
          </p:cNvSpPr>
          <p:nvPr/>
        </p:nvSpPr>
        <p:spPr bwMode="auto">
          <a:xfrm>
            <a:off x="3170250" y="476826"/>
            <a:ext cx="4003439" cy="66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分数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加减法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5"/>
          <p:cNvSpPr txBox="1">
            <a:spLocks noChangeArrowheads="1"/>
          </p:cNvSpPr>
          <p:nvPr/>
        </p:nvSpPr>
        <p:spPr bwMode="auto">
          <a:xfrm>
            <a:off x="3170246" y="481261"/>
            <a:ext cx="2620955" cy="581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小数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加减法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881744" y="1803447"/>
            <a:ext cx="75982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小数进位加法的计算方法：相同数位对齐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，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从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最低位加起，哪一位相加满十要向前一位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进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，所得小数的末尾如果有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，一般要把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去掉。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TextBox 15"/>
          <p:cNvSpPr txBox="1">
            <a:spLocks noChangeArrowheads="1"/>
          </p:cNvSpPr>
          <p:nvPr/>
        </p:nvSpPr>
        <p:spPr bwMode="auto">
          <a:xfrm>
            <a:off x="3170246" y="481261"/>
            <a:ext cx="2620955" cy="581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小数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加减法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79706" y="1694587"/>
            <a:ext cx="700413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小数退位减法的计算方法：相同数位对齐，从最低位减起，哪一位不够减，要从前一位退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，在本位上加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再减，如果所得小数的末尾有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，一般要把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去掉。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3170246" y="481261"/>
            <a:ext cx="2620955" cy="581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小数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加减法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2255" y="1289975"/>
            <a:ext cx="787159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．小数连减的运算顺序：既可以列竖式计算，也可以按从左到右的顺序进行脱式计算，还可以根据减法的运算顺序进行脱式计算。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．小数加减混合运算的运算顺序：小数加减混合运算的运算顺序与整数加减混合运算的运算顺序相同。没有括号的，按从左到右的顺序依次计算；有括号的，先算括号里面的，再算括号外面的。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5"/>
          <p:cNvSpPr txBox="1">
            <a:spLocks noChangeArrowheads="1"/>
          </p:cNvSpPr>
          <p:nvPr/>
        </p:nvSpPr>
        <p:spPr bwMode="auto">
          <a:xfrm>
            <a:off x="1199932" y="837426"/>
            <a:ext cx="2620955" cy="474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 smtClean="0">
                <a:latin typeface="+mn-lt"/>
                <a:ea typeface="+mn-ea"/>
              </a:rPr>
              <a:t>2</a:t>
            </a:r>
            <a:r>
              <a:rPr lang="zh-CN" altLang="en-US" sz="2400" b="1" dirty="0" smtClean="0">
                <a:latin typeface="+mn-lt"/>
                <a:ea typeface="+mn-ea"/>
              </a:rPr>
              <a:t>、小数加减法</a:t>
            </a:r>
            <a:endParaRPr lang="zh-CN" altLang="en-US" sz="2400" b="1" dirty="0">
              <a:latin typeface="+mn-lt"/>
              <a:ea typeface="+mn-ea"/>
            </a:endParaRPr>
          </a:p>
        </p:txBody>
      </p:sp>
      <p:sp>
        <p:nvSpPr>
          <p:cNvPr id="36" name="Text Box 16"/>
          <p:cNvSpPr txBox="1">
            <a:spLocks noChangeArrowheads="1"/>
          </p:cNvSpPr>
          <p:nvPr/>
        </p:nvSpPr>
        <p:spPr bwMode="auto">
          <a:xfrm>
            <a:off x="1199932" y="1574875"/>
            <a:ext cx="7164387" cy="304698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accent2">
                <a:lumMod val="60000"/>
                <a:lumOff val="40000"/>
              </a:schemeClr>
            </a:solidFill>
            <a:miter lim="800000"/>
          </a:ln>
        </p:spPr>
        <p:txBody>
          <a:bodyPr>
            <a:spAutoFit/>
          </a:bodyPr>
          <a:lstStyle>
            <a:lvl1pPr marL="9525" indent="6223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+mn-lt"/>
                <a:ea typeface="楷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Times New Roman" panose="02020603050405020304" pitchFamily="18" charset="0"/>
              </a:rPr>
              <a:t>．小数加法的估算：估算小数连加时，可以按“四舍五入法”把每个小数都看成与它接近的整数进行计算，如果其中的两个小数的和正好是整数，也可以先把这两个小数相加，再把所得结果与其他估算后的数相加。</a:t>
            </a:r>
            <a:endParaRPr lang="zh-CN" altLang="en-US" sz="2400" b="1" dirty="0">
              <a:latin typeface="+mn-lt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r>
              <a:rPr lang="en-US" altLang="zh-CN" sz="2400" b="1" dirty="0">
                <a:latin typeface="+mn-lt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Times New Roman" panose="02020603050405020304" pitchFamily="18" charset="0"/>
              </a:rPr>
              <a:t>．小数的连加计算：计算小数的连加时，既可以列竖式计算，也可以根据小数的特点灵活选择简便算法进行脱式计算。</a:t>
            </a:r>
            <a:endParaRPr lang="zh-CN" altLang="en-US" sz="2400" b="1" dirty="0">
              <a:latin typeface="+mn-lt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20"/>
          <p:cNvSpPr txBox="1"/>
          <p:nvPr/>
        </p:nvSpPr>
        <p:spPr>
          <a:xfrm>
            <a:off x="681990" y="756889"/>
            <a:ext cx="8175912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       小明家七月份用了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27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吨水，八月份用了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24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吨水，问小明家平均八月份平均每天比七月份少用多少吨水？</a:t>
            </a:r>
            <a:endParaRPr lang="zh-CN" altLang="en-US" sz="2400" b="1" dirty="0" smtClean="0">
              <a:latin typeface="+mn-lt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2" name="文本框 3"/>
          <p:cNvSpPr txBox="1"/>
          <p:nvPr/>
        </p:nvSpPr>
        <p:spPr>
          <a:xfrm>
            <a:off x="671830" y="1854810"/>
            <a:ext cx="7895590" cy="11302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     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解：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七月份、八月份一个都有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31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天，七月份平均用水量减去八月份平均用水量即可。</a:t>
            </a:r>
            <a:endParaRPr lang="zh-CN" altLang="en-US" sz="2400" b="1" dirty="0" smtClean="0">
              <a:latin typeface="+mn-lt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aphicFrame>
        <p:nvGraphicFramePr>
          <p:cNvPr id="13" name="对象 1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729865" y="3073550"/>
          <a:ext cx="1463236" cy="10800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" r:id="rId1" imgW="533400" imgH="393700" progId="Equation.KSEE3">
                  <p:embed/>
                </p:oleObj>
              </mc:Choice>
              <mc:Fallback>
                <p:oleObj name="" r:id="rId1" imgW="533400" imgH="393700" progId="Equation.KSEE3">
                  <p:embed/>
                  <p:pic>
                    <p:nvPicPr>
                      <p:cNvPr id="0" name="图片 206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29865" y="3073550"/>
                        <a:ext cx="1463236" cy="10800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192588" y="3056891"/>
          <a:ext cx="1740207" cy="10800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" r:id="rId3" imgW="634365" imgH="393700" progId="Equation.KSEE3">
                  <p:embed/>
                </p:oleObj>
              </mc:Choice>
              <mc:Fallback>
                <p:oleObj name="" r:id="rId3" imgW="634365" imgH="393700" progId="Equation.KSEE3">
                  <p:embed/>
                  <p:pic>
                    <p:nvPicPr>
                      <p:cNvPr id="0" name="图片 206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92588" y="3056891"/>
                        <a:ext cx="1740207" cy="10800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" name="组合 14"/>
          <p:cNvGrpSpPr/>
          <p:nvPr/>
        </p:nvGrpSpPr>
        <p:grpSpPr>
          <a:xfrm>
            <a:off x="478790" y="3955442"/>
            <a:ext cx="8223250" cy="935990"/>
            <a:chOff x="754" y="8004"/>
            <a:chExt cx="12950" cy="1474"/>
          </a:xfrm>
        </p:grpSpPr>
        <p:sp>
          <p:nvSpPr>
            <p:cNvPr id="16" name="文本框 4"/>
            <p:cNvSpPr txBox="1"/>
            <p:nvPr/>
          </p:nvSpPr>
          <p:spPr>
            <a:xfrm>
              <a:off x="754" y="8132"/>
              <a:ext cx="12950" cy="9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lt"/>
                  <a:ea typeface="楷体" panose="02010609060101010101" pitchFamily="49" charset="-122"/>
                  <a:cs typeface="宋体" panose="02010600030101010101" pitchFamily="2" charset="-122"/>
                </a:rPr>
                <a:t>     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lt"/>
                  <a:ea typeface="楷体" panose="02010609060101010101" pitchFamily="49" charset="-122"/>
                  <a:cs typeface="宋体" panose="02010600030101010101" pitchFamily="2" charset="-122"/>
                </a:rPr>
                <a:t>答：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lt"/>
                  <a:ea typeface="楷体" panose="02010609060101010101" pitchFamily="49" charset="-122"/>
                  <a:cs typeface="宋体" panose="02010600030101010101" pitchFamily="2" charset="-122"/>
                  <a:sym typeface="+mn-ea"/>
                </a:rPr>
                <a:t>小明家平均八月份平均每天比七月份少用       吨水。</a:t>
              </a:r>
              <a:endPara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  <p:graphicFrame>
          <p:nvGraphicFramePr>
            <p:cNvPr id="17" name="对象 16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11360" y="8004"/>
            <a:ext cx="761" cy="14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4" name="" r:id="rId5" imgW="203200" imgH="393700" progId="Equation.KSEE3">
                    <p:embed/>
                  </p:oleObj>
                </mc:Choice>
                <mc:Fallback>
                  <p:oleObj name="" r:id="rId5" imgW="203200" imgH="393700" progId="Equation.KSEE3">
                    <p:embed/>
                    <p:pic>
                      <p:nvPicPr>
                        <p:cNvPr id="0" name="图片 2063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1360" y="8004"/>
                          <a:ext cx="761" cy="147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10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1663</Words>
  <Application>WPS 演示</Application>
  <PresentationFormat>全屏显示(16:9)</PresentationFormat>
  <Paragraphs>177</Paragraphs>
  <Slides>17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15</vt:i4>
      </vt:variant>
      <vt:variant>
        <vt:lpstr>幻灯片标题</vt:lpstr>
      </vt:variant>
      <vt:variant>
        <vt:i4>17</vt:i4>
      </vt:variant>
    </vt:vector>
  </HeadingPairs>
  <TitlesOfParts>
    <vt:vector size="47" baseType="lpstr">
      <vt:lpstr>Arial</vt:lpstr>
      <vt:lpstr>宋体</vt:lpstr>
      <vt:lpstr>Wingdings</vt:lpstr>
      <vt:lpstr>等线</vt:lpstr>
      <vt:lpstr>黑体</vt:lpstr>
      <vt:lpstr>Calibri</vt:lpstr>
      <vt:lpstr>等线</vt:lpstr>
      <vt:lpstr>幼圆</vt:lpstr>
      <vt:lpstr>楷体</vt:lpstr>
      <vt:lpstr>Times New Roman</vt:lpstr>
      <vt:lpstr>Calibri</vt:lpstr>
      <vt:lpstr>微软雅黑</vt:lpstr>
      <vt:lpstr>Arial Unicode MS</vt:lpstr>
      <vt:lpstr>Office 主题</vt:lpstr>
      <vt:lpstr>2_自定义设计方案</vt:lpstr>
      <vt:lpstr>Equation.KSEE3</vt:lpstr>
      <vt:lpstr>Equation.KSEE3</vt:lpstr>
      <vt:lpstr>Equation.KSEE3</vt:lpstr>
      <vt:lpstr>Equation.KSEE3</vt:lpstr>
      <vt:lpstr>Equation.3</vt:lpstr>
      <vt:lpstr>Equation.3</vt:lpstr>
      <vt:lpstr>Equation.3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lcj</dc:creator>
  <cp:lastModifiedBy>Administrator</cp:lastModifiedBy>
  <cp:revision>825</cp:revision>
  <dcterms:created xsi:type="dcterms:W3CDTF">2016-06-05T01:28:00Z</dcterms:created>
  <dcterms:modified xsi:type="dcterms:W3CDTF">2021-11-30T06:21:44Z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ICV">
    <vt:lpwstr>84BA595BB92344EEAC81A783B492B917</vt:lpwstr>
  </property>
</Properties>
</file>