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4" r:id="rId4"/>
    <p:sldId id="510" r:id="rId5"/>
    <p:sldId id="472" r:id="rId6"/>
    <p:sldId id="511" r:id="rId8"/>
    <p:sldId id="522" r:id="rId9"/>
    <p:sldId id="514" r:id="rId10"/>
    <p:sldId id="523" r:id="rId11"/>
    <p:sldId id="518" r:id="rId12"/>
    <p:sldId id="502" r:id="rId13"/>
    <p:sldId id="507" r:id="rId14"/>
    <p:sldId id="525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用字母表示数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用字母表示数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8.png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用字母表示数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用字母表示数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04818" y="1994457"/>
            <a:ext cx="48245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9900"/>
                </a:solidFill>
                <a:ea typeface="楷体" panose="02010609060101010101" pitchFamily="49" charset="-122"/>
              </a:rPr>
              <a:t>用字母表示数的优点</a:t>
            </a:r>
            <a:endParaRPr lang="zh-CN" altLang="en-US" sz="2800" b="1" dirty="0">
              <a:solidFill>
                <a:srgbClr val="009900"/>
              </a:solidFill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19672" y="2577991"/>
            <a:ext cx="568863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用有字母的式子不仅可以表示人与人的年龄关系，也可以把数与数之间的关系更简明的表示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出来。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4786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9"/>
          <a:stretch>
            <a:fillRect/>
          </a:stretch>
        </p:blipFill>
        <p:spPr bwMode="auto">
          <a:xfrm>
            <a:off x="4788024" y="641943"/>
            <a:ext cx="3833374" cy="200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909" y="2687617"/>
            <a:ext cx="1908690" cy="1743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课件专用人物图\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6" y="1780718"/>
            <a:ext cx="3600450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21296" y="1088448"/>
            <a:ext cx="3528392" cy="1358034"/>
            <a:chOff x="539552" y="1453529"/>
            <a:chExt cx="3528392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755576" y="1568679"/>
              <a:ext cx="3312368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仔细想一想你在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生活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，见过那些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使用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字母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表示的例子？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90" y="2991147"/>
            <a:ext cx="1683207" cy="116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41861" y="2544278"/>
            <a:ext cx="2210259" cy="1340176"/>
            <a:chOff x="3441861" y="2544278"/>
            <a:chExt cx="2210259" cy="1340176"/>
          </a:xfrm>
        </p:grpSpPr>
        <p:sp>
          <p:nvSpPr>
            <p:cNvPr id="26" name="云形标注 25"/>
            <p:cNvSpPr/>
            <p:nvPr/>
          </p:nvSpPr>
          <p:spPr>
            <a:xfrm rot="191363">
              <a:off x="3441861" y="2544278"/>
              <a:ext cx="2030534" cy="1340176"/>
            </a:xfrm>
            <a:prstGeom prst="cloudCallout">
              <a:avLst>
                <a:gd name="adj1" fmla="val -82827"/>
                <a:gd name="adj2" fmla="val 39782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89648" y="2571750"/>
              <a:ext cx="19624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这样的例子有很多的，例如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13039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548" y="719311"/>
            <a:ext cx="171450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38386"/>
            <a:ext cx="16573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15816" y="299309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丫丫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6136" y="292420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妞妞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84168" y="717509"/>
            <a:ext cx="2281323" cy="939913"/>
            <a:chOff x="2901913" y="3713855"/>
            <a:chExt cx="3313601" cy="939913"/>
          </a:xfrm>
          <a:solidFill>
            <a:schemeClr val="bg1"/>
          </a:solidFill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2901913" y="3713855"/>
              <a:ext cx="3313601" cy="939913"/>
            </a:xfrm>
            <a:prstGeom prst="cloudCallout">
              <a:avLst>
                <a:gd name="adj1" fmla="val -62664"/>
                <a:gd name="adj2" fmla="val 43889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46242" y="3800995"/>
              <a:ext cx="29115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ea typeface="楷体" panose="02010609060101010101" pitchFamily="49" charset="-122"/>
                </a:rPr>
                <a:t>我</a:t>
              </a:r>
              <a:r>
                <a:rPr lang="en-US" altLang="zh-CN" sz="2400" b="1" dirty="0" smtClean="0"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岁的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时候</a:t>
              </a:r>
              <a:endParaRPr lang="en-US" altLang="zh-CN" sz="2400" b="1" dirty="0" smtClean="0"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sz="2400" b="1" dirty="0" smtClean="0"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多大？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07703" y="932033"/>
            <a:ext cx="1914129" cy="539398"/>
            <a:chOff x="2406071" y="3416096"/>
            <a:chExt cx="3374235" cy="813414"/>
          </a:xfrm>
          <a:solidFill>
            <a:schemeClr val="bg1"/>
          </a:solidFill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2406071" y="3416096"/>
              <a:ext cx="3374235" cy="813414"/>
            </a:xfrm>
            <a:prstGeom prst="cloudCallout">
              <a:avLst>
                <a:gd name="adj1" fmla="val 71485"/>
                <a:gd name="adj2" fmla="val 73865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533009" y="3455188"/>
              <a:ext cx="3238721" cy="696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ea typeface="楷体" panose="02010609060101010101" pitchFamily="49" charset="-122"/>
                </a:rPr>
                <a:t>我大你三岁！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2468" y="3165548"/>
            <a:ext cx="7841940" cy="1278410"/>
            <a:chOff x="402468" y="3165548"/>
            <a:chExt cx="7841940" cy="127841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468" y="3165548"/>
              <a:ext cx="1145196" cy="12784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云形标注 3"/>
            <p:cNvSpPr/>
            <p:nvPr/>
          </p:nvSpPr>
          <p:spPr>
            <a:xfrm>
              <a:off x="1763688" y="3651870"/>
              <a:ext cx="6480720" cy="635843"/>
            </a:xfrm>
            <a:prstGeom prst="cloudCallout">
              <a:avLst>
                <a:gd name="adj1" fmla="val -56611"/>
                <a:gd name="adj2" fmla="val -7693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159724" y="3723878"/>
              <a:ext cx="5724644" cy="4723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ea typeface="楷体" panose="02010609060101010101" pitchFamily="49" charset="-122"/>
                </a:rPr>
                <a:t>从这幅图中，你能够获得那些数学信息？</a:t>
              </a:r>
              <a:endParaRPr lang="en-US" altLang="zh-CN" sz="24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2660" y="339502"/>
            <a:ext cx="842410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你能根据妞妞的年龄，快速准确的猜出丫丫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endParaRPr lang="en-US" altLang="zh-CN" sz="3200" b="1" dirty="0" smtClean="0"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ea typeface="楷体" panose="02010609060101010101" pitchFamily="49" charset="-122"/>
              </a:rPr>
              <a:t>年龄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吗？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1847" y="1374212"/>
            <a:ext cx="5950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1640" y="1904514"/>
            <a:ext cx="5950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1640" y="2408570"/>
            <a:ext cx="5950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31640" y="3272666"/>
            <a:ext cx="5950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1640" y="3685550"/>
            <a:ext cx="6131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63688" y="27877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857477" y="1328450"/>
            <a:ext cx="1082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7"/>
          <p:cNvSpPr txBox="1"/>
          <p:nvPr/>
        </p:nvSpPr>
        <p:spPr>
          <a:xfrm>
            <a:off x="4874369" y="1851670"/>
            <a:ext cx="993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4787121" y="2355726"/>
            <a:ext cx="100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4799692" y="3272666"/>
            <a:ext cx="1140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(9+3)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0"/>
          <p:cNvSpPr txBox="1"/>
          <p:nvPr/>
        </p:nvSpPr>
        <p:spPr>
          <a:xfrm>
            <a:off x="4912846" y="3704714"/>
            <a:ext cx="1243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547871" y="1337217"/>
            <a:ext cx="6131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47664" y="2251780"/>
            <a:ext cx="5950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岁时，丫丫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岁；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7224" y="2859782"/>
            <a:ext cx="83707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根据丫丫和妞妞年龄的关系，只要知道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年龄，就能算出丫丫的年龄。如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岁时：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a=18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丫的岁数：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a+3=18+3=21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51720" y="183250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5193000" y="1203598"/>
            <a:ext cx="15392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(18+3)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5049366" y="2067694"/>
            <a:ext cx="14668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(a+3)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32660" y="339502"/>
            <a:ext cx="842410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你能根据妞妞的年龄，快速准确的猜出丫丫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endParaRPr lang="en-US" altLang="zh-CN" sz="3200" b="1" dirty="0" smtClean="0"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ea typeface="楷体" panose="02010609060101010101" pitchFamily="49" charset="-122"/>
              </a:rPr>
              <a:t>年龄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吗？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27079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8307" y="1851677"/>
            <a:ext cx="3472840" cy="2520273"/>
            <a:chOff x="668307" y="1851677"/>
            <a:chExt cx="3472840" cy="2520273"/>
          </a:xfrm>
        </p:grpSpPr>
        <p:pic>
          <p:nvPicPr>
            <p:cNvPr id="20" name="Picture 4" descr="E:\课件专用人物图\2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307" y="2806442"/>
              <a:ext cx="1959477" cy="1565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组合 12"/>
            <p:cNvGrpSpPr/>
            <p:nvPr/>
          </p:nvGrpSpPr>
          <p:grpSpPr>
            <a:xfrm>
              <a:off x="1043608" y="1851677"/>
              <a:ext cx="3097539" cy="1080114"/>
              <a:chOff x="2532131" y="3437019"/>
              <a:chExt cx="3326347" cy="889176"/>
            </a:xfrm>
            <a:solidFill>
              <a:schemeClr val="bg1"/>
            </a:solidFill>
          </p:grpSpPr>
          <p:sp>
            <p:nvSpPr>
              <p:cNvPr id="14" name="AutoShape 27"/>
              <p:cNvSpPr>
                <a:spLocks noChangeArrowheads="1"/>
              </p:cNvSpPr>
              <p:nvPr/>
            </p:nvSpPr>
            <p:spPr bwMode="auto">
              <a:xfrm>
                <a:off x="2532131" y="3437019"/>
                <a:ext cx="3326347" cy="889176"/>
              </a:xfrm>
              <a:prstGeom prst="cloudCallout">
                <a:avLst>
                  <a:gd name="adj1" fmla="val -27354"/>
                  <a:gd name="adj2" fmla="val 101797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686785" y="3496292"/>
                <a:ext cx="2708872" cy="6840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这么好看的铅笔盒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，一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个只要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TextBox 25"/>
          <p:cNvSpPr txBox="1">
            <a:spLocks noChangeArrowheads="1"/>
          </p:cNvSpPr>
          <p:nvPr/>
        </p:nvSpPr>
        <p:spPr bwMode="auto">
          <a:xfrm>
            <a:off x="1619672" y="402799"/>
            <a:ext cx="72263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用含有字母的式子表示买铅笔盒的钱数。</a:t>
            </a:r>
            <a:endParaRPr lang="zh-CN" altLang="en-US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03598"/>
            <a:ext cx="3960440" cy="2429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E:\课件专用人物图\2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23" y="987574"/>
            <a:ext cx="1959477" cy="156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331640" y="843558"/>
            <a:ext cx="5344286" cy="720080"/>
            <a:chOff x="2841439" y="3614854"/>
            <a:chExt cx="5739057" cy="592788"/>
          </a:xfrm>
          <a:solidFill>
            <a:schemeClr val="bg1"/>
          </a:solidFill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841439" y="3614854"/>
              <a:ext cx="5739057" cy="592788"/>
            </a:xfrm>
            <a:prstGeom prst="cloudCallout">
              <a:avLst>
                <a:gd name="adj1" fmla="val -48945"/>
                <a:gd name="adj2" fmla="val 8970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48325" y="3733412"/>
              <a:ext cx="5028683" cy="380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这么好看的铅笔盒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，一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个只要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25"/>
          <p:cNvSpPr txBox="1">
            <a:spLocks noChangeArrowheads="1"/>
          </p:cNvSpPr>
          <p:nvPr/>
        </p:nvSpPr>
        <p:spPr bwMode="auto">
          <a:xfrm>
            <a:off x="323528" y="339502"/>
            <a:ext cx="76328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用含有字母的式子表示买铅笔盒的钱数。</a:t>
            </a:r>
            <a:endParaRPr lang="zh-CN" altLang="en-US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3728" y="177966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个铅笔盒需要（         ）元；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728" y="213970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个铅笔盒需要（         ）元；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720" y="2499742"/>
            <a:ext cx="672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个铅笔盒需要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）元；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23728" y="285978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个铅笔盒需要（         ）元；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91680" y="3291830"/>
            <a:ext cx="6880856" cy="1261054"/>
            <a:chOff x="2794420" y="3331848"/>
            <a:chExt cx="4394737" cy="13243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2794420" y="3331848"/>
              <a:ext cx="4394737" cy="1324350"/>
            </a:xfrm>
            <a:prstGeom prst="cloudCallout">
              <a:avLst>
                <a:gd name="adj1" fmla="val -57291"/>
                <a:gd name="adj2" fmla="val 3983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162347" y="3483090"/>
              <a:ext cx="3765731" cy="8727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9×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或者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×9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可以写成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9·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或者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·9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，也可以简写成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1×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或者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可以简写成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6"/>
          <p:cNvSpPr txBox="1"/>
          <p:nvPr/>
        </p:nvSpPr>
        <p:spPr>
          <a:xfrm>
            <a:off x="5515482" y="1761920"/>
            <a:ext cx="1432782" cy="479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7"/>
          <p:cNvSpPr txBox="1"/>
          <p:nvPr/>
        </p:nvSpPr>
        <p:spPr>
          <a:xfrm>
            <a:off x="5517321" y="2121960"/>
            <a:ext cx="2079015" cy="479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5461300" y="2482000"/>
            <a:ext cx="1919012" cy="479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5528373" y="2842040"/>
            <a:ext cx="1563907" cy="479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07854"/>
            <a:ext cx="907790" cy="1300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1630"/>
            <a:ext cx="2710054" cy="237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1115616" y="3579862"/>
            <a:ext cx="1296144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元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915566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算一算买鞋需要</a:t>
            </a:r>
            <a:r>
              <a:rPr lang="zh-CN" altLang="en-US" sz="3200" b="1" dirty="0">
                <a:solidFill>
                  <a:srgbClr val="000000"/>
                </a:solidFill>
                <a:ea typeface="楷体" panose="02010609060101010101" pitchFamily="49" charset="-122"/>
              </a:rPr>
              <a:t>多少钱。</a:t>
            </a:r>
            <a:endParaRPr lang="zh-CN" altLang="en-US" sz="3200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03848" y="1996266"/>
          <a:ext cx="552171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796197"/>
                <a:gridCol w="893347"/>
                <a:gridCol w="893347"/>
                <a:gridCol w="893347"/>
                <a:gridCol w="89334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数量（双）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15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42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63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总钱数（元）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453897" y="291320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0072" y="2912225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2684" y="291320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0796" y="2913206"/>
            <a:ext cx="7232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34169" y="2912225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1764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75657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聪聪有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本课外读物，红红比聪聪多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3" y="2859782"/>
            <a:ext cx="7148406" cy="1243634"/>
            <a:chOff x="827583" y="2859782"/>
            <a:chExt cx="7148406" cy="124363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2859782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1" name="组合 4"/>
            <p:cNvGrpSpPr/>
            <p:nvPr/>
          </p:nvGrpSpPr>
          <p:grpSpPr bwMode="auto">
            <a:xfrm>
              <a:off x="827583" y="2859782"/>
              <a:ext cx="5699438" cy="720081"/>
              <a:chOff x="1482541" y="720342"/>
              <a:chExt cx="3665793" cy="46259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2" name="云形标注 82"/>
              <p:cNvSpPr>
                <a:spLocks noChangeArrowheads="1"/>
              </p:cNvSpPr>
              <p:nvPr/>
            </p:nvSpPr>
            <p:spPr bwMode="auto">
              <a:xfrm>
                <a:off x="1482541" y="720342"/>
                <a:ext cx="3658844" cy="462596"/>
              </a:xfrm>
              <a:prstGeom prst="cloudCallout">
                <a:avLst>
                  <a:gd name="adj1" fmla="val 56370"/>
                  <a:gd name="adj2" fmla="val 33577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1714114" y="766602"/>
                <a:ext cx="3434220" cy="29658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他们俩一共有（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        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）本课外读物。</a:t>
                </a:r>
                <a:endPara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89631" y="1103052"/>
            <a:ext cx="6935920" cy="1252674"/>
            <a:chOff x="1089631" y="987574"/>
            <a:chExt cx="6935920" cy="125267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89631" y="987574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5" name="组合 4"/>
            <p:cNvGrpSpPr/>
            <p:nvPr/>
          </p:nvGrpSpPr>
          <p:grpSpPr bwMode="auto">
            <a:xfrm>
              <a:off x="2454324" y="1059252"/>
              <a:ext cx="5571227" cy="864426"/>
              <a:chOff x="2698871" y="434770"/>
              <a:chExt cx="3746638" cy="667083"/>
            </a:xfrm>
            <a:noFill/>
          </p:grpSpPr>
          <p:sp>
            <p:nvSpPr>
              <p:cNvPr id="26" name="云形标注 82"/>
              <p:cNvSpPr>
                <a:spLocks noChangeArrowheads="1"/>
              </p:cNvSpPr>
              <p:nvPr/>
            </p:nvSpPr>
            <p:spPr bwMode="auto">
              <a:xfrm>
                <a:off x="2698871" y="434770"/>
                <a:ext cx="3746638" cy="667083"/>
              </a:xfrm>
              <a:prstGeom prst="cloudCallout">
                <a:avLst>
                  <a:gd name="adj1" fmla="val -64917"/>
                  <a:gd name="adj2" fmla="val 8497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4"/>
              <p:cNvSpPr>
                <a:spLocks noChangeArrowheads="1"/>
              </p:cNvSpPr>
              <p:nvPr/>
            </p:nvSpPr>
            <p:spPr bwMode="auto">
              <a:xfrm>
                <a:off x="2888762" y="583415"/>
                <a:ext cx="3266196" cy="2965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）红红有（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       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）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本课外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+mn-lt"/>
                    <a:ea typeface="楷体" panose="02010609060101010101" pitchFamily="49" charset="-122"/>
                  </a:rPr>
                  <a:t>读物。</a:t>
                </a:r>
                <a:endPara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文本框 10"/>
          <p:cNvSpPr txBox="1"/>
          <p:nvPr/>
        </p:nvSpPr>
        <p:spPr>
          <a:xfrm>
            <a:off x="4860032" y="1319287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9+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3419872" y="2903463"/>
            <a:ext cx="1098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18+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884</Words>
  <Application>WPS 演示</Application>
  <PresentationFormat>全屏显示(16:9)</PresentationFormat>
  <Paragraphs>185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等线</vt:lpstr>
      <vt:lpstr>楷体</vt:lpstr>
      <vt:lpstr>幼圆</vt:lpstr>
      <vt:lpstr>微软雅黑</vt:lpstr>
      <vt:lpstr>Calibri</vt:lpstr>
      <vt:lpstr>Times New Roman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2021-11-30T06:21:29Z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5C85B1A67F5E407E8B485F5B3023A915</vt:lpwstr>
  </property>
</Properties>
</file>