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74" r:id="rId3"/>
  </p:sldMasterIdLst>
  <p:notesMasterIdLst>
    <p:notesMasterId r:id="rId7"/>
  </p:notesMasterIdLst>
  <p:sldIdLst>
    <p:sldId id="533" r:id="rId4"/>
    <p:sldId id="510" r:id="rId5"/>
    <p:sldId id="472" r:id="rId6"/>
    <p:sldId id="529" r:id="rId8"/>
    <p:sldId id="530" r:id="rId9"/>
    <p:sldId id="514" r:id="rId10"/>
    <p:sldId id="525" r:id="rId11"/>
    <p:sldId id="528" r:id="rId12"/>
    <p:sldId id="518" r:id="rId13"/>
    <p:sldId id="502" r:id="rId14"/>
    <p:sldId id="515" r:id="rId15"/>
    <p:sldId id="531" r:id="rId16"/>
    <p:sldId id="532" r:id="rId17"/>
    <p:sldId id="507" r:id="rId18"/>
    <p:sldId id="536" r:id="rId19"/>
    <p:sldId id="534" r:id="rId20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4"/>
    </p:embeddedFont>
    <p:embeddedFont>
      <p:font typeface="幼圆" panose="02010509060101010101" pitchFamily="49" charset="-122"/>
      <p:regular r:id="rId25"/>
    </p:embeddedFont>
    <p:embeddedFont>
      <p:font typeface="楷体" panose="02010609060101010101" pitchFamily="49" charset="-122"/>
      <p:regular r:id="rId26"/>
    </p:embeddedFont>
    <p:embeddedFont>
      <p:font typeface="微软雅黑" panose="020B0503020204020204" pitchFamily="34" charset="-122"/>
      <p:regular r:id="rId27"/>
    </p:embeddedFont>
    <p:embeddedFont>
      <p:font typeface="Calibri" panose="020F0502020204030204" pitchFamily="34" charset="0"/>
      <p:regular r:id="rId28"/>
      <p:bold r:id="rId29"/>
      <p:italic r:id="rId30"/>
      <p:boldItalic r:id="rId31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9900"/>
    <a:srgbClr val="FF0000"/>
    <a:srgbClr val="FF9933"/>
    <a:srgbClr val="AFF22A"/>
    <a:srgbClr val="FFFFFF"/>
    <a:srgbClr val="CC9900"/>
    <a:srgbClr val="FF6600"/>
    <a:srgbClr val="0070C0"/>
    <a:srgbClr val="FF9F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245" autoAdjust="0"/>
    <p:restoredTop sz="99556" autoAdjust="0"/>
  </p:normalViewPr>
  <p:slideViewPr>
    <p:cSldViewPr>
      <p:cViewPr>
        <p:scale>
          <a:sx n="70" d="100"/>
          <a:sy n="70" d="100"/>
        </p:scale>
        <p:origin x="-667" y="-77"/>
      </p:cViewPr>
      <p:guideLst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1" Type="http://schemas.openxmlformats.org/officeDocument/2006/relationships/font" Target="fonts/font8.fntdata"/><Relationship Id="rId30" Type="http://schemas.openxmlformats.org/officeDocument/2006/relationships/font" Target="fonts/font7.fntdata"/><Relationship Id="rId3" Type="http://schemas.openxmlformats.org/officeDocument/2006/relationships/slideMaster" Target="slideMasters/slideMaster2.xml"/><Relationship Id="rId29" Type="http://schemas.openxmlformats.org/officeDocument/2006/relationships/font" Target="fonts/font6.fntdata"/><Relationship Id="rId28" Type="http://schemas.openxmlformats.org/officeDocument/2006/relationships/font" Target="fonts/font5.fntdata"/><Relationship Id="rId27" Type="http://schemas.openxmlformats.org/officeDocument/2006/relationships/font" Target="fonts/font4.fntdata"/><Relationship Id="rId26" Type="http://schemas.openxmlformats.org/officeDocument/2006/relationships/font" Target="fonts/font3.fntdata"/><Relationship Id="rId25" Type="http://schemas.openxmlformats.org/officeDocument/2006/relationships/font" Target="fonts/font2.fntdata"/><Relationship Id="rId24" Type="http://schemas.openxmlformats.org/officeDocument/2006/relationships/font" Target="fonts/font1.fntdata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8" Type="http://schemas.openxmlformats.org/officeDocument/2006/relationships/theme" Target="../theme/theme1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4.xml"/><Relationship Id="rId8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1.xml"/><Relationship Id="rId5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8.xml"/><Relationship Id="rId28" Type="http://schemas.openxmlformats.org/officeDocument/2006/relationships/theme" Target="../theme/theme2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50.xml"/><Relationship Id="rId24" Type="http://schemas.openxmlformats.org/officeDocument/2006/relationships/slideLayout" Target="../slideLayouts/slideLayout49.xml"/><Relationship Id="rId23" Type="http://schemas.openxmlformats.org/officeDocument/2006/relationships/slideLayout" Target="../slideLayouts/slideLayout48.xml"/><Relationship Id="rId22" Type="http://schemas.openxmlformats.org/officeDocument/2006/relationships/slideLayout" Target="../slideLayouts/slideLayout47.xml"/><Relationship Id="rId21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45.xml"/><Relationship Id="rId2" Type="http://schemas.openxmlformats.org/officeDocument/2006/relationships/slideLayout" Target="../slideLayouts/slideLayout27.xml"/><Relationship Id="rId19" Type="http://schemas.openxmlformats.org/officeDocument/2006/relationships/slideLayout" Target="../slideLayouts/slideLayout44.xml"/><Relationship Id="rId18" Type="http://schemas.openxmlformats.org/officeDocument/2006/relationships/slideLayout" Target="../slideLayouts/slideLayout43.xml"/><Relationship Id="rId17" Type="http://schemas.openxmlformats.org/officeDocument/2006/relationships/slideLayout" Target="../slideLayouts/slideLayout42.xml"/><Relationship Id="rId16" Type="http://schemas.openxmlformats.org/officeDocument/2006/relationships/slideLayout" Target="../slideLayouts/slideLayout41.xml"/><Relationship Id="rId15" Type="http://schemas.openxmlformats.org/officeDocument/2006/relationships/slideLayout" Target="../slideLayouts/slideLayout40.xml"/><Relationship Id="rId14" Type="http://schemas.openxmlformats.org/officeDocument/2006/relationships/slideLayout" Target="../slideLayouts/slideLayout39.xml"/><Relationship Id="rId13" Type="http://schemas.openxmlformats.org/officeDocument/2006/relationships/slideLayout" Target="../slideLayouts/slideLayout38.xml"/><Relationship Id="rId12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35.xml"/><Relationship Id="rId1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4283968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29523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用字母表示数</a:t>
            </a:r>
            <a:r>
              <a:rPr lang="zh-CN" altLang="en-US" sz="1200" baseline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用字母表示加法运算定律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193237" y="92978"/>
            <a:ext cx="14927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百分数（二） 折扣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  <p:sldLayoutId id="2147483691" r:id="rId17"/>
    <p:sldLayoutId id="2147483692" r:id="rId18"/>
    <p:sldLayoutId id="2147483693" r:id="rId19"/>
    <p:sldLayoutId id="2147483694" r:id="rId20"/>
    <p:sldLayoutId id="2147483695" r:id="rId21"/>
    <p:sldLayoutId id="2147483696" r:id="rId22"/>
    <p:sldLayoutId id="2147483697" r:id="rId23"/>
    <p:sldLayoutId id="2147483698" r:id="rId24"/>
    <p:sldLayoutId id="2147483699" r:id="rId2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6" Type="http://schemas.openxmlformats.org/officeDocument/2006/relationships/slide" Target="slide9.xml"/><Relationship Id="rId5" Type="http://schemas.openxmlformats.org/officeDocument/2006/relationships/slide" Target="slide16.xml"/><Relationship Id="rId4" Type="http://schemas.openxmlformats.org/officeDocument/2006/relationships/slide" Target="slide14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16.png"/><Relationship Id="rId1" Type="http://schemas.openxmlformats.org/officeDocument/2006/relationships/image" Target="../media/image15.e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5.emf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9.png"/><Relationship Id="rId1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10.jpeg"/><Relationship Id="rId1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四年级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47946" y="1435155"/>
            <a:ext cx="8637621" cy="992579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0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用字母表示加法运算定律</a:t>
            </a:r>
            <a:endParaRPr lang="zh-CN" altLang="en-US" sz="6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情境导入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3225883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 smtClean="0">
                <a:solidFill>
                  <a:srgbClr val="0050AA"/>
                </a:solidFill>
                <a:latin typeface="+mj-ea"/>
                <a:ea typeface="+mj-ea"/>
              </a:rPr>
              <a:t>用字母表示数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2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284984" y="116391"/>
            <a:ext cx="1867675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467544" y="411510"/>
            <a:ext cx="8280920" cy="37548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444500" indent="-444500" defTabSz="914400" latinLnBrk="1">
              <a:lnSpc>
                <a:spcPct val="150000"/>
              </a:lnSpc>
              <a:defRPr/>
            </a:pP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43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＋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64)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＋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36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＝　     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43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＋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(64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＋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36)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444500" defTabSz="914400" latinLnBrk="1">
              <a:lnSpc>
                <a:spcPct val="150000"/>
              </a:lnSpc>
              <a:defRPr/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(43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＋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64)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＋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36        43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＋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(64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＋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36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28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444500" defTabSz="914400" latinLnBrk="1">
              <a:lnSpc>
                <a:spcPct val="150000"/>
              </a:lnSpc>
              <a:defRPr/>
            </a:pPr>
            <a:endParaRPr lang="en-US" alt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defTabSz="914400" latinLnBrk="1">
              <a:defRPr/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我发现：三个数相加，先把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  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，或者先把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     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　    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  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不变。这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叫做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           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defTabSz="914400" latinLnBrk="1">
              <a:defRPr/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用字母表示是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              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　　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3579357" y="464354"/>
            <a:ext cx="106465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143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Picture 15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4623" y="1206004"/>
            <a:ext cx="583321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7308304" y="483518"/>
            <a:ext cx="89287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143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3122259" y="1184434"/>
            <a:ext cx="108970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＝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5148064" y="2336562"/>
            <a:ext cx="259631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前两个数相加　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1907704" y="2768610"/>
            <a:ext cx="259810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后两个数相加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5217698" y="2768610"/>
            <a:ext cx="7944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　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539552" y="3189908"/>
            <a:ext cx="486876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加法结合律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2699792" y="3632706"/>
            <a:ext cx="487055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800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800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6" grpId="0"/>
      <p:bldP spid="20" grpId="0"/>
      <p:bldP spid="21" grpId="0"/>
      <p:bldP spid="22" grpId="0"/>
      <p:bldP spid="23" grpId="0"/>
      <p:bldP spid="2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718717" y="1635646"/>
          <a:ext cx="7453657" cy="1226418"/>
        </p:xfrm>
        <a:graphic>
          <a:graphicData uri="http://schemas.openxmlformats.org/drawingml/2006/table">
            <a:tbl>
              <a:tblPr/>
              <a:tblGrid>
                <a:gridCol w="2773137"/>
                <a:gridCol w="847210"/>
                <a:gridCol w="766662"/>
                <a:gridCol w="766662"/>
                <a:gridCol w="766662"/>
                <a:gridCol w="766662"/>
                <a:gridCol w="766662"/>
              </a:tblGrid>
              <a:tr h="507492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2800" b="1" i="0" u="none" strike="noStrike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跑过的路程（米）</a:t>
                      </a:r>
                      <a:endParaRPr lang="zh-CN" altLang="en-US" sz="2800" b="1" i="0" u="none" strike="noStrike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709" marR="8709" marT="87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2800" b="1" i="0" u="none" strike="noStrike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30</a:t>
                      </a:r>
                      <a:endParaRPr lang="en-US" altLang="zh-CN" sz="2800" b="1" i="0" u="none" strike="noStrike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709" marR="8709" marT="87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2800" b="1" i="0" u="none" strike="noStrike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</a:rPr>
                        <a:t>80</a:t>
                      </a:r>
                      <a:endParaRPr lang="en-US" altLang="zh-CN" sz="2800" b="1" i="0" u="none" strike="noStrike" dirty="0">
                        <a:solidFill>
                          <a:srgbClr val="000000"/>
                        </a:solidFill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8709" marR="8709" marT="87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2800" b="1" i="0" u="none" strike="noStrike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</a:rPr>
                        <a:t>120</a:t>
                      </a:r>
                      <a:endParaRPr lang="en-US" altLang="zh-CN" sz="2800" b="1" i="0" u="none" strike="noStrike" dirty="0">
                        <a:solidFill>
                          <a:srgbClr val="000000"/>
                        </a:solidFill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8709" marR="8709" marT="87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2800" b="1" i="0" u="none" strike="noStrike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</a:rPr>
                        <a:t>260</a:t>
                      </a:r>
                      <a:endParaRPr lang="en-US" altLang="zh-CN" sz="2800" b="1" i="0" u="none" strike="noStrike" dirty="0">
                        <a:solidFill>
                          <a:srgbClr val="000000"/>
                        </a:solidFill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8709" marR="8709" marT="87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2800" b="1" i="0" u="none" strike="noStrike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</a:rPr>
                        <a:t>380</a:t>
                      </a:r>
                      <a:endParaRPr lang="en-US" altLang="zh-CN" sz="2800" b="1" i="0" u="none" strike="noStrike" dirty="0">
                        <a:solidFill>
                          <a:srgbClr val="000000"/>
                        </a:solidFill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8709" marR="8709" marT="87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sz="2800" b="1" i="0" u="none" strike="noStrike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</a:rPr>
                        <a:t>n</a:t>
                      </a:r>
                      <a:endParaRPr lang="en-US" sz="2800" b="1" i="0" u="none" strike="noStrike" dirty="0">
                        <a:solidFill>
                          <a:srgbClr val="000000"/>
                        </a:solidFill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8709" marR="8709" marT="87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718926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2800" b="1" i="0" u="none" strike="noStrike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剩下的路程（米）</a:t>
                      </a:r>
                      <a:endParaRPr lang="zh-CN" altLang="en-US" sz="2800" b="1" i="0" u="none" strike="noStrike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709" marR="8709" marT="87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2800" b="1" i="0" u="none" strike="noStrike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2800" b="1" i="0" u="none" strike="noStrike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8709" marR="8709" marT="87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2800" b="1" i="0" u="none" strike="noStrike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2800" b="1" i="0" u="none" strike="noStrike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8709" marR="8709" marT="87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2800" b="1" i="0" u="none" strike="noStrike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2800" b="1" i="0" u="none" strike="noStrike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8709" marR="8709" marT="87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2800" b="1" i="0" u="none" strike="noStrike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2800" b="1" i="0" u="none" strike="noStrike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8709" marR="8709" marT="87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2800" b="1" i="0" u="none" strike="noStrike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2800" b="1" i="0" u="none" strike="noStrike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8709" marR="8709" marT="87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2800" b="1" i="0" u="none" strike="noStrike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2800" b="1" i="0" u="none" strike="noStrike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8709" marR="8709" marT="87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323528" y="339502"/>
            <a:ext cx="74010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同学们进行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800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米跑步训练，完成下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表。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546612" y="2248855"/>
            <a:ext cx="11250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770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321370" y="2242063"/>
            <a:ext cx="10489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720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100922" y="2248855"/>
            <a:ext cx="9081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680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884738" y="2238791"/>
            <a:ext cx="10250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540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640576" y="2238791"/>
            <a:ext cx="9913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420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410906" y="2242063"/>
            <a:ext cx="13375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800-n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1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1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9" grpId="0"/>
      <p:bldP spid="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334776" y="339502"/>
            <a:ext cx="38051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ea typeface="楷体" panose="02010609060101010101" pitchFamily="49" charset="-122"/>
              </a:rPr>
              <a:t>用简便方法</a:t>
            </a:r>
            <a:r>
              <a:rPr lang="zh-CN" altLang="en-US" sz="3200" b="1" dirty="0" smtClean="0">
                <a:ea typeface="楷体" panose="02010609060101010101" pitchFamily="49" charset="-122"/>
              </a:rPr>
              <a:t>计算。</a:t>
            </a:r>
            <a:endParaRPr lang="zh-CN" altLang="en-US" sz="3200" b="1" dirty="0">
              <a:ea typeface="楷体" panose="02010609060101010101" pitchFamily="49" charset="-122"/>
            </a:endParaRPr>
          </a:p>
        </p:txBody>
      </p:sp>
      <p:sp>
        <p:nvSpPr>
          <p:cNvPr id="21" name="Text Box 11"/>
          <p:cNvSpPr txBox="1">
            <a:spLocks noChangeArrowheads="1"/>
          </p:cNvSpPr>
          <p:nvPr/>
        </p:nvSpPr>
        <p:spPr bwMode="auto">
          <a:xfrm>
            <a:off x="1403648" y="1361140"/>
            <a:ext cx="339233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336+245+264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162473" y="1894061"/>
            <a:ext cx="308930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336+264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245</a:t>
            </a:r>
            <a:endParaRPr kumimoji="0" lang="en-US" altLang="zh-CN" sz="28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162473" y="2398117"/>
            <a:ext cx="18149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600+245</a:t>
            </a:r>
            <a:endParaRPr lang="en-US" altLang="zh-CN" sz="28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174253" y="2902173"/>
            <a:ext cx="10903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845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 Box 11"/>
          <p:cNvSpPr txBox="1">
            <a:spLocks noChangeArrowheads="1"/>
          </p:cNvSpPr>
          <p:nvPr/>
        </p:nvSpPr>
        <p:spPr bwMode="auto">
          <a:xfrm>
            <a:off x="4780062" y="1347614"/>
            <a:ext cx="339233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189+425+275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590766" y="1894061"/>
            <a:ext cx="32608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189+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425+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245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28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590766" y="2398117"/>
            <a:ext cx="18149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189+700</a:t>
            </a:r>
            <a:endParaRPr lang="en-US" altLang="zh-CN" sz="28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610101" y="2902521"/>
            <a:ext cx="10903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889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2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2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4" grpId="0"/>
      <p:bldP spid="26" grpId="0"/>
      <p:bldP spid="28" grpId="0"/>
      <p:bldP spid="29" grpId="0"/>
      <p:bldP spid="3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323528" y="339502"/>
            <a:ext cx="38051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ea typeface="楷体" panose="02010609060101010101" pitchFamily="49" charset="-122"/>
              </a:rPr>
              <a:t>用简便方法</a:t>
            </a:r>
            <a:r>
              <a:rPr lang="zh-CN" altLang="en-US" sz="3200" b="1" dirty="0" smtClean="0">
                <a:ea typeface="楷体" panose="02010609060101010101" pitchFamily="49" charset="-122"/>
              </a:rPr>
              <a:t>计算。</a:t>
            </a:r>
            <a:endParaRPr lang="zh-CN" altLang="en-US" sz="3200" b="1" dirty="0">
              <a:ea typeface="楷体" panose="02010609060101010101" pitchFamily="49" charset="-122"/>
            </a:endParaRPr>
          </a:p>
        </p:txBody>
      </p:sp>
      <p:sp>
        <p:nvSpPr>
          <p:cNvPr id="21" name="Text Box 11"/>
          <p:cNvSpPr txBox="1">
            <a:spLocks noChangeArrowheads="1"/>
          </p:cNvSpPr>
          <p:nvPr/>
        </p:nvSpPr>
        <p:spPr bwMode="auto">
          <a:xfrm>
            <a:off x="2292895" y="1299585"/>
            <a:ext cx="450075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312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188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247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153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051720" y="1832506"/>
            <a:ext cx="652744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/>
            <a:r>
              <a:rPr lang="zh-CN" altLang="en-US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＝（</a:t>
            </a:r>
            <a:r>
              <a:rPr lang="en-US" altLang="zh-CN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312 </a:t>
            </a:r>
            <a:r>
              <a:rPr lang="zh-CN" altLang="en-US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188</a:t>
            </a:r>
            <a:r>
              <a:rPr lang="zh-CN" altLang="en-US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）＋（</a:t>
            </a:r>
            <a:r>
              <a:rPr lang="en-US" altLang="zh-CN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247 </a:t>
            </a:r>
            <a:r>
              <a:rPr lang="zh-CN" altLang="en-US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513</a:t>
            </a:r>
            <a:r>
              <a:rPr lang="zh-CN" altLang="en-US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8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051721" y="2336562"/>
            <a:ext cx="28843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 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500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800</a:t>
            </a:r>
            <a:endParaRPr lang="en-US" altLang="zh-CN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063500" y="2840618"/>
            <a:ext cx="19251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 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1300</a:t>
            </a:r>
            <a:endParaRPr lang="en-US" altLang="zh-CN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8" name="图片 7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9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4" grpId="0"/>
      <p:bldP spid="2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1259632" y="2338883"/>
            <a:ext cx="652808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．加法交换律：两个数相加，交换两个加数的位置，和不变，这叫做加法交换律。用字母表示为：</a:t>
            </a:r>
            <a:r>
              <a:rPr lang="en-US" altLang="zh-CN" sz="2800" b="1" dirty="0" err="1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a+b</a:t>
            </a:r>
            <a:r>
              <a:rPr lang="en-US" altLang="zh-CN" sz="28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800" b="1" dirty="0" err="1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b+a</a:t>
            </a:r>
            <a:endParaRPr lang="en-US" altLang="zh-CN" sz="28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6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8" name="图片 7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9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331640" y="2139702"/>
            <a:ext cx="640871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．加法结合律：三个数相加，先把前两个数相加或先把后两个数相加，和相等。用字母表示为</a:t>
            </a:r>
            <a:r>
              <a:rPr lang="zh-CN" altLang="en-US" sz="28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en-US" altLang="zh-CN" sz="2800" b="1" dirty="0" smtClean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28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 err="1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a+b</a:t>
            </a:r>
            <a:r>
              <a:rPr lang="zh-CN" altLang="en-US" sz="2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+c=a+</a:t>
            </a:r>
            <a:r>
              <a:rPr lang="zh-CN" altLang="en-US" sz="2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 err="1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b+c</a:t>
            </a:r>
            <a:r>
              <a:rPr lang="zh-CN" altLang="en-US" sz="2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8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699792" y="1673245"/>
            <a:ext cx="374441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11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timgsa.baidu.com/timg?image&amp;quality=80&amp;size=b9999_10000&amp;sec=1537194828805&amp;di=c8161d934a079d50c233dfae8751a01b&amp;imgtype=0&amp;src=http%3A%2F%2Fpic1.nipic.com%2F2008-09-01%2F200891112640859_2.jp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8196" y="627534"/>
            <a:ext cx="4560067" cy="2840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5508104" y="3291830"/>
            <a:ext cx="1152128" cy="546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323528" y="3489851"/>
            <a:ext cx="85425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小猪露露和松鼠莉莉的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重量相等，试想一下，如果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把小猪露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露和松鼠莉莉的位置调换，还能保持平衡吗？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476262" y="1027926"/>
            <a:ext cx="1166673" cy="1064551"/>
            <a:chOff x="670145" y="1457273"/>
            <a:chExt cx="1555361" cy="1419401"/>
          </a:xfrm>
        </p:grpSpPr>
        <p:pic>
          <p:nvPicPr>
            <p:cNvPr id="22" name="图片 21" descr="28Z58PICt4r.jpg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矩形 22"/>
            <p:cNvSpPr/>
            <p:nvPr/>
          </p:nvSpPr>
          <p:spPr>
            <a:xfrm>
              <a:off x="921335" y="2322677"/>
              <a:ext cx="964241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ea typeface="微软雅黑" panose="020B0503020204020204" pitchFamily="34" charset="-122"/>
                </a:rPr>
                <a:t>例  </a:t>
              </a:r>
              <a:r>
                <a:rPr lang="en-US" altLang="zh-CN" sz="2100" b="1" dirty="0">
                  <a:ea typeface="微软雅黑" panose="020B0503020204020204" pitchFamily="34" charset="-122"/>
                </a:rPr>
                <a:t>1</a:t>
              </a:r>
              <a:endParaRPr lang="zh-CN" altLang="en-US" sz="2100" dirty="0"/>
            </a:p>
          </p:txBody>
        </p:sp>
      </p:grpSp>
      <p:sp>
        <p:nvSpPr>
          <p:cNvPr id="14" name="矩形 1"/>
          <p:cNvSpPr>
            <a:spLocks noChangeArrowheads="1"/>
          </p:cNvSpPr>
          <p:nvPr/>
        </p:nvSpPr>
        <p:spPr bwMode="auto">
          <a:xfrm>
            <a:off x="1475656" y="1059582"/>
            <a:ext cx="745839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楷体" panose="02010609060101010101" pitchFamily="49" charset="-122"/>
                <a:sym typeface="Times New Roman" panose="02020603050405020304" pitchFamily="18" charset="0"/>
              </a:rPr>
              <a:t>（</a:t>
            </a:r>
            <a:r>
              <a:rPr kumimoji="0" lang="en-US" altLang="zh-CN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楷体" panose="02010609060101010101" pitchFamily="49" charset="-122"/>
                <a:sym typeface="Times New Roman" panose="02020603050405020304" pitchFamily="18" charset="0"/>
              </a:rPr>
              <a:t>1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楷体" panose="02010609060101010101" pitchFamily="49" charset="-122"/>
                <a:sym typeface="Times New Roman" panose="02020603050405020304" pitchFamily="18" charset="0"/>
              </a:rPr>
              <a:t>）不计算，在圈里填上合适的符号。</a:t>
            </a:r>
            <a:endParaRPr kumimoji="0" lang="zh-CN" altLang="en-US" sz="32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grpSp>
        <p:nvGrpSpPr>
          <p:cNvPr id="18" name="组合 2"/>
          <p:cNvGrpSpPr/>
          <p:nvPr/>
        </p:nvGrpSpPr>
        <p:grpSpPr bwMode="auto">
          <a:xfrm>
            <a:off x="2650716" y="2139702"/>
            <a:ext cx="6385780" cy="1454244"/>
            <a:chOff x="1127632" y="2939577"/>
            <a:chExt cx="4957131" cy="1226600"/>
          </a:xfrm>
        </p:grpSpPr>
        <p:sp>
          <p:nvSpPr>
            <p:cNvPr id="19" name="矩形 1"/>
            <p:cNvSpPr>
              <a:spLocks noChangeArrowheads="1"/>
            </p:cNvSpPr>
            <p:nvPr/>
          </p:nvSpPr>
          <p:spPr bwMode="auto">
            <a:xfrm>
              <a:off x="1127632" y="2939577"/>
              <a:ext cx="4957131" cy="1226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sym typeface="Times New Roman" panose="02020603050405020304" pitchFamily="18" charset="0"/>
                </a:rPr>
                <a:t>78+301    </a:t>
              </a:r>
              <a:r>
                <a:rPr kumimoji="0" lang="en-US" altLang="zh-CN" sz="3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sym typeface="Times New Roman" panose="02020603050405020304" pitchFamily="18" charset="0"/>
                </a:rPr>
                <a:t>301+78</a:t>
              </a:r>
              <a:endParaRPr kumimoji="0" lang="en-US" altLang="zh-CN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endParaRPr>
            </a:p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sym typeface="Times New Roman" panose="02020603050405020304" pitchFamily="18" charset="0"/>
                </a:rPr>
                <a:t>219+86    </a:t>
              </a:r>
              <a:r>
                <a:rPr kumimoji="0" lang="en-US" altLang="zh-CN" sz="3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sym typeface="Times New Roman" panose="02020603050405020304" pitchFamily="18" charset="0"/>
                </a:rPr>
                <a:t>86+219</a:t>
              </a:r>
              <a:endPara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2283690" y="3101970"/>
              <a:ext cx="384185" cy="384232"/>
            </a:xfrm>
            <a:prstGeom prst="ellipse">
              <a:avLst/>
            </a:prstGeom>
            <a:noFill/>
            <a:ln w="28575" cap="flat" cmpd="sng" algn="ctr">
              <a:solidFill>
                <a:sysClr val="windowText" lastClr="000000"/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ea typeface="楷体" panose="02010609060101010101" pitchFamily="49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2283690" y="3770066"/>
              <a:ext cx="384185" cy="384232"/>
            </a:xfrm>
            <a:prstGeom prst="ellipse">
              <a:avLst/>
            </a:prstGeom>
            <a:noFill/>
            <a:ln w="28575" cap="flat" cmpd="sng" algn="ctr">
              <a:solidFill>
                <a:sysClr val="windowText" lastClr="000000"/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ea typeface="楷体" panose="02010609060101010101" pitchFamily="49" charset="-122"/>
              </a:endParaRPr>
            </a:p>
          </p:txBody>
        </p:sp>
      </p:grp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3995935" y="2296490"/>
            <a:ext cx="8255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400"/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=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3995935" y="3118197"/>
            <a:ext cx="8255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400"/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=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0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9" name="图片 28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0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1"/>
          <p:cNvSpPr>
            <a:spLocks noChangeArrowheads="1"/>
          </p:cNvSpPr>
          <p:nvPr/>
        </p:nvSpPr>
        <p:spPr bwMode="auto">
          <a:xfrm>
            <a:off x="323528" y="339502"/>
            <a:ext cx="8424936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（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2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）用■、▲表示任意两个数，在圈里应该填什么符号？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8" name="矩形 1"/>
          <p:cNvSpPr>
            <a:spLocks noChangeArrowheads="1"/>
          </p:cNvSpPr>
          <p:nvPr/>
        </p:nvSpPr>
        <p:spPr bwMode="auto">
          <a:xfrm>
            <a:off x="2411760" y="1563637"/>
            <a:ext cx="3717925" cy="7560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txBody>
          <a:bodyPr>
            <a:spAutoFit/>
          </a:bodyPr>
          <a:lstStyle/>
          <a:p>
            <a:pPr marL="805180" indent="-805180" algn="ctr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ea typeface="楷体" panose="02010609060101010101" pitchFamily="49" charset="-122"/>
                <a:sym typeface="Times New Roman" panose="02020603050405020304" pitchFamily="18" charset="0"/>
              </a:rPr>
              <a:t>■</a:t>
            </a:r>
            <a:r>
              <a:rPr lang="en-US" altLang="zh-CN" sz="2400" b="1" dirty="0">
                <a:solidFill>
                  <a:srgbClr val="000000"/>
                </a:solidFill>
                <a:ea typeface="楷体" panose="02010609060101010101" pitchFamily="49" charset="-122"/>
                <a:sym typeface="Times New Roman" panose="02020603050405020304" pitchFamily="18" charset="0"/>
              </a:rPr>
              <a:t>+▲      ▲+■</a:t>
            </a:r>
            <a:endParaRPr lang="zh-CN" altLang="en-US" sz="2400" b="1" dirty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3834160" y="1703338"/>
            <a:ext cx="8255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400"/>
            <a:r>
              <a:rPr lang="en-US" altLang="zh-CN" sz="2400" b="1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=</a:t>
            </a:r>
            <a:endParaRPr lang="en-US" altLang="zh-CN" sz="2400" b="1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4054822" y="1703338"/>
            <a:ext cx="384175" cy="384175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2400">
              <a:ea typeface="楷体" panose="02010609060101010101" pitchFamily="49" charset="-122"/>
            </a:endParaRPr>
          </a:p>
        </p:txBody>
      </p:sp>
      <p:sp>
        <p:nvSpPr>
          <p:cNvPr id="31" name="矩形 1"/>
          <p:cNvSpPr>
            <a:spLocks noChangeArrowheads="1"/>
          </p:cNvSpPr>
          <p:nvPr/>
        </p:nvSpPr>
        <p:spPr bwMode="auto">
          <a:xfrm>
            <a:off x="323528" y="2427734"/>
            <a:ext cx="8183625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（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3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）如果</a:t>
            </a:r>
            <a:r>
              <a:rPr lang="en-US" altLang="zh-CN" sz="3200" b="1" i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a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表示一个加数，</a:t>
            </a:r>
            <a:r>
              <a:rPr lang="en-US" altLang="zh-CN" sz="3200" b="1" i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b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表示另一个加数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，可以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用字母公式表示为：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411760" y="3579862"/>
            <a:ext cx="3717925" cy="792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805180" indent="-805180" algn="ctr">
              <a:lnSpc>
                <a:spcPct val="150000"/>
              </a:lnSpc>
              <a:buFontTx/>
              <a:buNone/>
              <a:defRPr/>
            </a:pPr>
            <a:r>
              <a:rPr lang="en-US" altLang="zh-CN" sz="3200" b="1" i="1" dirty="0" err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200" b="1" dirty="0" err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+</a:t>
            </a:r>
            <a:r>
              <a:rPr lang="en-US" altLang="zh-CN" sz="3200" b="1" i="1" dirty="0" err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=</a:t>
            </a:r>
            <a:r>
              <a:rPr lang="en-US" altLang="zh-CN" sz="3200" b="1" i="1" dirty="0" err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en-US" altLang="zh-CN" sz="3200" b="1" dirty="0" err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+</a:t>
            </a:r>
            <a:r>
              <a:rPr lang="en-US" altLang="zh-CN" sz="3200" b="1" i="1" dirty="0" err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endParaRPr lang="zh-CN" altLang="en-US" sz="3200" b="1" i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Box 14"/>
          <p:cNvSpPr txBox="1">
            <a:spLocks noChangeArrowheads="1"/>
          </p:cNvSpPr>
          <p:nvPr/>
        </p:nvSpPr>
        <p:spPr bwMode="auto">
          <a:xfrm>
            <a:off x="1005069" y="2499742"/>
            <a:ext cx="7023315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auto"/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如果用字母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表示两个加数，可以写成：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 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 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 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 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 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 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，这就是加法交换律。 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 Box 14"/>
          <p:cNvSpPr txBox="1">
            <a:spLocks noChangeArrowheads="1"/>
          </p:cNvSpPr>
          <p:nvPr/>
        </p:nvSpPr>
        <p:spPr bwMode="auto">
          <a:xfrm>
            <a:off x="780496" y="3560698"/>
            <a:ext cx="702331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用文字表述为：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 Box 14"/>
          <p:cNvSpPr txBox="1">
            <a:spLocks noChangeArrowheads="1"/>
          </p:cNvSpPr>
          <p:nvPr/>
        </p:nvSpPr>
        <p:spPr bwMode="auto">
          <a:xfrm>
            <a:off x="3121396" y="3560698"/>
            <a:ext cx="512301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auto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交换两个加数的位置，和不变。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3" name="矩形 1"/>
          <p:cNvSpPr>
            <a:spLocks noChangeArrowheads="1"/>
          </p:cNvSpPr>
          <p:nvPr/>
        </p:nvSpPr>
        <p:spPr bwMode="auto">
          <a:xfrm>
            <a:off x="204799" y="267494"/>
            <a:ext cx="8183625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（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3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）如果</a:t>
            </a:r>
            <a:r>
              <a:rPr lang="en-US" altLang="zh-CN" sz="3200" b="1" i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a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表示一个加数，</a:t>
            </a:r>
            <a:r>
              <a:rPr lang="en-US" altLang="zh-CN" sz="3200" b="1" i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b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表示另一个加数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，可以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用字母公式表示为：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293031" y="1419622"/>
            <a:ext cx="3717925" cy="792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805180" indent="-805180" algn="ctr">
              <a:lnSpc>
                <a:spcPct val="150000"/>
              </a:lnSpc>
              <a:buFontTx/>
              <a:buNone/>
              <a:defRPr/>
            </a:pPr>
            <a:r>
              <a:rPr lang="en-US" altLang="zh-CN" sz="3200" b="1" i="1" dirty="0" err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200" b="1" dirty="0" err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+</a:t>
            </a:r>
            <a:r>
              <a:rPr lang="en-US" altLang="zh-CN" sz="3200" b="1" i="1" dirty="0" err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=</a:t>
            </a:r>
            <a:r>
              <a:rPr lang="en-US" altLang="zh-CN" sz="3200" b="1" i="1" dirty="0" err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en-US" altLang="zh-CN" sz="3200" b="1" dirty="0" err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+</a:t>
            </a:r>
            <a:r>
              <a:rPr lang="en-US" altLang="zh-CN" sz="3200" b="1" i="1" dirty="0" err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endParaRPr lang="zh-CN" altLang="en-US" sz="3200" b="1" i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476262" y="355071"/>
            <a:ext cx="1166673" cy="1064551"/>
            <a:chOff x="670145" y="1457273"/>
            <a:chExt cx="1555361" cy="1419401"/>
          </a:xfrm>
        </p:grpSpPr>
        <p:pic>
          <p:nvPicPr>
            <p:cNvPr id="11" name="图片 10" descr="28Z58PICt4r.jpg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矩形 11"/>
            <p:cNvSpPr/>
            <p:nvPr/>
          </p:nvSpPr>
          <p:spPr>
            <a:xfrm>
              <a:off x="921335" y="2322677"/>
              <a:ext cx="964241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ea typeface="微软雅黑" panose="020B0503020204020204" pitchFamily="34" charset="-122"/>
                </a:rPr>
                <a:t>例  </a:t>
              </a:r>
              <a:r>
                <a:rPr lang="en-US" altLang="zh-CN" sz="2100" b="1" dirty="0" smtClean="0">
                  <a:ea typeface="微软雅黑" panose="020B0503020204020204" pitchFamily="34" charset="-122"/>
                </a:rPr>
                <a:t>2</a:t>
              </a:r>
              <a:endParaRPr lang="zh-CN" altLang="en-US" sz="2100" dirty="0"/>
            </a:p>
          </p:txBody>
        </p:sp>
      </p:grpSp>
      <p:sp>
        <p:nvSpPr>
          <p:cNvPr id="23" name="矩形 1"/>
          <p:cNvSpPr>
            <a:spLocks noChangeArrowheads="1"/>
          </p:cNvSpPr>
          <p:nvPr/>
        </p:nvSpPr>
        <p:spPr bwMode="auto">
          <a:xfrm>
            <a:off x="1522576" y="3291830"/>
            <a:ext cx="688657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2400" b="1" dirty="0">
              <a:solidFill>
                <a:srgbClr val="000000"/>
              </a:solidFill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8" name="矩形 1"/>
          <p:cNvSpPr>
            <a:spLocks noChangeArrowheads="1"/>
          </p:cNvSpPr>
          <p:nvPr/>
        </p:nvSpPr>
        <p:spPr bwMode="auto">
          <a:xfrm>
            <a:off x="1842093" y="546815"/>
            <a:ext cx="624754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000000"/>
                </a:solidFill>
                <a:ea typeface="楷体" panose="02010609060101010101" pitchFamily="49" charset="-122"/>
                <a:sym typeface="Times New Roman" panose="02020603050405020304" pitchFamily="18" charset="0"/>
              </a:rPr>
              <a:t>计算下面两组题。</a:t>
            </a:r>
            <a:endParaRPr lang="zh-CN" altLang="en-US" sz="3200" b="1" dirty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0" name="矩形 1"/>
          <p:cNvSpPr>
            <a:spLocks noChangeArrowheads="1"/>
          </p:cNvSpPr>
          <p:nvPr/>
        </p:nvSpPr>
        <p:spPr bwMode="auto">
          <a:xfrm>
            <a:off x="899592" y="1563638"/>
            <a:ext cx="4986337" cy="2576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805180" indent="-805180"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（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）（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18+49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）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+43=</a:t>
            </a:r>
            <a:endParaRPr lang="en-US" alt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pPr marL="805180" indent="-805180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	18+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（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49+43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）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=</a:t>
            </a:r>
            <a:endParaRPr lang="en-US" alt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pPr marL="805180" indent="-805180"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（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2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）（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125+68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）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+32=</a:t>
            </a:r>
            <a:endParaRPr lang="en-US" alt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pPr marL="805180" indent="-805180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	125+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（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68+32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）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=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4244206" y="1635646"/>
            <a:ext cx="8318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110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4139952" y="2283718"/>
            <a:ext cx="8318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110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4427984" y="2931790"/>
            <a:ext cx="8318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225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4316214" y="3560698"/>
            <a:ext cx="8318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225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126755" y="1613140"/>
            <a:ext cx="3549701" cy="2813458"/>
            <a:chOff x="5126755" y="1613140"/>
            <a:chExt cx="3549701" cy="2813458"/>
          </a:xfrm>
        </p:grpSpPr>
        <p:pic>
          <p:nvPicPr>
            <p:cNvPr id="5122" name="Picture 2" descr="E:\课件专用人物图\74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15342" y="2859782"/>
              <a:ext cx="1961114" cy="15668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35" name="组合 34"/>
            <p:cNvGrpSpPr/>
            <p:nvPr/>
          </p:nvGrpSpPr>
          <p:grpSpPr>
            <a:xfrm>
              <a:off x="5126755" y="1613140"/>
              <a:ext cx="2785058" cy="1195441"/>
              <a:chOff x="3371916" y="3446242"/>
              <a:chExt cx="2785058" cy="1195441"/>
            </a:xfrm>
            <a:solidFill>
              <a:schemeClr val="accent2">
                <a:lumMod val="20000"/>
                <a:lumOff val="80000"/>
              </a:schemeClr>
            </a:solidFill>
          </p:grpSpPr>
          <p:sp>
            <p:nvSpPr>
              <p:cNvPr id="36" name="AutoShape 27"/>
              <p:cNvSpPr>
                <a:spLocks noChangeArrowheads="1"/>
              </p:cNvSpPr>
              <p:nvPr/>
            </p:nvSpPr>
            <p:spPr bwMode="auto">
              <a:xfrm>
                <a:off x="3371916" y="3446242"/>
                <a:ext cx="2785058" cy="1195441"/>
              </a:xfrm>
              <a:prstGeom prst="cloudCallout">
                <a:avLst>
                  <a:gd name="adj1" fmla="val 39376"/>
                  <a:gd name="adj2" fmla="val 74811"/>
                </a:avLst>
              </a:prstGeom>
              <a:solidFill>
                <a:schemeClr val="bg1"/>
              </a:solidFill>
              <a:ln w="19050">
                <a:solidFill>
                  <a:srgbClr val="3399FF"/>
                </a:solidFill>
                <a:miter lim="800000"/>
              </a:ln>
            </p:spPr>
            <p:txBody>
              <a:bodyPr lIns="68580" tIns="34290" rIns="68580" bIns="34290"/>
              <a:lstStyle>
                <a:lvl1pPr indent="-3429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20000"/>
                  </a:spcBef>
                  <a:defRPr/>
                </a:pPr>
                <a:endParaRPr lang="zh-CN" altLang="en-US" sz="2100" b="1" dirty="0">
                  <a:latin typeface="+mn-lt"/>
                  <a:ea typeface="楷体" panose="02010609060101010101" pitchFamily="49" charset="-122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3602120" y="3664958"/>
                <a:ext cx="2554854" cy="83099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spcBef>
                    <a:spcPct val="20000"/>
                  </a:spcBef>
                  <a:defRPr/>
                </a:pPr>
                <a:r>
                  <a:rPr lang="zh-CN" altLang="en-US" sz="2400" b="1" dirty="0" smtClean="0">
                    <a:ea typeface="楷体" panose="02010609060101010101" pitchFamily="49" charset="-122"/>
                  </a:rPr>
                  <a:t>通过计算你发现</a:t>
                </a:r>
                <a:r>
                  <a:rPr lang="zh-CN" altLang="en-US" sz="2400" b="1" dirty="0" smtClean="0">
                    <a:ea typeface="楷体" panose="02010609060101010101" pitchFamily="49" charset="-122"/>
                  </a:rPr>
                  <a:t>了什么</a:t>
                </a:r>
                <a:r>
                  <a:rPr lang="zh-CN" altLang="en-US" sz="2400" b="1" dirty="0" smtClean="0">
                    <a:ea typeface="楷体" panose="02010609060101010101" pitchFamily="49" charset="-122"/>
                  </a:rPr>
                  <a:t>？</a:t>
                </a:r>
                <a:endParaRPr lang="zh-CN" altLang="en-US" sz="2400" b="1" dirty="0"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  <p:bldP spid="3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1619673" y="627534"/>
            <a:ext cx="5881863" cy="11160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（▲＋★）＋●＝▲＋（★＋●）</a:t>
            </a:r>
            <a:endParaRPr 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br>
              <a:rPr 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</a:b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 Box 9"/>
          <p:cNvSpPr txBox="1">
            <a:spLocks noChangeArrowheads="1"/>
          </p:cNvSpPr>
          <p:nvPr/>
        </p:nvSpPr>
        <p:spPr bwMode="auto">
          <a:xfrm>
            <a:off x="251520" y="1923678"/>
            <a:ext cx="8666492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auto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如果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用字母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分别表示三个加数，可以写成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）＋ 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 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 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 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＋（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 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），这就是加法结合律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619672" y="1091520"/>
            <a:ext cx="5423280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）＋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r>
              <a:rPr lang="en-US" altLang="zh-CN" sz="2800" b="1" dirty="0" smtClean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zh-CN" altLang="en-US" sz="2800" b="1" dirty="0" smtClean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a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＋（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b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67544" y="3201819"/>
            <a:ext cx="8162436" cy="954107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用文字表述为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：三个数相加，先把前两个数相加，或先把后两个数相加，和不变。这叫做加法结合律。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4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/>
      <p:bldP spid="23" grpId="0" animBg="1"/>
      <p:bldP spid="2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Box 11"/>
          <p:cNvSpPr txBox="1">
            <a:spLocks noChangeArrowheads="1"/>
          </p:cNvSpPr>
          <p:nvPr/>
        </p:nvSpPr>
        <p:spPr bwMode="auto">
          <a:xfrm>
            <a:off x="683568" y="1851670"/>
            <a:ext cx="3641830" cy="181588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27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34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66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27</a:t>
            </a:r>
            <a:r>
              <a:rPr lang="en-US" altLang="zh-CN" sz="2800" b="1" dirty="0" smtClean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＋（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34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＋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66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28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27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endParaRPr lang="en-US" altLang="zh-CN" sz="28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127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 Box 11"/>
          <p:cNvSpPr txBox="1">
            <a:spLocks noChangeArrowheads="1"/>
          </p:cNvSpPr>
          <p:nvPr/>
        </p:nvSpPr>
        <p:spPr bwMode="auto">
          <a:xfrm>
            <a:off x="4460017" y="1851670"/>
            <a:ext cx="3856399" cy="181588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76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＋（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39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＝（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76</a:t>
            </a:r>
            <a:r>
              <a:rPr lang="en-US" altLang="zh-CN" sz="2800" b="1" dirty="0" smtClean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＋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39</a:t>
            </a:r>
            <a:endParaRPr lang="en-US" altLang="zh-CN" sz="28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39</a:t>
            </a:r>
            <a:endParaRPr lang="en-US" altLang="zh-CN" sz="28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139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475656" y="3795886"/>
            <a:ext cx="62646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ea typeface="楷体" panose="02010609060101010101" pitchFamily="49" charset="-122"/>
              </a:rPr>
              <a:t>加法的结合律可以使运算变得</a:t>
            </a:r>
            <a:r>
              <a:rPr lang="zh-CN" altLang="en-US" sz="2800" b="1" dirty="0" smtClean="0">
                <a:solidFill>
                  <a:srgbClr val="FF0000"/>
                </a:solidFill>
                <a:ea typeface="楷体" panose="02010609060101010101" pitchFamily="49" charset="-122"/>
              </a:rPr>
              <a:t>简单。</a:t>
            </a:r>
            <a:endParaRPr lang="zh-CN" altLang="en-US" sz="2800" b="1" dirty="0" smtClean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67544" y="627534"/>
            <a:ext cx="818073" cy="12526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555526"/>
            <a:ext cx="1027725" cy="1243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" name="云形标注 24"/>
          <p:cNvSpPr/>
          <p:nvPr/>
        </p:nvSpPr>
        <p:spPr>
          <a:xfrm>
            <a:off x="1187624" y="579431"/>
            <a:ext cx="2994303" cy="840191"/>
          </a:xfrm>
          <a:prstGeom prst="cloudCallout">
            <a:avLst>
              <a:gd name="adj1" fmla="val -56762"/>
              <a:gd name="adj2" fmla="val 17314"/>
            </a:avLst>
          </a:prstGeom>
          <a:solidFill>
            <a:sysClr val="window" lastClr="FFFFFF"/>
          </a:solidFill>
          <a:ln w="12700" cap="flat" cmpd="sng" algn="ctr">
            <a:solidFill>
              <a:srgbClr val="00B0F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lvl="0" defTabSz="914400">
              <a:lnSpc>
                <a:spcPct val="120000"/>
              </a:lnSpc>
              <a:defRPr/>
            </a:pPr>
            <a:r>
              <a:rPr lang="zh-CN" altLang="en-US" sz="24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27</a:t>
            </a:r>
            <a:r>
              <a:rPr lang="zh-CN" altLang="en-US" sz="24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34</a:t>
            </a:r>
            <a:r>
              <a:rPr lang="zh-CN" altLang="en-US" sz="24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66</a:t>
            </a:r>
            <a:r>
              <a:rPr lang="zh-CN" altLang="en-US" sz="24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这样算</a:t>
            </a:r>
            <a:r>
              <a:rPr lang="zh-CN" altLang="en-US" sz="24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简便。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云形标注 26"/>
          <p:cNvSpPr/>
          <p:nvPr/>
        </p:nvSpPr>
        <p:spPr>
          <a:xfrm>
            <a:off x="4139952" y="483518"/>
            <a:ext cx="3611987" cy="957189"/>
          </a:xfrm>
          <a:prstGeom prst="cloudCallout">
            <a:avLst>
              <a:gd name="adj1" fmla="val 52623"/>
              <a:gd name="adj2" fmla="val 19060"/>
            </a:avLst>
          </a:prstGeom>
          <a:solidFill>
            <a:sysClr val="window" lastClr="FFFFFF"/>
          </a:solidFill>
          <a:ln w="12700" cap="flat" cmpd="sng" algn="ctr">
            <a:solidFill>
              <a:srgbClr val="00B0F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lvl="0" defTabSz="914400">
              <a:lnSpc>
                <a:spcPct val="120000"/>
              </a:lnSpc>
              <a:defRPr/>
            </a:pPr>
            <a:r>
              <a:rPr lang="en-US" altLang="zh-CN" sz="24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76</a:t>
            </a:r>
            <a:r>
              <a:rPr lang="zh-CN" altLang="en-US" sz="24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＋（</a:t>
            </a:r>
            <a:r>
              <a:rPr lang="en-US" altLang="zh-CN" sz="24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lang="zh-CN" altLang="en-US" sz="24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39</a:t>
            </a:r>
            <a:r>
              <a:rPr lang="zh-CN" altLang="en-US" sz="24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2400" b="1" kern="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defTabSz="914400">
              <a:lnSpc>
                <a:spcPct val="120000"/>
              </a:lnSpc>
              <a:defRPr/>
            </a:pPr>
            <a:r>
              <a:rPr lang="zh-CN" altLang="en-US" sz="24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也可以这样</a:t>
            </a:r>
            <a:r>
              <a:rPr lang="zh-CN" altLang="en-US" sz="24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计算。</a:t>
            </a:r>
            <a:endParaRPr lang="zh-CN" altLang="en-US" sz="2400" b="1" kern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0" name="图片 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/>
      <p:bldP spid="25" grpId="0" animBg="1"/>
      <p:bldP spid="2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8"/>
          <p:cNvSpPr>
            <a:spLocks noChangeArrowheads="1"/>
          </p:cNvSpPr>
          <p:nvPr/>
        </p:nvSpPr>
        <p:spPr bwMode="auto">
          <a:xfrm>
            <a:off x="539552" y="2842939"/>
            <a:ext cx="7920880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defTabSz="914400" latinLnBrk="1">
              <a:defRPr/>
            </a:pPr>
            <a:r>
              <a:rPr lang="zh-CN" altLang="en-US" sz="2800" b="1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zh-CN" altLang="en-US" sz="2800" b="1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发现：两个数相加，</a:t>
            </a:r>
            <a:r>
              <a:rPr lang="en-US" altLang="zh-CN" sz="2800" b="1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                           </a:t>
            </a:r>
            <a:r>
              <a:rPr lang="zh-CN" altLang="en-US" sz="2800" b="1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2800" b="1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800" b="1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，和不变。这叫做</a:t>
            </a:r>
            <a:r>
              <a:rPr lang="en-US" altLang="zh-CN" sz="2800" b="1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800" b="1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                     </a:t>
            </a:r>
            <a:r>
              <a:rPr lang="en-US" altLang="zh-CN" sz="2800" b="1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800" b="1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。用字母表示是</a:t>
            </a:r>
            <a:r>
              <a:rPr lang="en-US" altLang="zh-CN" sz="2800" b="1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800" b="1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      　</a:t>
            </a:r>
            <a:r>
              <a:rPr lang="en-US" altLang="zh-CN" sz="2800" b="1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800" b="1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2914350" y="1563638"/>
            <a:ext cx="17224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1" name="Picture 15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5588" y="2200513"/>
            <a:ext cx="517525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5803478" y="1544474"/>
            <a:ext cx="17208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2655588" y="2246551"/>
            <a:ext cx="17224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/>
            <a:r>
              <a:rPr lang="zh-CN" altLang="en-US" sz="2400" b="1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＝　</a:t>
            </a:r>
            <a:endParaRPr lang="en-US" altLang="zh-CN" sz="2400" b="1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4379522" y="2912626"/>
            <a:ext cx="36488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/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交换两个加数的位置　</a:t>
            </a:r>
            <a:endParaRPr lang="en-US" altLang="zh-CN" sz="28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3707904" y="3291830"/>
            <a:ext cx="3251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/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加法交换律　</a:t>
            </a:r>
            <a:endParaRPr lang="en-US" altLang="zh-CN" sz="28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899592" y="3651870"/>
            <a:ext cx="324961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/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　</a:t>
            </a:r>
            <a:r>
              <a:rPr lang="en-US" altLang="zh-CN" sz="2800" b="1" i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800" b="1" i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800" b="1" i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800" b="1" i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a</a:t>
            </a:r>
            <a:endParaRPr lang="en-US" altLang="zh-CN" sz="2800" b="1" i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755576" y="744887"/>
            <a:ext cx="3480440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44500" indent="-444500" defTabSz="914400" latinLnBrk="1"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算一算，填一填。</a:t>
            </a:r>
            <a:endParaRPr lang="zh-CN" altLang="en-US" sz="3200" b="1" dirty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90092" y="1419622"/>
            <a:ext cx="660624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4500" defTabSz="914400" latinLnBrk="1">
              <a:lnSpc>
                <a:spcPct val="150000"/>
              </a:lnSpc>
              <a:defRPr/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65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＋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35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＝　　　　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35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＋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65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444500" defTabSz="914400" latinLnBrk="1">
              <a:lnSpc>
                <a:spcPct val="150000"/>
              </a:lnSpc>
              <a:defRPr/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65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＋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35    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35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＋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65</a:t>
            </a:r>
            <a:endParaRPr lang="en-US" alt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2" grpId="0"/>
      <p:bldP spid="33" grpId="0"/>
      <p:bldP spid="34" grpId="0"/>
      <p:bldP spid="35" grpId="0"/>
      <p:bldP spid="36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1496</Words>
  <Application>WPS 演示</Application>
  <PresentationFormat>全屏显示(16:9)</PresentationFormat>
  <Paragraphs>258</Paragraphs>
  <Slides>16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30" baseType="lpstr">
      <vt:lpstr>Arial</vt:lpstr>
      <vt:lpstr>宋体</vt:lpstr>
      <vt:lpstr>Wingdings</vt:lpstr>
      <vt:lpstr>黑体</vt:lpstr>
      <vt:lpstr>幼圆</vt:lpstr>
      <vt:lpstr>楷体</vt:lpstr>
      <vt:lpstr>微软雅黑</vt:lpstr>
      <vt:lpstr>Times New Roman</vt:lpstr>
      <vt:lpstr>Calibri</vt:lpstr>
      <vt:lpstr>Calibri</vt:lpstr>
      <vt:lpstr>等线</vt:lpstr>
      <vt:lpstr>Arial Unicode MS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慢慢来</cp:lastModifiedBy>
  <cp:revision>4</cp:revision>
  <dcterms:created xsi:type="dcterms:W3CDTF">2017-03-17T02:28:00Z</dcterms:created>
  <dcterms:modified xsi:type="dcterms:W3CDTF">2021-01-30T09:25:12Z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