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69" r:id="rId3"/>
  </p:sldMasterIdLst>
  <p:notesMasterIdLst>
    <p:notesMasterId r:id="rId7"/>
  </p:notesMasterIdLst>
  <p:sldIdLst>
    <p:sldId id="527" r:id="rId4"/>
    <p:sldId id="510" r:id="rId5"/>
    <p:sldId id="472" r:id="rId6"/>
    <p:sldId id="511" r:id="rId8"/>
    <p:sldId id="512" r:id="rId9"/>
    <p:sldId id="513" r:id="rId10"/>
    <p:sldId id="526" r:id="rId11"/>
    <p:sldId id="514" r:id="rId12"/>
    <p:sldId id="518" r:id="rId13"/>
    <p:sldId id="502" r:id="rId14"/>
    <p:sldId id="507" r:id="rId15"/>
    <p:sldId id="528" r:id="rId16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0"/>
    </p:embeddedFont>
    <p:embeddedFont>
      <p:font typeface="楷体" panose="02010609060101010101" pitchFamily="49" charset="-122"/>
      <p:regular r:id="rId21"/>
    </p:embeddedFont>
    <p:embeddedFont>
      <p:font typeface="幼圆" panose="02010509060101010101" pitchFamily="49" charset="-122"/>
      <p:regular r:id="rId22"/>
    </p:embeddedFont>
    <p:embeddedFont>
      <p:font typeface="Calibri" panose="020F0502020204030204" pitchFamily="34" charset="0"/>
      <p:regular r:id="rId23"/>
      <p:bold r:id="rId24"/>
      <p:italic r:id="rId25"/>
      <p:boldItalic r:id="rId26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FF0000"/>
    <a:srgbClr val="0000FF"/>
    <a:srgbClr val="FF9933"/>
    <a:srgbClr val="AFF22A"/>
    <a:srgbClr val="FFFFFF"/>
    <a:srgbClr val="CC9900"/>
    <a:srgbClr val="FF6600"/>
    <a:srgbClr val="0070C0"/>
    <a:srgbClr val="FF9F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>
        <p:scale>
          <a:sx n="70" d="100"/>
          <a:sy n="70" d="100"/>
        </p:scale>
        <p:origin x="-667" y="-77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6" Type="http://schemas.openxmlformats.org/officeDocument/2006/relationships/font" Target="fonts/font7.fntdata"/><Relationship Id="rId25" Type="http://schemas.openxmlformats.org/officeDocument/2006/relationships/font" Target="fonts/font6.fntdata"/><Relationship Id="rId24" Type="http://schemas.openxmlformats.org/officeDocument/2006/relationships/font" Target="fonts/font5.fntdata"/><Relationship Id="rId23" Type="http://schemas.openxmlformats.org/officeDocument/2006/relationships/font" Target="fonts/font4.fntdata"/><Relationship Id="rId22" Type="http://schemas.openxmlformats.org/officeDocument/2006/relationships/font" Target="fonts/font3.fntdata"/><Relationship Id="rId21" Type="http://schemas.openxmlformats.org/officeDocument/2006/relationships/font" Target="fonts/font2.fntdata"/><Relationship Id="rId20" Type="http://schemas.openxmlformats.org/officeDocument/2006/relationships/font" Target="fonts/font1.fntdata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3" Type="http://schemas.openxmlformats.org/officeDocument/2006/relationships/theme" Target="../theme/theme1.xml"/><Relationship Id="rId22" Type="http://schemas.openxmlformats.org/officeDocument/2006/relationships/image" Target="../media/image2.png"/><Relationship Id="rId21" Type="http://schemas.openxmlformats.org/officeDocument/2006/relationships/image" Target="../media/image1.png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9.xml"/><Relationship Id="rId8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4.xml"/><Relationship Id="rId3" Type="http://schemas.openxmlformats.org/officeDocument/2006/relationships/slideLayout" Target="../slideLayouts/slideLayout23.xml"/><Relationship Id="rId28" Type="http://schemas.openxmlformats.org/officeDocument/2006/relationships/theme" Target="../theme/theme2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45.xml"/><Relationship Id="rId24" Type="http://schemas.openxmlformats.org/officeDocument/2006/relationships/slideLayout" Target="../slideLayouts/slideLayout44.xml"/><Relationship Id="rId23" Type="http://schemas.openxmlformats.org/officeDocument/2006/relationships/slideLayout" Target="../slideLayouts/slideLayout43.xml"/><Relationship Id="rId22" Type="http://schemas.openxmlformats.org/officeDocument/2006/relationships/slideLayout" Target="../slideLayouts/slideLayout42.xml"/><Relationship Id="rId21" Type="http://schemas.openxmlformats.org/officeDocument/2006/relationships/slideLayout" Target="../slideLayouts/slideLayout41.xml"/><Relationship Id="rId20" Type="http://schemas.openxmlformats.org/officeDocument/2006/relationships/slideLayout" Target="../slideLayouts/slideLayout40.xml"/><Relationship Id="rId2" Type="http://schemas.openxmlformats.org/officeDocument/2006/relationships/slideLayout" Target="../slideLayouts/slideLayout22.xml"/><Relationship Id="rId19" Type="http://schemas.openxmlformats.org/officeDocument/2006/relationships/slideLayout" Target="../slideLayouts/slideLayout39.xml"/><Relationship Id="rId18" Type="http://schemas.openxmlformats.org/officeDocument/2006/relationships/slideLayout" Target="../slideLayouts/slideLayout38.xml"/><Relationship Id="rId17" Type="http://schemas.openxmlformats.org/officeDocument/2006/relationships/slideLayout" Target="../slideLayouts/slideLayout37.xml"/><Relationship Id="rId16" Type="http://schemas.openxmlformats.org/officeDocument/2006/relationships/slideLayout" Target="../slideLayouts/slideLayout36.xml"/><Relationship Id="rId15" Type="http://schemas.openxmlformats.org/officeDocument/2006/relationships/slideLayout" Target="../slideLayouts/slideLayout35.xml"/><Relationship Id="rId14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5004048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34563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复式条形统计图 读复式条形统计图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193237" y="92978"/>
            <a:ext cx="14927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百分数（二） 折扣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  <p:sldLayoutId id="2147483682" r:id="rId13"/>
    <p:sldLayoutId id="2147483683" r:id="rId14"/>
    <p:sldLayoutId id="2147483684" r:id="rId15"/>
    <p:sldLayoutId id="2147483685" r:id="rId16"/>
    <p:sldLayoutId id="2147483686" r:id="rId17"/>
    <p:sldLayoutId id="2147483687" r:id="rId18"/>
    <p:sldLayoutId id="2147483688" r:id="rId19"/>
    <p:sldLayoutId id="2147483689" r:id="rId20"/>
    <p:sldLayoutId id="2147483690" r:id="rId21"/>
    <p:sldLayoutId id="2147483691" r:id="rId22"/>
    <p:sldLayoutId id="2147483692" r:id="rId23"/>
    <p:sldLayoutId id="2147483693" r:id="rId24"/>
    <p:sldLayoutId id="2147483694" r:id="rId2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6" Type="http://schemas.openxmlformats.org/officeDocument/2006/relationships/slide" Target="slide9.xml"/><Relationship Id="rId5" Type="http://schemas.openxmlformats.org/officeDocument/2006/relationships/slide" Target="slide12.xml"/><Relationship Id="rId4" Type="http://schemas.openxmlformats.org/officeDocument/2006/relationships/slide" Target="slide11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14.png"/><Relationship Id="rId1" Type="http://schemas.openxmlformats.org/officeDocument/2006/relationships/image" Target="../media/image13.emf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四年级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99140" y="1435155"/>
            <a:ext cx="6935232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读</a:t>
            </a:r>
            <a:r>
              <a:rPr lang="zh-CN" altLang="en-US" sz="6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复式条形统计图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情境导入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3740448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50AA"/>
                </a:solidFill>
                <a:latin typeface="+mj-ea"/>
                <a:ea typeface="+mj-ea"/>
              </a:rPr>
              <a:t>复式条形统计图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7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273544" y="103733"/>
            <a:ext cx="2952328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1177925" y="915566"/>
            <a:ext cx="64972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）哪一年的客流量增长的速度较快？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61415" y="1903626"/>
            <a:ext cx="64972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）第二季度客流量较多的是哪一年？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49985" y="2841521"/>
            <a:ext cx="68579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）哪一年四个季度的平均客流量较大？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878165" y="1448331"/>
            <a:ext cx="12698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2015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861655" y="2436391"/>
            <a:ext cx="12698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2016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878165" y="3358411"/>
            <a:ext cx="12698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2016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1439854" y="2139702"/>
            <a:ext cx="6228490" cy="1798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统计图，可以运用横向、纵向、综合、对比等不同方法进行观察、比较，要善于从统计图中发现问题、解决问题并进行合理预测。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0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987824" y="1563638"/>
            <a:ext cx="338437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84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21303" t="22557" r="24936" b="15033"/>
          <a:stretch>
            <a:fillRect/>
          </a:stretch>
        </p:blipFill>
        <p:spPr>
          <a:xfrm>
            <a:off x="2188149" y="1343197"/>
            <a:ext cx="5048147" cy="3316785"/>
          </a:xfrm>
          <a:prstGeom prst="rect">
            <a:avLst/>
          </a:prstGeom>
        </p:spPr>
      </p:pic>
      <p:sp>
        <p:nvSpPr>
          <p:cNvPr id="16" name="TextBox 19"/>
          <p:cNvSpPr txBox="1"/>
          <p:nvPr/>
        </p:nvSpPr>
        <p:spPr>
          <a:xfrm>
            <a:off x="827584" y="915566"/>
            <a:ext cx="26473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读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统计图。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TextBox 71"/>
          <p:cNvSpPr txBox="1">
            <a:spLocks noChangeArrowheads="1"/>
          </p:cNvSpPr>
          <p:nvPr/>
        </p:nvSpPr>
        <p:spPr bwMode="auto">
          <a:xfrm>
            <a:off x="827584" y="771550"/>
            <a:ext cx="561662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从上图中你得到了哪些信息？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71"/>
          <p:cNvSpPr txBox="1">
            <a:spLocks noChangeArrowheads="1"/>
          </p:cNvSpPr>
          <p:nvPr/>
        </p:nvSpPr>
        <p:spPr bwMode="auto">
          <a:xfrm>
            <a:off x="778509" y="1563638"/>
            <a:ext cx="7609915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观察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统计图可以看出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2006-2011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，我国货物进出口总额大体呈上升趋势，从中可以知道我国经济发展与不断扩大国内外市场有很大关系，同时也需要从国外引进先进的技术和进口机械装备等材料，从而满足国内发展的需要，统计图中的数据说明我国经济在向前发展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3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56"/>
          <p:cNvSpPr txBox="1">
            <a:spLocks noChangeArrowheads="1"/>
          </p:cNvSpPr>
          <p:nvPr/>
        </p:nvSpPr>
        <p:spPr bwMode="auto">
          <a:xfrm>
            <a:off x="395536" y="267494"/>
            <a:ext cx="8183625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为了直观比较我国货物进出口情况，上面的数据可以用复式条形统计图表示出来。</a:t>
            </a:r>
            <a:endParaRPr lang="zh-CN" altLang="en-US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rcRect l="13979" t="33043" r="8038" b="11483"/>
          <a:stretch>
            <a:fillRect/>
          </a:stretch>
        </p:blipFill>
        <p:spPr>
          <a:xfrm>
            <a:off x="1403648" y="1347614"/>
            <a:ext cx="6484364" cy="2916912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1"/>
          <p:cNvSpPr txBox="1">
            <a:spLocks noChangeArrowheads="1"/>
          </p:cNvSpPr>
          <p:nvPr/>
        </p:nvSpPr>
        <p:spPr bwMode="auto">
          <a:xfrm>
            <a:off x="413732" y="339502"/>
            <a:ext cx="703858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上面两个统计图有什么不同？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50518" y="1131590"/>
            <a:ext cx="760991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相同点：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两个统计图都表示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2006-2011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年，我国货物进出口总额的情况。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不同点：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上面的条形统计图是将每组数据上、下竖直排列，只便于比较各年份货物进出口总额，下面的复式条形统计图用两种不同颜色的直条左右并放，分别表示货物进口总额和货物出口总额，不但便于比较各年份货物进出口总额，而且便于比较各年份货物进出口总额及货物出口总额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1"/>
          <p:cNvSpPr txBox="1">
            <a:spLocks noChangeArrowheads="1"/>
          </p:cNvSpPr>
          <p:nvPr/>
        </p:nvSpPr>
        <p:spPr bwMode="auto">
          <a:xfrm>
            <a:off x="467543" y="330791"/>
            <a:ext cx="784270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从上面的统计数据中，你想到了哪些问题？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83568" y="2049691"/>
            <a:ext cx="79208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例如：从统计图的数据来看，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2006-2011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每年我国货物的进口总额均低于货物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出口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总额。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1"/>
          <p:cNvSpPr txBox="1">
            <a:spLocks noChangeArrowheads="1"/>
          </p:cNvSpPr>
          <p:nvPr/>
        </p:nvSpPr>
        <p:spPr bwMode="auto">
          <a:xfrm>
            <a:off x="374134" y="339502"/>
            <a:ext cx="477393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我是小小统计员。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rcRect l="17902" t="33641" r="38396" b="18885"/>
          <a:stretch>
            <a:fillRect/>
          </a:stretch>
        </p:blipFill>
        <p:spPr>
          <a:xfrm>
            <a:off x="1691680" y="885735"/>
            <a:ext cx="5943046" cy="3630231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71"/>
          <p:cNvSpPr txBox="1">
            <a:spLocks noChangeArrowheads="1"/>
          </p:cNvSpPr>
          <p:nvPr/>
        </p:nvSpPr>
        <p:spPr bwMode="auto">
          <a:xfrm>
            <a:off x="267693" y="339502"/>
            <a:ext cx="8480771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2016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年平均月支出比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2013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年平均月支出多多少元？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273255" y="1491630"/>
            <a:ext cx="39549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10300-</a:t>
            </a:r>
            <a:r>
              <a:rPr 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4200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=6100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71"/>
          <p:cNvSpPr txBox="1">
            <a:spLocks noChangeArrowheads="1"/>
          </p:cNvSpPr>
          <p:nvPr/>
        </p:nvSpPr>
        <p:spPr bwMode="auto">
          <a:xfrm>
            <a:off x="323528" y="2283718"/>
            <a:ext cx="7128792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自己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提出数学问题，并回答。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71"/>
          <p:cNvSpPr txBox="1">
            <a:spLocks noChangeArrowheads="1"/>
          </p:cNvSpPr>
          <p:nvPr/>
        </p:nvSpPr>
        <p:spPr bwMode="auto">
          <a:xfrm>
            <a:off x="2290677" y="3075806"/>
            <a:ext cx="6097747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提出问题不唯一。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rcRect l="54296" t="23804" r="6728" b="12747"/>
          <a:stretch>
            <a:fillRect/>
          </a:stretch>
        </p:blipFill>
        <p:spPr>
          <a:xfrm>
            <a:off x="2404110" y="2139702"/>
            <a:ext cx="4417679" cy="2520280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899592" y="483518"/>
            <a:ext cx="801842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某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航空公司要调查近年来乘客的人数增长情况，对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2015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年和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2016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年四个季度的客流量进行统计，画出了这两年四个季度的客流量情况统计图。请仔细观察统计图后回答下列问题。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1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831</Words>
  <Application>WPS 演示</Application>
  <PresentationFormat>全屏显示(16:9)</PresentationFormat>
  <Paragraphs>98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4" baseType="lpstr">
      <vt:lpstr>Arial</vt:lpstr>
      <vt:lpstr>宋体</vt:lpstr>
      <vt:lpstr>Wingdings</vt:lpstr>
      <vt:lpstr>黑体</vt:lpstr>
      <vt:lpstr>楷体</vt:lpstr>
      <vt:lpstr>幼圆</vt:lpstr>
      <vt:lpstr>Calibri</vt:lpstr>
      <vt:lpstr>等线</vt:lpstr>
      <vt:lpstr>微软雅黑</vt:lpstr>
      <vt:lpstr>Arial Unicode MS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慢慢来</cp:lastModifiedBy>
  <cp:revision>23</cp:revision>
  <dcterms:created xsi:type="dcterms:W3CDTF">2017-03-17T02:28:00Z</dcterms:created>
  <dcterms:modified xsi:type="dcterms:W3CDTF">2021-01-30T08:17:03Z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