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28" r:id="rId4"/>
    <p:sldId id="510" r:id="rId5"/>
    <p:sldId id="472" r:id="rId6"/>
    <p:sldId id="511" r:id="rId8"/>
    <p:sldId id="512" r:id="rId9"/>
    <p:sldId id="513" r:id="rId10"/>
    <p:sldId id="518" r:id="rId11"/>
    <p:sldId id="502" r:id="rId12"/>
    <p:sldId id="515" r:id="rId13"/>
    <p:sldId id="517" r:id="rId14"/>
    <p:sldId id="527" r:id="rId15"/>
    <p:sldId id="526" r:id="rId16"/>
    <p:sldId id="507" r:id="rId17"/>
    <p:sldId id="529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536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小数的认识 小数的性质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冀教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7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小数的性质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小数的认识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04162" y="339502"/>
            <a:ext cx="79122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把同组内与其他各数不相等的数圈起来。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8568" y="1336112"/>
            <a:ext cx="7899896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4.030       4.03        4.3       4.0300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100.1     100.10      100.100    10.01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4       40     4.0      4.00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7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82.10      82.100    820.1    82.1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22349" y="1529477"/>
            <a:ext cx="961819" cy="5086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60032" y="3363838"/>
            <a:ext cx="961819" cy="5086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06525" y="2063115"/>
            <a:ext cx="961819" cy="5086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27784" y="2715766"/>
            <a:ext cx="961819" cy="5086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395536" y="339502"/>
            <a:ext cx="79208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在括号里填上合适的小数。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54462" y="1295038"/>
            <a:ext cx="506581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）千克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7550" y="3334543"/>
            <a:ext cx="1841500" cy="60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8.76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09667" y="1203598"/>
            <a:ext cx="909223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64278" y="1611979"/>
            <a:ext cx="909223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4.09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4754" y="2038399"/>
            <a:ext cx="1090363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4631" y="2470447"/>
            <a:ext cx="1090363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2.560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2786" y="2902495"/>
            <a:ext cx="909223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395536" y="339502"/>
            <a:ext cx="852247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块饼干平均分给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个小朋友，每个小朋友分多少块饼干？（用小数表示结果）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8096" y="2292102"/>
            <a:ext cx="4525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5=    =    =0.6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7704" y="3159512"/>
            <a:ext cx="5056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答：每个小朋友分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块饼干。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97756" y="2139702"/>
            <a:ext cx="340360" cy="831215"/>
            <a:chOff x="11658" y="4080"/>
            <a:chExt cx="536" cy="1309"/>
          </a:xfrm>
        </p:grpSpPr>
        <p:sp>
          <p:nvSpPr>
            <p:cNvPr id="5" name="文本框 4"/>
            <p:cNvSpPr txBox="1"/>
            <p:nvPr/>
          </p:nvSpPr>
          <p:spPr>
            <a:xfrm>
              <a:off x="11658" y="4080"/>
              <a:ext cx="536" cy="1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7"/>
            <p:cNvCxnSpPr>
              <a:stCxn id="5" idx="1"/>
              <a:endCxn id="5" idx="3"/>
            </p:cNvCxnSpPr>
            <p:nvPr/>
          </p:nvCxnSpPr>
          <p:spPr>
            <a:xfrm>
              <a:off x="11658" y="4735"/>
              <a:ext cx="536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4103901" y="2139702"/>
            <a:ext cx="495935" cy="831215"/>
            <a:chOff x="11652" y="4080"/>
            <a:chExt cx="781" cy="1309"/>
          </a:xfrm>
        </p:grpSpPr>
        <p:sp>
          <p:nvSpPr>
            <p:cNvPr id="13" name="文本框 12"/>
            <p:cNvSpPr txBox="1"/>
            <p:nvPr/>
          </p:nvSpPr>
          <p:spPr>
            <a:xfrm>
              <a:off x="11652" y="4080"/>
              <a:ext cx="781" cy="1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11652" y="4735"/>
              <a:ext cx="78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97965" y="2139702"/>
            <a:ext cx="5934710" cy="17754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的末尾添上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或者去掉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，小数的大小不变，这叫做小数的性质。根据小数的性质把具体的量或分数改写成小数时，小数末尾的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一般不写。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7136" t="22654" r="38825" b="32884"/>
          <a:stretch>
            <a:fillRect/>
          </a:stretch>
        </p:blipFill>
        <p:spPr>
          <a:xfrm>
            <a:off x="3609548" y="695960"/>
            <a:ext cx="4274820" cy="30797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92828" y="987574"/>
            <a:ext cx="3475116" cy="2652887"/>
            <a:chOff x="416081" y="1525537"/>
            <a:chExt cx="3475116" cy="265288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81" y="2787774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539552" y="1525537"/>
              <a:ext cx="3351645" cy="1190229"/>
              <a:chOff x="539552" y="1525537"/>
              <a:chExt cx="3351645" cy="1190229"/>
            </a:xfrm>
            <a:noFill/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539552" y="1525537"/>
                <a:ext cx="3351645" cy="1190229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chemeClr val="accent1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827584" y="1635646"/>
                <a:ext cx="2880320" cy="95410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观察右图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，思考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下面这个问题。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467544" y="3723878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分米，还可以用什么长度单位表示？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1691680" y="990476"/>
            <a:ext cx="72263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毫米改写成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为单位的小数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87692" y="104697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6197" t="51048" r="26177" b="22428"/>
          <a:stretch>
            <a:fillRect/>
          </a:stretch>
        </p:blipFill>
        <p:spPr>
          <a:xfrm>
            <a:off x="5349653" y="1556962"/>
            <a:ext cx="3326803" cy="281498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08365" y="2283718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8365" y="2822833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8365" y="3466723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2970" y="2283718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02101" y="2803148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1002" y="3466088"/>
            <a:ext cx="1451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107504" y="339502"/>
            <a:ext cx="86218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）在米尺上找出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50"/>
          <p:cNvPicPr>
            <a:picLocks noChangeAspect="1"/>
          </p:cNvPicPr>
          <p:nvPr/>
        </p:nvPicPr>
        <p:blipFill>
          <a:blip r:embed="rId1"/>
          <a:srcRect l="14235" t="3597" r="21750" b="11322"/>
          <a:stretch>
            <a:fillRect/>
          </a:stretch>
        </p:blipFill>
        <p:spPr>
          <a:xfrm>
            <a:off x="5959435" y="1635646"/>
            <a:ext cx="1492885" cy="158559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88024" y="699542"/>
            <a:ext cx="3679284" cy="1271270"/>
            <a:chOff x="4788024" y="699542"/>
            <a:chExt cx="3679284" cy="1271270"/>
          </a:xfrm>
        </p:grpSpPr>
        <p:pic>
          <p:nvPicPr>
            <p:cNvPr id="16" name="图片 15" descr="51"/>
            <p:cNvPicPr>
              <a:picLocks noChangeAspect="1"/>
            </p:cNvPicPr>
            <p:nvPr/>
          </p:nvPicPr>
          <p:blipFill>
            <a:blip r:embed="rId2"/>
            <a:srcRect l="23567" t="16685" r="26424" b="15736"/>
            <a:stretch>
              <a:fillRect/>
            </a:stretch>
          </p:blipFill>
          <p:spPr>
            <a:xfrm>
              <a:off x="7164288" y="699542"/>
              <a:ext cx="1303020" cy="1271270"/>
            </a:xfrm>
            <a:prstGeom prst="rect">
              <a:avLst/>
            </a:prstGeom>
          </p:spPr>
        </p:pic>
        <p:sp>
          <p:nvSpPr>
            <p:cNvPr id="11" name="圆角矩形标注 10"/>
            <p:cNvSpPr/>
            <p:nvPr/>
          </p:nvSpPr>
          <p:spPr>
            <a:xfrm>
              <a:off x="4788024" y="1131590"/>
              <a:ext cx="2339975" cy="575945"/>
            </a:xfrm>
            <a:prstGeom prst="wedgeRoundRectCallout">
              <a:avLst>
                <a:gd name="adj1" fmla="val 61803"/>
                <a:gd name="adj2" fmla="val 31967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你发现了什么？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3363337" y="1923678"/>
            <a:ext cx="2648823" cy="582930"/>
          </a:xfrm>
          <a:prstGeom prst="wedgeRoundRectCallout">
            <a:avLst>
              <a:gd name="adj1" fmla="val 60903"/>
              <a:gd name="adj2" fmla="val 3521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一样长，都是   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7544" y="924277"/>
            <a:ext cx="3600400" cy="1348740"/>
            <a:chOff x="467544" y="924277"/>
            <a:chExt cx="3600400" cy="1348740"/>
          </a:xfrm>
        </p:grpSpPr>
        <p:pic>
          <p:nvPicPr>
            <p:cNvPr id="24" name="图片 23" descr="53"/>
            <p:cNvPicPr>
              <a:picLocks noChangeAspect="1"/>
            </p:cNvPicPr>
            <p:nvPr/>
          </p:nvPicPr>
          <p:blipFill>
            <a:blip r:embed="rId3"/>
            <a:srcRect l="18557" t="18804" r="23426" b="6113"/>
            <a:stretch>
              <a:fillRect/>
            </a:stretch>
          </p:blipFill>
          <p:spPr>
            <a:xfrm>
              <a:off x="467544" y="924277"/>
              <a:ext cx="1303655" cy="1348740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783849" y="1131590"/>
              <a:ext cx="2284095" cy="648000"/>
              <a:chOff x="1691680" y="2490470"/>
              <a:chExt cx="2284095" cy="648000"/>
            </a:xfrm>
          </p:grpSpPr>
          <p:sp>
            <p:nvSpPr>
              <p:cNvPr id="39" name="AutoShape 27"/>
              <p:cNvSpPr>
                <a:spLocks noChangeArrowheads="1"/>
              </p:cNvSpPr>
              <p:nvPr/>
            </p:nvSpPr>
            <p:spPr bwMode="auto">
              <a:xfrm>
                <a:off x="1691680" y="2490470"/>
                <a:ext cx="2284095" cy="648000"/>
              </a:xfrm>
              <a:prstGeom prst="wedgeRoundRectCallout">
                <a:avLst>
                  <a:gd name="adj1" fmla="val -60409"/>
                  <a:gd name="adj2" fmla="val 15044"/>
                  <a:gd name="adj3" fmla="val 16667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 anchor="ctr" anchorCtr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都是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1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米的    。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3347864" y="2499995"/>
                <a:ext cx="470535" cy="579120"/>
                <a:chOff x="4872" y="5479"/>
                <a:chExt cx="741" cy="912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4872" y="5479"/>
                  <a:ext cx="741" cy="9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7" name="直接连接符 26"/>
                <p:cNvCxnSpPr/>
                <p:nvPr/>
              </p:nvCxnSpPr>
              <p:spPr>
                <a:xfrm>
                  <a:off x="4890" y="5988"/>
                  <a:ext cx="468" cy="0"/>
                </a:xfrm>
                <a:prstGeom prst="line">
                  <a:avLst/>
                </a:prstGeom>
                <a:ln w="34925" cmpd="sng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9" name="组合 28"/>
          <p:cNvGrpSpPr/>
          <p:nvPr/>
        </p:nvGrpSpPr>
        <p:grpSpPr>
          <a:xfrm>
            <a:off x="5364088" y="1851407"/>
            <a:ext cx="470535" cy="579120"/>
            <a:chOff x="4872" y="5483"/>
            <a:chExt cx="741" cy="912"/>
          </a:xfrm>
        </p:grpSpPr>
        <p:sp>
          <p:nvSpPr>
            <p:cNvPr id="30" name="文本框 29"/>
            <p:cNvSpPr txBox="1"/>
            <p:nvPr/>
          </p:nvSpPr>
          <p:spPr>
            <a:xfrm>
              <a:off x="4872" y="5483"/>
              <a:ext cx="741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4890" y="5988"/>
              <a:ext cx="468" cy="0"/>
            </a:xfrm>
            <a:prstGeom prst="line">
              <a:avLst/>
            </a:prstGeom>
            <a:ln w="349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878241" y="3087618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99091" y="3087618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54231" y="3087618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835696" y="3715633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618141" y="3715633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30431" y="3715633"/>
            <a:ext cx="1451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33941" y="3020308"/>
            <a:ext cx="42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11306" y="3003798"/>
            <a:ext cx="42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17431" y="3649593"/>
            <a:ext cx="42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11306" y="3649593"/>
            <a:ext cx="42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2250351" y="3547854"/>
            <a:ext cx="0" cy="32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4166781" y="3547854"/>
            <a:ext cx="0" cy="32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>
            <a:off x="6012160" y="3547854"/>
            <a:ext cx="0" cy="32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9"/>
          <p:cNvPicPr>
            <a:picLocks noChangeAspect="1"/>
          </p:cNvPicPr>
          <p:nvPr/>
        </p:nvPicPr>
        <p:blipFill>
          <a:blip r:embed="rId1"/>
          <a:srcRect l="5998" t="22490" r="9984" b="4944"/>
          <a:stretch>
            <a:fillRect/>
          </a:stretch>
        </p:blipFill>
        <p:spPr>
          <a:xfrm>
            <a:off x="179512" y="2643758"/>
            <a:ext cx="1436370" cy="1066165"/>
          </a:xfrm>
          <a:prstGeom prst="rect">
            <a:avLst/>
          </a:prstGeom>
        </p:spPr>
      </p:pic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384645" y="267494"/>
            <a:ext cx="836381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观察用小数表示的涂色部分的面积，你发现了什么？</a:t>
            </a:r>
            <a:endParaRPr lang="zh-CN" altLang="zh-CN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49250" y="3973001"/>
            <a:ext cx="5703070" cy="830997"/>
            <a:chOff x="1749250" y="3973001"/>
            <a:chExt cx="5703070" cy="830997"/>
          </a:xfrm>
        </p:grpSpPr>
        <p:sp>
          <p:nvSpPr>
            <p:cNvPr id="32" name="圆角矩形 31"/>
            <p:cNvSpPr/>
            <p:nvPr/>
          </p:nvSpPr>
          <p:spPr>
            <a:xfrm>
              <a:off x="1749250" y="4011910"/>
              <a:ext cx="5415038" cy="7920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51"/>
            <p:cNvSpPr txBox="1">
              <a:spLocks noChangeArrowheads="1"/>
            </p:cNvSpPr>
            <p:nvPr/>
          </p:nvSpPr>
          <p:spPr bwMode="auto">
            <a:xfrm>
              <a:off x="1835696" y="3973001"/>
              <a:ext cx="561662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小数的末尾填上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或者去掉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，小数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大小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不变，这叫做小数的性质。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826260" y="2823870"/>
            <a:ext cx="2529716" cy="828000"/>
          </a:xfrm>
          <a:prstGeom prst="wedgeRoundRectCallout">
            <a:avLst>
              <a:gd name="adj1" fmla="val -64368"/>
              <a:gd name="adj2" fmla="val 154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两个正方形平均分的份数不一样。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58299" y="3507854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24290" t="31381" r="13652" b="20232"/>
          <a:stretch>
            <a:fillRect/>
          </a:stretch>
        </p:blipFill>
        <p:spPr>
          <a:xfrm>
            <a:off x="2543233" y="771550"/>
            <a:ext cx="4044991" cy="177334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987824" y="2336562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2080" y="2336562"/>
            <a:ext cx="90922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32040" y="2715766"/>
            <a:ext cx="3619202" cy="1265255"/>
            <a:chOff x="4932040" y="2715766"/>
            <a:chExt cx="3619202" cy="1265255"/>
          </a:xfrm>
        </p:grpSpPr>
        <p:sp>
          <p:nvSpPr>
            <p:cNvPr id="39" name="AutoShape 27"/>
            <p:cNvSpPr>
              <a:spLocks noChangeArrowheads="1"/>
            </p:cNvSpPr>
            <p:nvPr/>
          </p:nvSpPr>
          <p:spPr bwMode="auto">
            <a:xfrm>
              <a:off x="4932040" y="2787774"/>
              <a:ext cx="2761390" cy="882015"/>
            </a:xfrm>
            <a:prstGeom prst="wedgeRoundRectCallout">
              <a:avLst>
                <a:gd name="adj1" fmla="val 56049"/>
                <a:gd name="adj2" fmla="val -19200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两个正方形中涂色部分的面积一样大。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68344" y="2715766"/>
              <a:ext cx="882898" cy="126525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56"/>
          <p:cNvSpPr txBox="1">
            <a:spLocks noChangeArrowheads="1"/>
          </p:cNvSpPr>
          <p:nvPr/>
        </p:nvSpPr>
        <p:spPr bwMode="auto">
          <a:xfrm>
            <a:off x="395536" y="339502"/>
            <a:ext cx="5184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在括号里填上合适的小数。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6"/>
          <p:cNvSpPr txBox="1">
            <a:spLocks noChangeArrowheads="1"/>
          </p:cNvSpPr>
          <p:nvPr/>
        </p:nvSpPr>
        <p:spPr bwMode="auto">
          <a:xfrm>
            <a:off x="2224405" y="1191915"/>
            <a:ext cx="501142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）千克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）千克。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5860" y="1074561"/>
            <a:ext cx="2306300" cy="60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347864" y="3278098"/>
            <a:ext cx="5070678" cy="1165860"/>
            <a:chOff x="3347864" y="3278098"/>
            <a:chExt cx="5070678" cy="1165860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3347864" y="3435846"/>
              <a:ext cx="3283446" cy="562610"/>
            </a:xfrm>
            <a:prstGeom prst="wedgeRoundRectCallout">
              <a:avLst>
                <a:gd name="adj1" fmla="val 63539"/>
                <a:gd name="adj2" fmla="val -3156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说一说你是怎么想的。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图片 18" descr="18"/>
            <p:cNvPicPr>
              <a:picLocks noChangeAspect="1"/>
            </p:cNvPicPr>
            <p:nvPr/>
          </p:nvPicPr>
          <p:blipFill>
            <a:blip r:embed="rId1"/>
            <a:srcRect l="12013" t="14964" r="15982" b="9954"/>
            <a:stretch>
              <a:fillRect/>
            </a:stretch>
          </p:blipFill>
          <p:spPr>
            <a:xfrm>
              <a:off x="7020272" y="3278098"/>
              <a:ext cx="1398270" cy="1165860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499992" y="1606351"/>
            <a:ext cx="728084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9912" y="2110407"/>
            <a:ext cx="728084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0889" y="2643758"/>
            <a:ext cx="909223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411510"/>
            <a:ext cx="80479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不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改变数的大小，下面各数中，哪些数的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可以去掉？在能去掉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的数下面的括号里面画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“√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489918" y="1833245"/>
            <a:ext cx="17468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108.902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489918" y="3240405"/>
            <a:ext cx="17468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12.900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3851920" y="1833245"/>
            <a:ext cx="1746885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2.103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6093033" y="1833245"/>
            <a:ext cx="17468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500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3841323" y="3251835"/>
            <a:ext cx="17468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4100.3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6137483" y="3251835"/>
            <a:ext cx="17468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7.00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82442" y="3920738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32240" y="3992746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23528" y="330791"/>
            <a:ext cx="68456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判一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5"/>
          <p:cNvSpPr txBox="1">
            <a:spLocks noChangeArrowheads="1"/>
          </p:cNvSpPr>
          <p:nvPr/>
        </p:nvSpPr>
        <p:spPr bwMode="auto">
          <a:xfrm>
            <a:off x="539552" y="915566"/>
            <a:ext cx="82089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0.70m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0.7m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表示的长度相同，所以它们的计算单位也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5"/>
          <p:cNvSpPr txBox="1">
            <a:spLocks noChangeArrowheads="1"/>
          </p:cNvSpPr>
          <p:nvPr/>
        </p:nvSpPr>
        <p:spPr bwMode="auto">
          <a:xfrm>
            <a:off x="539551" y="1873552"/>
            <a:ext cx="803960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）小数的末尾添上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或者去掉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，小数的大小不变。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539552" y="2769771"/>
            <a:ext cx="803960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的末尾添上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或者去掉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，这个数的大小不变。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539552" y="3867894"/>
            <a:ext cx="7181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     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      大小相等。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3872" y="3684572"/>
            <a:ext cx="819785" cy="831215"/>
            <a:chOff x="762" y="6102"/>
            <a:chExt cx="1291" cy="1309"/>
          </a:xfrm>
        </p:grpSpPr>
        <p:sp>
          <p:nvSpPr>
            <p:cNvPr id="8" name="文本框 7"/>
            <p:cNvSpPr txBox="1"/>
            <p:nvPr/>
          </p:nvSpPr>
          <p:spPr>
            <a:xfrm>
              <a:off x="762" y="6102"/>
              <a:ext cx="1291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62" y="6757"/>
              <a:ext cx="129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328399" y="3723734"/>
            <a:ext cx="1107306" cy="1200150"/>
            <a:chOff x="676" y="5315"/>
            <a:chExt cx="950" cy="1890"/>
          </a:xfrm>
        </p:grpSpPr>
        <p:sp>
          <p:nvSpPr>
            <p:cNvPr id="12" name="文本框 11"/>
            <p:cNvSpPr txBox="1"/>
            <p:nvPr/>
          </p:nvSpPr>
          <p:spPr>
            <a:xfrm>
              <a:off x="676" y="5315"/>
              <a:ext cx="950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738" y="6051"/>
              <a:ext cx="76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7333809" y="1390005"/>
            <a:ext cx="1126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21667" y="2254101"/>
            <a:ext cx="1210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85372" y="3396937"/>
            <a:ext cx="143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02007" y="3939902"/>
            <a:ext cx="113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78354" y="2254101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50362" y="3910285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72388" y="1419622"/>
            <a:ext cx="100406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20200" y="3334221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23528" y="330791"/>
            <a:ext cx="79208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化简下面各小数。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7223" y="1491630"/>
            <a:ext cx="61690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0.06=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0.320=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0.900=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0.080=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3.500=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50.070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3334" y="1563638"/>
            <a:ext cx="105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77350" y="2273315"/>
            <a:ext cx="105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77350" y="2859782"/>
            <a:ext cx="105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33734" y="1563638"/>
            <a:ext cx="105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33734" y="2211710"/>
            <a:ext cx="105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77750" y="2859782"/>
            <a:ext cx="1534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50.07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1397</Words>
  <Application>WPS 演示</Application>
  <PresentationFormat>全屏显示(16:9)</PresentationFormat>
  <Paragraphs>264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Times New Roman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27</cp:revision>
  <dcterms:created xsi:type="dcterms:W3CDTF">2017-03-17T02:28:00Z</dcterms:created>
  <dcterms:modified xsi:type="dcterms:W3CDTF">2021-02-25T00:53:53Z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