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8"/>
  </p:notesMasterIdLst>
  <p:sldIdLst>
    <p:sldId id="574" r:id="rId4"/>
    <p:sldId id="562" r:id="rId5"/>
    <p:sldId id="563" r:id="rId6"/>
    <p:sldId id="561" r:id="rId7"/>
    <p:sldId id="564" r:id="rId9"/>
    <p:sldId id="567" r:id="rId10"/>
    <p:sldId id="568" r:id="rId11"/>
    <p:sldId id="565" r:id="rId12"/>
    <p:sldId id="556" r:id="rId13"/>
    <p:sldId id="571" r:id="rId14"/>
    <p:sldId id="573" r:id="rId15"/>
    <p:sldId id="569" r:id="rId16"/>
    <p:sldId id="570" r:id="rId17"/>
    <p:sldId id="507" r:id="rId18"/>
    <p:sldId id="575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Ebrima" panose="02000000000000000000" pitchFamily="2" charset="0"/>
      <p:regular r:id="rId26"/>
      <p:bold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09B7"/>
    <a:srgbClr val="006600"/>
    <a:srgbClr val="FF0000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9556" autoAdjust="0"/>
  </p:normalViewPr>
  <p:slideViewPr>
    <p:cSldViewPr>
      <p:cViewPr>
        <p:scale>
          <a:sx n="70" d="100"/>
          <a:sy n="70" d="100"/>
        </p:scale>
        <p:origin x="-576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分数的意义（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png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10735" y="1435155"/>
            <a:ext cx="651203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分数的意义（</a:t>
            </a:r>
            <a:r>
              <a:rPr lang="en-US" altLang="zh-CN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285689" y="339502"/>
            <a:ext cx="2126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76509" y="965669"/>
            <a:ext cx="218881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376509" y="1469725"/>
            <a:ext cx="21888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376509" y="1973781"/>
            <a:ext cx="21888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244395" y="965669"/>
            <a:ext cx="218881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68997" y="965669"/>
            <a:ext cx="0" cy="15121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273053" y="965669"/>
            <a:ext cx="0" cy="15121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849117" y="965669"/>
            <a:ext cx="0" cy="15121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1592533" y="1083212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952573" y="1083212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312613" y="1083212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672653" y="1083212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032693" y="1083212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592533" y="158943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952573" y="158943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312613" y="158943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672653" y="158943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032693" y="158943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592533" y="2093494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952573" y="2093494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312613" y="2093494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672653" y="2093494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032693" y="2093494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337136" y="1126984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337136" y="163321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337136" y="213726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874295" y="1096327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874295" y="1602554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874295" y="21066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389512" y="1111828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389512" y="1618055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389512" y="2122110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926671" y="108117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926671" y="1587398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926671" y="2091453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1"/>
          <p:cNvSpPr txBox="1"/>
          <p:nvPr/>
        </p:nvSpPr>
        <p:spPr>
          <a:xfrm>
            <a:off x="788960" y="2751059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 bwMode="auto">
          <a:xfrm>
            <a:off x="1705677" y="3038471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3"/>
          <p:cNvSpPr txBox="1">
            <a:spLocks noChangeArrowheads="1"/>
          </p:cNvSpPr>
          <p:nvPr/>
        </p:nvSpPr>
        <p:spPr bwMode="auto">
          <a:xfrm>
            <a:off x="1311688" y="2542845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Box 3"/>
          <p:cNvSpPr txBox="1">
            <a:spLocks noChangeArrowheads="1"/>
          </p:cNvSpPr>
          <p:nvPr/>
        </p:nvSpPr>
        <p:spPr bwMode="auto">
          <a:xfrm>
            <a:off x="1311688" y="3078391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Box 3"/>
          <p:cNvSpPr txBox="1">
            <a:spLocks noChangeArrowheads="1"/>
          </p:cNvSpPr>
          <p:nvPr/>
        </p:nvSpPr>
        <p:spPr bwMode="auto">
          <a:xfrm>
            <a:off x="1762500" y="2543451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Box 3"/>
          <p:cNvSpPr txBox="1">
            <a:spLocks noChangeArrowheads="1"/>
          </p:cNvSpPr>
          <p:nvPr/>
        </p:nvSpPr>
        <p:spPr bwMode="auto">
          <a:xfrm>
            <a:off x="1760951" y="3085417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Box 3"/>
          <p:cNvSpPr txBox="1">
            <a:spLocks noChangeArrowheads="1"/>
          </p:cNvSpPr>
          <p:nvPr/>
        </p:nvSpPr>
        <p:spPr bwMode="auto">
          <a:xfrm>
            <a:off x="3241235" y="2751058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Box 1"/>
          <p:cNvSpPr txBox="1"/>
          <p:nvPr/>
        </p:nvSpPr>
        <p:spPr>
          <a:xfrm>
            <a:off x="755576" y="3647935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8" name="直接连接符 57"/>
          <p:cNvCxnSpPr/>
          <p:nvPr/>
        </p:nvCxnSpPr>
        <p:spPr bwMode="auto">
          <a:xfrm>
            <a:off x="1672293" y="3935347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TextBox 3"/>
          <p:cNvSpPr txBox="1">
            <a:spLocks noChangeArrowheads="1"/>
          </p:cNvSpPr>
          <p:nvPr/>
        </p:nvSpPr>
        <p:spPr bwMode="auto">
          <a:xfrm>
            <a:off x="1278304" y="3439721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TextBox 3"/>
          <p:cNvSpPr txBox="1">
            <a:spLocks noChangeArrowheads="1"/>
          </p:cNvSpPr>
          <p:nvPr/>
        </p:nvSpPr>
        <p:spPr bwMode="auto">
          <a:xfrm>
            <a:off x="1278304" y="3975267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TextBox 3"/>
          <p:cNvSpPr txBox="1">
            <a:spLocks noChangeArrowheads="1"/>
          </p:cNvSpPr>
          <p:nvPr/>
        </p:nvSpPr>
        <p:spPr bwMode="auto">
          <a:xfrm>
            <a:off x="1729116" y="3440327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Box 3"/>
          <p:cNvSpPr txBox="1">
            <a:spLocks noChangeArrowheads="1"/>
          </p:cNvSpPr>
          <p:nvPr/>
        </p:nvSpPr>
        <p:spPr bwMode="auto">
          <a:xfrm>
            <a:off x="1727567" y="3982293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TextBox 3"/>
          <p:cNvSpPr txBox="1">
            <a:spLocks noChangeArrowheads="1"/>
          </p:cNvSpPr>
          <p:nvPr/>
        </p:nvSpPr>
        <p:spPr bwMode="auto">
          <a:xfrm>
            <a:off x="3207851" y="3647934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TextBox 1"/>
          <p:cNvSpPr txBox="1"/>
          <p:nvPr/>
        </p:nvSpPr>
        <p:spPr>
          <a:xfrm>
            <a:off x="4717583" y="2740207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 bwMode="auto">
          <a:xfrm>
            <a:off x="5634300" y="3027619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0" name="TextBox 3"/>
          <p:cNvSpPr txBox="1">
            <a:spLocks noChangeArrowheads="1"/>
          </p:cNvSpPr>
          <p:nvPr/>
        </p:nvSpPr>
        <p:spPr bwMode="auto">
          <a:xfrm>
            <a:off x="5240311" y="2531993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3"/>
          <p:cNvSpPr txBox="1">
            <a:spLocks noChangeArrowheads="1"/>
          </p:cNvSpPr>
          <p:nvPr/>
        </p:nvSpPr>
        <p:spPr bwMode="auto">
          <a:xfrm>
            <a:off x="5240311" y="3067539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3"/>
          <p:cNvSpPr txBox="1">
            <a:spLocks noChangeArrowheads="1"/>
          </p:cNvSpPr>
          <p:nvPr/>
        </p:nvSpPr>
        <p:spPr bwMode="auto">
          <a:xfrm>
            <a:off x="5691123" y="2532599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TextBox 3"/>
          <p:cNvSpPr txBox="1">
            <a:spLocks noChangeArrowheads="1"/>
          </p:cNvSpPr>
          <p:nvPr/>
        </p:nvSpPr>
        <p:spPr bwMode="auto">
          <a:xfrm>
            <a:off x="5689574" y="3074565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TextBox 3"/>
          <p:cNvSpPr txBox="1">
            <a:spLocks noChangeArrowheads="1"/>
          </p:cNvSpPr>
          <p:nvPr/>
        </p:nvSpPr>
        <p:spPr bwMode="auto">
          <a:xfrm>
            <a:off x="7169858" y="274020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TextBox 1"/>
          <p:cNvSpPr txBox="1"/>
          <p:nvPr/>
        </p:nvSpPr>
        <p:spPr>
          <a:xfrm>
            <a:off x="4684199" y="3637083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6" name="直接连接符 75"/>
          <p:cNvCxnSpPr/>
          <p:nvPr/>
        </p:nvCxnSpPr>
        <p:spPr bwMode="auto">
          <a:xfrm>
            <a:off x="5600916" y="3924495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7" name="TextBox 3"/>
          <p:cNvSpPr txBox="1">
            <a:spLocks noChangeArrowheads="1"/>
          </p:cNvSpPr>
          <p:nvPr/>
        </p:nvSpPr>
        <p:spPr bwMode="auto">
          <a:xfrm>
            <a:off x="5206927" y="3428869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TextBox 3"/>
          <p:cNvSpPr txBox="1">
            <a:spLocks noChangeArrowheads="1"/>
          </p:cNvSpPr>
          <p:nvPr/>
        </p:nvSpPr>
        <p:spPr bwMode="auto">
          <a:xfrm>
            <a:off x="5206927" y="3964415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TextBox 3"/>
          <p:cNvSpPr txBox="1">
            <a:spLocks noChangeArrowheads="1"/>
          </p:cNvSpPr>
          <p:nvPr/>
        </p:nvSpPr>
        <p:spPr bwMode="auto">
          <a:xfrm>
            <a:off x="5657739" y="3429475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TextBox 3"/>
          <p:cNvSpPr txBox="1">
            <a:spLocks noChangeArrowheads="1"/>
          </p:cNvSpPr>
          <p:nvPr/>
        </p:nvSpPr>
        <p:spPr bwMode="auto">
          <a:xfrm>
            <a:off x="5656190" y="3971441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TextBox 3"/>
          <p:cNvSpPr txBox="1">
            <a:spLocks noChangeArrowheads="1"/>
          </p:cNvSpPr>
          <p:nvPr/>
        </p:nvSpPr>
        <p:spPr bwMode="auto">
          <a:xfrm>
            <a:off x="7136474" y="3637082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3" name="图片 8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65" grpId="0"/>
      <p:bldP spid="66" grpId="0"/>
      <p:bldP spid="67" grpId="0"/>
      <p:bldP spid="72" grpId="0"/>
      <p:bldP spid="73" grpId="0"/>
      <p:bldP spid="74" grpId="0"/>
      <p:bldP spid="79" grpId="0"/>
      <p:bldP spid="80" grpId="0"/>
      <p:bldP spid="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23528" y="330791"/>
            <a:ext cx="2106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59832" y="915566"/>
            <a:ext cx="252028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3059832" y="1419622"/>
            <a:ext cx="2520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59832" y="1923678"/>
            <a:ext cx="2520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131840" y="10331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491880" y="10331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923928" y="10331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283968" y="10331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716016" y="10331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131840" y="153933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491880" y="153933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923928" y="153933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283968" y="153933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716016" y="153933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131840" y="204339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491880" y="204339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923928" y="204339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283968" y="204339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716016" y="204339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1"/>
          <p:cNvSpPr txBox="1"/>
          <p:nvPr/>
        </p:nvSpPr>
        <p:spPr>
          <a:xfrm>
            <a:off x="788960" y="2646800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 bwMode="auto">
          <a:xfrm>
            <a:off x="1705677" y="2953576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3"/>
          <p:cNvSpPr txBox="1">
            <a:spLocks noChangeArrowheads="1"/>
          </p:cNvSpPr>
          <p:nvPr/>
        </p:nvSpPr>
        <p:spPr bwMode="auto">
          <a:xfrm>
            <a:off x="1311688" y="2457950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Box 3"/>
          <p:cNvSpPr txBox="1">
            <a:spLocks noChangeArrowheads="1"/>
          </p:cNvSpPr>
          <p:nvPr/>
        </p:nvSpPr>
        <p:spPr bwMode="auto">
          <a:xfrm>
            <a:off x="1311688" y="2974132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Box 3"/>
          <p:cNvSpPr txBox="1">
            <a:spLocks noChangeArrowheads="1"/>
          </p:cNvSpPr>
          <p:nvPr/>
        </p:nvSpPr>
        <p:spPr bwMode="auto">
          <a:xfrm>
            <a:off x="1762500" y="245855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Box 3"/>
          <p:cNvSpPr txBox="1">
            <a:spLocks noChangeArrowheads="1"/>
          </p:cNvSpPr>
          <p:nvPr/>
        </p:nvSpPr>
        <p:spPr bwMode="auto">
          <a:xfrm>
            <a:off x="1760951" y="2981158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Box 3"/>
          <p:cNvSpPr txBox="1">
            <a:spLocks noChangeArrowheads="1"/>
          </p:cNvSpPr>
          <p:nvPr/>
        </p:nvSpPr>
        <p:spPr bwMode="auto">
          <a:xfrm>
            <a:off x="3241235" y="2646799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Box 1"/>
          <p:cNvSpPr txBox="1"/>
          <p:nvPr/>
        </p:nvSpPr>
        <p:spPr>
          <a:xfrm>
            <a:off x="755576" y="3543676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8" name="直接连接符 57"/>
          <p:cNvCxnSpPr/>
          <p:nvPr/>
        </p:nvCxnSpPr>
        <p:spPr bwMode="auto">
          <a:xfrm>
            <a:off x="1672293" y="3831088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TextBox 3"/>
          <p:cNvSpPr txBox="1">
            <a:spLocks noChangeArrowheads="1"/>
          </p:cNvSpPr>
          <p:nvPr/>
        </p:nvSpPr>
        <p:spPr bwMode="auto">
          <a:xfrm>
            <a:off x="1278304" y="3335462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TextBox 3"/>
          <p:cNvSpPr txBox="1">
            <a:spLocks noChangeArrowheads="1"/>
          </p:cNvSpPr>
          <p:nvPr/>
        </p:nvSpPr>
        <p:spPr bwMode="auto">
          <a:xfrm>
            <a:off x="1278304" y="3871008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TextBox 3"/>
          <p:cNvSpPr txBox="1">
            <a:spLocks noChangeArrowheads="1"/>
          </p:cNvSpPr>
          <p:nvPr/>
        </p:nvSpPr>
        <p:spPr bwMode="auto">
          <a:xfrm>
            <a:off x="1729116" y="3336068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Box 3"/>
          <p:cNvSpPr txBox="1">
            <a:spLocks noChangeArrowheads="1"/>
          </p:cNvSpPr>
          <p:nvPr/>
        </p:nvSpPr>
        <p:spPr bwMode="auto">
          <a:xfrm>
            <a:off x="1727567" y="3878034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TextBox 3"/>
          <p:cNvSpPr txBox="1">
            <a:spLocks noChangeArrowheads="1"/>
          </p:cNvSpPr>
          <p:nvPr/>
        </p:nvSpPr>
        <p:spPr bwMode="auto">
          <a:xfrm>
            <a:off x="3207851" y="3543675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TextBox 1"/>
          <p:cNvSpPr txBox="1"/>
          <p:nvPr/>
        </p:nvSpPr>
        <p:spPr>
          <a:xfrm>
            <a:off x="4717583" y="2635948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 bwMode="auto">
          <a:xfrm>
            <a:off x="5634300" y="2923360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0" name="TextBox 3"/>
          <p:cNvSpPr txBox="1">
            <a:spLocks noChangeArrowheads="1"/>
          </p:cNvSpPr>
          <p:nvPr/>
        </p:nvSpPr>
        <p:spPr bwMode="auto">
          <a:xfrm>
            <a:off x="5240311" y="2427734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3"/>
          <p:cNvSpPr txBox="1">
            <a:spLocks noChangeArrowheads="1"/>
          </p:cNvSpPr>
          <p:nvPr/>
        </p:nvSpPr>
        <p:spPr bwMode="auto">
          <a:xfrm>
            <a:off x="5240311" y="2963280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3"/>
          <p:cNvSpPr txBox="1">
            <a:spLocks noChangeArrowheads="1"/>
          </p:cNvSpPr>
          <p:nvPr/>
        </p:nvSpPr>
        <p:spPr bwMode="auto">
          <a:xfrm>
            <a:off x="5691123" y="2428340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TextBox 3"/>
          <p:cNvSpPr txBox="1">
            <a:spLocks noChangeArrowheads="1"/>
          </p:cNvSpPr>
          <p:nvPr/>
        </p:nvSpPr>
        <p:spPr bwMode="auto">
          <a:xfrm>
            <a:off x="5689574" y="297030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TextBox 3"/>
          <p:cNvSpPr txBox="1">
            <a:spLocks noChangeArrowheads="1"/>
          </p:cNvSpPr>
          <p:nvPr/>
        </p:nvSpPr>
        <p:spPr bwMode="auto">
          <a:xfrm>
            <a:off x="7169858" y="2635947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TextBox 1"/>
          <p:cNvSpPr txBox="1"/>
          <p:nvPr/>
        </p:nvSpPr>
        <p:spPr>
          <a:xfrm>
            <a:off x="4684199" y="3532824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6" name="直接连接符 75"/>
          <p:cNvCxnSpPr/>
          <p:nvPr/>
        </p:nvCxnSpPr>
        <p:spPr bwMode="auto">
          <a:xfrm>
            <a:off x="5600916" y="3820236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7" name="TextBox 3"/>
          <p:cNvSpPr txBox="1">
            <a:spLocks noChangeArrowheads="1"/>
          </p:cNvSpPr>
          <p:nvPr/>
        </p:nvSpPr>
        <p:spPr bwMode="auto">
          <a:xfrm>
            <a:off x="5206927" y="3324610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TextBox 3"/>
          <p:cNvSpPr txBox="1">
            <a:spLocks noChangeArrowheads="1"/>
          </p:cNvSpPr>
          <p:nvPr/>
        </p:nvSpPr>
        <p:spPr bwMode="auto">
          <a:xfrm>
            <a:off x="5206927" y="3860156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TextBox 3"/>
          <p:cNvSpPr txBox="1">
            <a:spLocks noChangeArrowheads="1"/>
          </p:cNvSpPr>
          <p:nvPr/>
        </p:nvSpPr>
        <p:spPr bwMode="auto">
          <a:xfrm>
            <a:off x="5657739" y="332521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TextBox 3"/>
          <p:cNvSpPr txBox="1">
            <a:spLocks noChangeArrowheads="1"/>
          </p:cNvSpPr>
          <p:nvPr/>
        </p:nvSpPr>
        <p:spPr bwMode="auto">
          <a:xfrm>
            <a:off x="5656190" y="3867182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TextBox 3"/>
          <p:cNvSpPr txBox="1">
            <a:spLocks noChangeArrowheads="1"/>
          </p:cNvSpPr>
          <p:nvPr/>
        </p:nvSpPr>
        <p:spPr bwMode="auto">
          <a:xfrm>
            <a:off x="7136474" y="3532823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121291" y="1031068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5121291" y="1537295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5121291" y="2041350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5" name="直接连接符 84"/>
          <p:cNvCxnSpPr/>
          <p:nvPr/>
        </p:nvCxnSpPr>
        <p:spPr>
          <a:xfrm>
            <a:off x="4682632" y="915566"/>
            <a:ext cx="0" cy="15121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3871566" y="915566"/>
            <a:ext cx="0" cy="15121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8" name="图片 8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65" grpId="0"/>
      <p:bldP spid="66" grpId="0"/>
      <p:bldP spid="67" grpId="0"/>
      <p:bldP spid="72" grpId="0"/>
      <p:bldP spid="73" grpId="0"/>
      <p:bldP spid="74" grpId="0"/>
      <p:bldP spid="79" grpId="0"/>
      <p:bldP spid="80" grpId="0"/>
      <p:bldP spid="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39557" y="1573024"/>
            <a:ext cx="1897575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251520" y="339502"/>
            <a:ext cx="8004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用分数表示图中的    占总数的几分之几。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783023" y="483518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243861" y="1705034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714450" y="1705034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185039" y="1705034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55629" y="1705034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241231" y="2086275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711820" y="2086275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182409" y="2086275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652999" y="2086275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92080" y="1563638"/>
            <a:ext cx="1407265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376663" y="1695648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47252" y="1695648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317842" y="1695648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374033" y="2076889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844622" y="207688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315212" y="207688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 bwMode="auto">
          <a:xfrm>
            <a:off x="2831466" y="3136764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7" name="TextBox 3"/>
          <p:cNvSpPr txBox="1">
            <a:spLocks noChangeArrowheads="1"/>
          </p:cNvSpPr>
          <p:nvPr/>
        </p:nvSpPr>
        <p:spPr bwMode="auto">
          <a:xfrm>
            <a:off x="2437477" y="2641138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3"/>
          <p:cNvSpPr txBox="1">
            <a:spLocks noChangeArrowheads="1"/>
          </p:cNvSpPr>
          <p:nvPr/>
        </p:nvSpPr>
        <p:spPr bwMode="auto">
          <a:xfrm>
            <a:off x="2437477" y="3176684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3"/>
          <p:cNvSpPr txBox="1">
            <a:spLocks noChangeArrowheads="1"/>
          </p:cNvSpPr>
          <p:nvPr/>
        </p:nvSpPr>
        <p:spPr bwMode="auto">
          <a:xfrm>
            <a:off x="2888289" y="2641744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3"/>
          <p:cNvSpPr txBox="1">
            <a:spLocks noChangeArrowheads="1"/>
          </p:cNvSpPr>
          <p:nvPr/>
        </p:nvSpPr>
        <p:spPr bwMode="auto">
          <a:xfrm>
            <a:off x="2886740" y="3183710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1" name="直接连接符 50"/>
          <p:cNvCxnSpPr/>
          <p:nvPr/>
        </p:nvCxnSpPr>
        <p:spPr bwMode="auto">
          <a:xfrm>
            <a:off x="5795575" y="3122527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3"/>
          <p:cNvSpPr txBox="1">
            <a:spLocks noChangeArrowheads="1"/>
          </p:cNvSpPr>
          <p:nvPr/>
        </p:nvSpPr>
        <p:spPr bwMode="auto">
          <a:xfrm>
            <a:off x="5401586" y="2626901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Box 3"/>
          <p:cNvSpPr txBox="1">
            <a:spLocks noChangeArrowheads="1"/>
          </p:cNvSpPr>
          <p:nvPr/>
        </p:nvSpPr>
        <p:spPr bwMode="auto">
          <a:xfrm>
            <a:off x="5401586" y="3162447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Box 3"/>
          <p:cNvSpPr txBox="1">
            <a:spLocks noChangeArrowheads="1"/>
          </p:cNvSpPr>
          <p:nvPr/>
        </p:nvSpPr>
        <p:spPr bwMode="auto">
          <a:xfrm>
            <a:off x="5852398" y="2627507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Box 3"/>
          <p:cNvSpPr txBox="1">
            <a:spLocks noChangeArrowheads="1"/>
          </p:cNvSpPr>
          <p:nvPr/>
        </p:nvSpPr>
        <p:spPr bwMode="auto">
          <a:xfrm>
            <a:off x="5850849" y="3169473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4" grpId="0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07704" y="1316744"/>
            <a:ext cx="1407265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992287" y="1448754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62876" y="1448754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33466" y="1448754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989657" y="1829995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460246" y="1829995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04904" y="1275606"/>
            <a:ext cx="1080966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489486" y="1407616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987499" y="1403555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486856" y="1788857"/>
            <a:ext cx="326656" cy="326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987499" y="178479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 bwMode="auto">
          <a:xfrm>
            <a:off x="2383646" y="2905533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1989657" y="2409907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1989657" y="2945453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2440469" y="2410513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2438920" y="2952479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5719591" y="2838380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3"/>
          <p:cNvSpPr txBox="1">
            <a:spLocks noChangeArrowheads="1"/>
          </p:cNvSpPr>
          <p:nvPr/>
        </p:nvSpPr>
        <p:spPr bwMode="auto">
          <a:xfrm>
            <a:off x="5325602" y="2342754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"/>
          <p:cNvSpPr txBox="1">
            <a:spLocks noChangeArrowheads="1"/>
          </p:cNvSpPr>
          <p:nvPr/>
        </p:nvSpPr>
        <p:spPr bwMode="auto">
          <a:xfrm>
            <a:off x="5325602" y="2878300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"/>
          <p:cNvSpPr txBox="1">
            <a:spLocks noChangeArrowheads="1"/>
          </p:cNvSpPr>
          <p:nvPr/>
        </p:nvSpPr>
        <p:spPr bwMode="auto">
          <a:xfrm>
            <a:off x="5776414" y="2343360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"/>
          <p:cNvSpPr txBox="1">
            <a:spLocks noChangeArrowheads="1"/>
          </p:cNvSpPr>
          <p:nvPr/>
        </p:nvSpPr>
        <p:spPr bwMode="auto">
          <a:xfrm>
            <a:off x="5774865" y="288532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TextBox 1"/>
          <p:cNvSpPr txBox="1"/>
          <p:nvPr/>
        </p:nvSpPr>
        <p:spPr>
          <a:xfrm>
            <a:off x="251520" y="339502"/>
            <a:ext cx="8004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用分数表示图中的    占总数的几分之几。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783023" y="483518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1115616" y="2338883"/>
            <a:ext cx="676875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分数的分母代表总份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分子代表拿出的份</a:t>
            </a: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endParaRPr lang="en-US" altLang="zh-CN" sz="28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有几个是由份数和每份的个数共同决定的</a:t>
            </a:r>
            <a:endParaRPr lang="zh-CN" altLang="en-US" sz="28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15816" y="1707654"/>
            <a:ext cx="4536504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QQ截图20150204103327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5329"/>
            <a:ext cx="111442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" descr="QQ截图201502041033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85292"/>
            <a:ext cx="204311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3" descr="QQ截图2015020410334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95226"/>
            <a:ext cx="1835944" cy="216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731780" y="2670682"/>
            <a:ext cx="3440620" cy="2012845"/>
            <a:chOff x="4436866" y="2704021"/>
            <a:chExt cx="3440620" cy="2012845"/>
          </a:xfrm>
        </p:grpSpPr>
        <p:grpSp>
          <p:nvGrpSpPr>
            <p:cNvPr id="5" name="组合 4"/>
            <p:cNvGrpSpPr/>
            <p:nvPr/>
          </p:nvGrpSpPr>
          <p:grpSpPr>
            <a:xfrm>
              <a:off x="4436866" y="2704021"/>
              <a:ext cx="3440620" cy="2012845"/>
              <a:chOff x="3661174" y="2946798"/>
              <a:chExt cx="3440620" cy="2012845"/>
            </a:xfrm>
          </p:grpSpPr>
          <p:pic>
            <p:nvPicPr>
              <p:cNvPr id="18441" name="图片 6" descr="QQ截图20150204104004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93394" y="3351922"/>
                <a:ext cx="1408400" cy="1607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云形标注 7"/>
              <p:cNvSpPr/>
              <p:nvPr/>
            </p:nvSpPr>
            <p:spPr bwMode="auto">
              <a:xfrm>
                <a:off x="3661174" y="2946798"/>
                <a:ext cx="2840940" cy="696515"/>
              </a:xfrm>
              <a:prstGeom prst="cloudCallout">
                <a:avLst>
                  <a:gd name="adj1" fmla="val 32154"/>
                  <a:gd name="adj2" fmla="val 91472"/>
                </a:avLst>
              </a:prstGeom>
              <a:noFill/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565118" y="2821113"/>
              <a:ext cx="24482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一筐西红柿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r>
                <a:rPr lang="en-US" altLang="zh-CN" sz="2400" dirty="0" smtClean="0"/>
                <a:t> </a:t>
              </a:r>
              <a:endParaRPr lang="zh-CN" altLang="en-US" sz="2400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3568" y="2748226"/>
            <a:ext cx="3724921" cy="1911756"/>
            <a:chOff x="498736" y="2691277"/>
            <a:chExt cx="3724921" cy="1911756"/>
          </a:xfrm>
        </p:grpSpPr>
        <p:grpSp>
          <p:nvGrpSpPr>
            <p:cNvPr id="4" name="组合 3"/>
            <p:cNvGrpSpPr/>
            <p:nvPr/>
          </p:nvGrpSpPr>
          <p:grpSpPr>
            <a:xfrm>
              <a:off x="498736" y="2691277"/>
              <a:ext cx="3641216" cy="1911756"/>
              <a:chOff x="1459071" y="2282346"/>
              <a:chExt cx="3641216" cy="1911756"/>
            </a:xfrm>
          </p:grpSpPr>
          <p:pic>
            <p:nvPicPr>
              <p:cNvPr id="18438" name="图片 4" descr="QQ截图20150204103738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9071" y="2747492"/>
                <a:ext cx="959165" cy="1446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云形标注 5"/>
              <p:cNvSpPr/>
              <p:nvPr/>
            </p:nvSpPr>
            <p:spPr bwMode="auto">
              <a:xfrm>
                <a:off x="1937243" y="2282346"/>
                <a:ext cx="3163044" cy="696515"/>
              </a:xfrm>
              <a:prstGeom prst="cloudCallout">
                <a:avLst>
                  <a:gd name="adj1" fmla="val -34596"/>
                  <a:gd name="adj2" fmla="val 68735"/>
                </a:avLst>
              </a:prstGeom>
              <a:noFill/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005298" y="2790998"/>
              <a:ext cx="32183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一捆小棒有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根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838901" y="843558"/>
            <a:ext cx="1644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37017" y="2367630"/>
            <a:ext cx="427836" cy="36703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3537017" y="1926030"/>
            <a:ext cx="427836" cy="36703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853256" y="906855"/>
            <a:ext cx="21345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分一分。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69599" y="1491630"/>
            <a:ext cx="5421262" cy="2084698"/>
            <a:chOff x="435816" y="1354750"/>
            <a:chExt cx="5421262" cy="2084698"/>
          </a:xfrm>
        </p:grpSpPr>
        <p:sp>
          <p:nvSpPr>
            <p:cNvPr id="3" name="TextBox 3"/>
            <p:cNvSpPr txBox="1">
              <a:spLocks noChangeArrowheads="1"/>
            </p:cNvSpPr>
            <p:nvPr/>
          </p:nvSpPr>
          <p:spPr bwMode="auto">
            <a:xfrm>
              <a:off x="435816" y="1354750"/>
              <a:ext cx="5421262" cy="19389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）把一捆小棒平均分成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defRPr/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是这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小棒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根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；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defRPr/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份是这捆小棒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 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根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9461" name="组合 8"/>
            <p:cNvGrpSpPr/>
            <p:nvPr/>
          </p:nvGrpSpPr>
          <p:grpSpPr bwMode="auto">
            <a:xfrm>
              <a:off x="3166609" y="1745434"/>
              <a:ext cx="599040" cy="1291584"/>
              <a:chOff x="4617556" y="3571085"/>
              <a:chExt cx="644960" cy="1722285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4617556" y="4182237"/>
                <a:ext cx="500065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9463" name="TextBox 3"/>
              <p:cNvSpPr txBox="1">
                <a:spLocks noChangeArrowheads="1"/>
              </p:cNvSpPr>
              <p:nvPr/>
            </p:nvSpPr>
            <p:spPr bwMode="auto">
              <a:xfrm>
                <a:off x="4619574" y="4185262"/>
                <a:ext cx="642942" cy="1108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64" name="TextBox 3"/>
              <p:cNvSpPr txBox="1">
                <a:spLocks noChangeArrowheads="1"/>
              </p:cNvSpPr>
              <p:nvPr/>
            </p:nvSpPr>
            <p:spPr bwMode="auto">
              <a:xfrm>
                <a:off x="4726731" y="3571085"/>
                <a:ext cx="428628" cy="6156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465" name="组合 9"/>
            <p:cNvGrpSpPr/>
            <p:nvPr/>
          </p:nvGrpSpPr>
          <p:grpSpPr bwMode="auto">
            <a:xfrm>
              <a:off x="3184723" y="2584430"/>
              <a:ext cx="768379" cy="855018"/>
              <a:chOff x="2447647" y="3662177"/>
              <a:chExt cx="827280" cy="1140138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2469596" y="4269598"/>
                <a:ext cx="50006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9467" name="TextBox 3"/>
              <p:cNvSpPr txBox="1">
                <a:spLocks noChangeArrowheads="1"/>
              </p:cNvSpPr>
              <p:nvPr/>
            </p:nvSpPr>
            <p:spPr bwMode="auto">
              <a:xfrm>
                <a:off x="2447647" y="4186699"/>
                <a:ext cx="827280" cy="615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68" name="TextBox 3"/>
              <p:cNvSpPr txBox="1">
                <a:spLocks noChangeArrowheads="1"/>
              </p:cNvSpPr>
              <p:nvPr/>
            </p:nvSpPr>
            <p:spPr bwMode="auto">
              <a:xfrm>
                <a:off x="2505315" y="3662177"/>
                <a:ext cx="428628" cy="6156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组合 23"/>
          <p:cNvGrpSpPr/>
          <p:nvPr/>
        </p:nvGrpSpPr>
        <p:grpSpPr>
          <a:xfrm>
            <a:off x="1547664" y="3686150"/>
            <a:ext cx="4947373" cy="685800"/>
            <a:chOff x="895910" y="3500438"/>
            <a:chExt cx="5326623" cy="914286"/>
          </a:xfrm>
          <a:solidFill>
            <a:schemeClr val="accent5">
              <a:lumMod val="60000"/>
              <a:lumOff val="40000"/>
            </a:schemeClr>
          </a:solidFill>
        </p:grpSpPr>
        <p:pic>
          <p:nvPicPr>
            <p:cNvPr id="14" name="图片 13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895910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15" name="图片 14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396051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16" name="图片 15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928869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17" name="图片 16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2428935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18" name="图片 17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2929001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19" name="图片 18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429067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20" name="图片 19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4000571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21" name="图片 20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4500637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22" name="图片 21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072141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23" name="图片 22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651104" y="3500438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8" name="组合 26"/>
          <p:cNvGrpSpPr/>
          <p:nvPr/>
        </p:nvGrpSpPr>
        <p:grpSpPr bwMode="auto">
          <a:xfrm>
            <a:off x="5364088" y="2427735"/>
            <a:ext cx="2952329" cy="1872208"/>
            <a:chOff x="5345315" y="3415069"/>
            <a:chExt cx="3178165" cy="2496295"/>
          </a:xfrm>
        </p:grpSpPr>
        <p:pic>
          <p:nvPicPr>
            <p:cNvPr id="19471" name="图片 24" descr="小兔子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6169" y="3982538"/>
              <a:ext cx="1277311" cy="1928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云形标注 25"/>
            <p:cNvSpPr/>
            <p:nvPr/>
          </p:nvSpPr>
          <p:spPr bwMode="auto">
            <a:xfrm>
              <a:off x="5345315" y="3415069"/>
              <a:ext cx="2928958" cy="928695"/>
            </a:xfrm>
            <a:prstGeom prst="cloudCallout">
              <a:avLst>
                <a:gd name="adj1" fmla="val 22958"/>
                <a:gd name="adj2" fmla="val 89909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份、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呢？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TextBox 3"/>
          <p:cNvSpPr txBox="1">
            <a:spLocks noChangeArrowheads="1"/>
          </p:cNvSpPr>
          <p:nvPr/>
        </p:nvSpPr>
        <p:spPr bwMode="auto">
          <a:xfrm>
            <a:off x="6561156" y="1822053"/>
            <a:ext cx="1126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总份数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3964853" y="2113146"/>
            <a:ext cx="2479355" cy="438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"/>
          <p:cNvSpPr txBox="1">
            <a:spLocks noChangeArrowheads="1"/>
          </p:cNvSpPr>
          <p:nvPr/>
        </p:nvSpPr>
        <p:spPr bwMode="auto">
          <a:xfrm>
            <a:off x="6371825" y="1390005"/>
            <a:ext cx="17285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拿出的份数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 flipV="1">
            <a:off x="3964853" y="1671546"/>
            <a:ext cx="2479355" cy="438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6226114" y="1851670"/>
            <a:ext cx="2090302" cy="8366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8" grpId="0" animBg="1"/>
      <p:bldP spid="34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圆角矩形 45"/>
          <p:cNvSpPr/>
          <p:nvPr/>
        </p:nvSpPr>
        <p:spPr>
          <a:xfrm>
            <a:off x="734291" y="1312953"/>
            <a:ext cx="618806" cy="36703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9" name="圆角矩形 48"/>
          <p:cNvSpPr/>
          <p:nvPr/>
        </p:nvSpPr>
        <p:spPr>
          <a:xfrm>
            <a:off x="742523" y="2409617"/>
            <a:ext cx="618806" cy="36703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" name="组合 1"/>
          <p:cNvGrpSpPr/>
          <p:nvPr/>
        </p:nvGrpSpPr>
        <p:grpSpPr>
          <a:xfrm>
            <a:off x="751602" y="555526"/>
            <a:ext cx="6984776" cy="2539193"/>
            <a:chOff x="971600" y="1851670"/>
            <a:chExt cx="6984776" cy="2539193"/>
          </a:xfrm>
        </p:grpSpPr>
        <p:sp>
          <p:nvSpPr>
            <p:cNvPr id="7" name="文本框 6"/>
            <p:cNvSpPr txBox="1"/>
            <p:nvPr/>
          </p:nvSpPr>
          <p:spPr>
            <a:xfrm>
              <a:off x="971600" y="1851670"/>
              <a:ext cx="698477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b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 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这捆小棒的       ，是（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 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这捆小棒的       ，是（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" name="组合 6"/>
            <p:cNvGrpSpPr/>
            <p:nvPr/>
          </p:nvGrpSpPr>
          <p:grpSpPr bwMode="auto">
            <a:xfrm>
              <a:off x="3203848" y="2322560"/>
              <a:ext cx="1071588" cy="997211"/>
              <a:chOff x="2928926" y="3357562"/>
              <a:chExt cx="1928826" cy="1330208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3638094" y="4018692"/>
                <a:ext cx="928694" cy="158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" name="TextBox 3"/>
              <p:cNvSpPr txBox="1">
                <a:spLocks noChangeArrowheads="1"/>
              </p:cNvSpPr>
              <p:nvPr/>
            </p:nvSpPr>
            <p:spPr bwMode="auto">
              <a:xfrm>
                <a:off x="2928926" y="3357562"/>
                <a:ext cx="1928826" cy="615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TextBox 3"/>
              <p:cNvSpPr txBox="1">
                <a:spLocks noChangeArrowheads="1"/>
              </p:cNvSpPr>
              <p:nvPr/>
            </p:nvSpPr>
            <p:spPr bwMode="auto">
              <a:xfrm>
                <a:off x="2928926" y="4071942"/>
                <a:ext cx="1928826" cy="615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2" name="组合 6"/>
            <p:cNvGrpSpPr/>
            <p:nvPr/>
          </p:nvGrpSpPr>
          <p:grpSpPr bwMode="auto">
            <a:xfrm>
              <a:off x="3203848" y="3393652"/>
              <a:ext cx="1071588" cy="997211"/>
              <a:chOff x="2928926" y="3357562"/>
              <a:chExt cx="1928826" cy="1330208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3638094" y="4018692"/>
                <a:ext cx="928694" cy="158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" name="TextBox 3"/>
              <p:cNvSpPr txBox="1">
                <a:spLocks noChangeArrowheads="1"/>
              </p:cNvSpPr>
              <p:nvPr/>
            </p:nvSpPr>
            <p:spPr bwMode="auto">
              <a:xfrm>
                <a:off x="2928926" y="3357562"/>
                <a:ext cx="1928826" cy="615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TextBox 3"/>
              <p:cNvSpPr txBox="1">
                <a:spLocks noChangeArrowheads="1"/>
              </p:cNvSpPr>
              <p:nvPr/>
            </p:nvSpPr>
            <p:spPr bwMode="auto">
              <a:xfrm>
                <a:off x="2928926" y="4071942"/>
                <a:ext cx="1928826" cy="615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3" name="组合 23"/>
          <p:cNvGrpSpPr/>
          <p:nvPr/>
        </p:nvGrpSpPr>
        <p:grpSpPr>
          <a:xfrm>
            <a:off x="1835696" y="3326110"/>
            <a:ext cx="4947373" cy="685800"/>
            <a:chOff x="895910" y="3500438"/>
            <a:chExt cx="5326623" cy="914286"/>
          </a:xfrm>
          <a:solidFill>
            <a:schemeClr val="accent5">
              <a:lumMod val="60000"/>
              <a:lumOff val="40000"/>
            </a:schemeClr>
          </a:solidFill>
        </p:grpSpPr>
        <p:pic>
          <p:nvPicPr>
            <p:cNvPr id="34" name="图片 33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895910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35" name="图片 34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396051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36" name="图片 35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928869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37" name="图片 36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2428935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38" name="图片 37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2929001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39" name="图片 38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429067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40" name="图片 39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4000571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41" name="图片 40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4500637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42" name="图片 41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072141" y="3500438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43" name="图片 42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651104" y="3500438"/>
              <a:ext cx="571429" cy="914286"/>
            </a:xfrm>
            <a:prstGeom prst="rect">
              <a:avLst/>
            </a:prstGeom>
            <a:grpFill/>
          </p:spPr>
        </p:pic>
      </p:grpSp>
      <p:sp>
        <p:nvSpPr>
          <p:cNvPr id="44" name="TextBox 3"/>
          <p:cNvSpPr txBox="1">
            <a:spLocks noChangeArrowheads="1"/>
          </p:cNvSpPr>
          <p:nvPr/>
        </p:nvSpPr>
        <p:spPr bwMode="auto">
          <a:xfrm>
            <a:off x="6839048" y="1263100"/>
            <a:ext cx="183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总份数是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3"/>
          <p:cNvSpPr txBox="1">
            <a:spLocks noChangeArrowheads="1"/>
          </p:cNvSpPr>
          <p:nvPr/>
        </p:nvSpPr>
        <p:spPr bwMode="auto">
          <a:xfrm>
            <a:off x="3377839" y="1573124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3"/>
          <p:cNvSpPr txBox="1">
            <a:spLocks noChangeArrowheads="1"/>
          </p:cNvSpPr>
          <p:nvPr/>
        </p:nvSpPr>
        <p:spPr bwMode="auto">
          <a:xfrm>
            <a:off x="3474949" y="102343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3"/>
          <p:cNvSpPr txBox="1">
            <a:spLocks noChangeArrowheads="1"/>
          </p:cNvSpPr>
          <p:nvPr/>
        </p:nvSpPr>
        <p:spPr bwMode="auto">
          <a:xfrm>
            <a:off x="5330403" y="1263101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3"/>
          <p:cNvSpPr txBox="1">
            <a:spLocks noChangeArrowheads="1"/>
          </p:cNvSpPr>
          <p:nvPr/>
        </p:nvSpPr>
        <p:spPr bwMode="auto">
          <a:xfrm>
            <a:off x="6817674" y="2362300"/>
            <a:ext cx="183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总份数是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Box 3"/>
          <p:cNvSpPr txBox="1">
            <a:spLocks noChangeArrowheads="1"/>
          </p:cNvSpPr>
          <p:nvPr/>
        </p:nvSpPr>
        <p:spPr bwMode="auto">
          <a:xfrm>
            <a:off x="3325727" y="262828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Box 3"/>
          <p:cNvSpPr txBox="1">
            <a:spLocks noChangeArrowheads="1"/>
          </p:cNvSpPr>
          <p:nvPr/>
        </p:nvSpPr>
        <p:spPr bwMode="auto">
          <a:xfrm>
            <a:off x="3474948" y="2084680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Box 3"/>
          <p:cNvSpPr txBox="1">
            <a:spLocks noChangeArrowheads="1"/>
          </p:cNvSpPr>
          <p:nvPr/>
        </p:nvSpPr>
        <p:spPr bwMode="auto">
          <a:xfrm>
            <a:off x="5330403" y="2395103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23528" y="320338"/>
            <a:ext cx="4514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把一捆小棒平均分成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44" grpId="0"/>
      <p:bldP spid="45" grpId="0"/>
      <p:bldP spid="47" grpId="0"/>
      <p:bldP spid="48" grpId="0"/>
      <p:bldP spid="50" grpId="0"/>
      <p:bldP spid="51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36"/>
          <p:cNvSpPr/>
          <p:nvPr/>
        </p:nvSpPr>
        <p:spPr>
          <a:xfrm>
            <a:off x="3291469" y="1711165"/>
            <a:ext cx="427836" cy="36703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3291469" y="1269565"/>
            <a:ext cx="427836" cy="36703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558988" y="699542"/>
            <a:ext cx="604867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）把一捆小棒平均分成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份是这捆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小棒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份是这捆小棒的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，是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en-US" sz="2400" dirty="0">
                <a:latin typeface="Ebrima" panose="02000000000000000000" pitchFamily="2" charset="0"/>
                <a:ea typeface="楷体" panose="02010609060101010101" pitchFamily="49" charset="-122"/>
                <a:cs typeface="Ebrima" panose="02000000000000000000" pitchFamily="2" charset="0"/>
              </a:rPr>
              <a:t>······</a:t>
            </a:r>
            <a:endParaRPr lang="zh-CN" altLang="en-US" sz="2400" dirty="0">
              <a:latin typeface="Ebrima" panose="02000000000000000000" pitchFamily="2" charset="0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grpSp>
        <p:nvGrpSpPr>
          <p:cNvPr id="20483" name="组合 6"/>
          <p:cNvGrpSpPr/>
          <p:nvPr/>
        </p:nvGrpSpPr>
        <p:grpSpPr bwMode="auto">
          <a:xfrm>
            <a:off x="2758302" y="2045266"/>
            <a:ext cx="1071588" cy="997211"/>
            <a:chOff x="2928926" y="3357562"/>
            <a:chExt cx="1928826" cy="133020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638094" y="4018692"/>
              <a:ext cx="928694" cy="158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485" name="TextBox 3"/>
            <p:cNvSpPr txBox="1">
              <a:spLocks noChangeArrowheads="1"/>
            </p:cNvSpPr>
            <p:nvPr/>
          </p:nvSpPr>
          <p:spPr bwMode="auto">
            <a:xfrm>
              <a:off x="2928926" y="3357562"/>
              <a:ext cx="1928826" cy="615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86" name="TextBox 3"/>
            <p:cNvSpPr txBox="1">
              <a:spLocks noChangeArrowheads="1"/>
            </p:cNvSpPr>
            <p:nvPr/>
          </p:nvSpPr>
          <p:spPr bwMode="auto">
            <a:xfrm>
              <a:off x="2928926" y="4071942"/>
              <a:ext cx="1928826" cy="615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487" name="组合 7"/>
          <p:cNvGrpSpPr/>
          <p:nvPr/>
        </p:nvGrpSpPr>
        <p:grpSpPr bwMode="auto">
          <a:xfrm>
            <a:off x="3291469" y="1236539"/>
            <a:ext cx="535783" cy="900410"/>
            <a:chOff x="3643306" y="3415729"/>
            <a:chExt cx="714382" cy="1200097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643306" y="4001298"/>
              <a:ext cx="50006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489" name="TextBox 3"/>
            <p:cNvSpPr txBox="1">
              <a:spLocks noChangeArrowheads="1"/>
            </p:cNvSpPr>
            <p:nvPr/>
          </p:nvSpPr>
          <p:spPr bwMode="auto">
            <a:xfrm>
              <a:off x="3714745" y="4000503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90" name="TextBox 3"/>
            <p:cNvSpPr txBox="1">
              <a:spLocks noChangeArrowheads="1"/>
            </p:cNvSpPr>
            <p:nvPr/>
          </p:nvSpPr>
          <p:spPr bwMode="auto">
            <a:xfrm>
              <a:off x="3714745" y="3415729"/>
              <a:ext cx="428628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45" name="组合 14"/>
          <p:cNvGrpSpPr/>
          <p:nvPr/>
        </p:nvGrpSpPr>
        <p:grpSpPr>
          <a:xfrm>
            <a:off x="1816283" y="3518689"/>
            <a:ext cx="857138" cy="688128"/>
            <a:chOff x="357158" y="3929066"/>
            <a:chExt cx="1142858" cy="917390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13" name="图片 12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7158" y="3929066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14" name="图片 13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28587" y="3932170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12" name="组合 32"/>
          <p:cNvGrpSpPr/>
          <p:nvPr/>
        </p:nvGrpSpPr>
        <p:grpSpPr bwMode="auto">
          <a:xfrm>
            <a:off x="4128764" y="2715766"/>
            <a:ext cx="4051227" cy="1584176"/>
            <a:chOff x="2152833" y="3407855"/>
            <a:chExt cx="5401673" cy="2112249"/>
          </a:xfrm>
        </p:grpSpPr>
        <p:pic>
          <p:nvPicPr>
            <p:cNvPr id="20497" name="图片 27" descr="QQ截图2015020410571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6181" y="3805592"/>
              <a:ext cx="1738325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云形标注 28"/>
            <p:cNvSpPr/>
            <p:nvPr/>
          </p:nvSpPr>
          <p:spPr bwMode="auto">
            <a:xfrm>
              <a:off x="2152833" y="3407855"/>
              <a:ext cx="4143401" cy="928694"/>
            </a:xfrm>
            <a:prstGeom prst="cloudCallout">
              <a:avLst>
                <a:gd name="adj1" fmla="val 46451"/>
                <a:gd name="adj2" fmla="val 6926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份、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份呢？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499" name="TextBox 3"/>
          <p:cNvSpPr txBox="1">
            <a:spLocks noChangeArrowheads="1"/>
          </p:cNvSpPr>
          <p:nvPr/>
        </p:nvSpPr>
        <p:spPr bwMode="auto">
          <a:xfrm>
            <a:off x="3216855" y="2031668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500" name="TextBox 3"/>
          <p:cNvSpPr txBox="1">
            <a:spLocks noChangeArrowheads="1"/>
          </p:cNvSpPr>
          <p:nvPr/>
        </p:nvSpPr>
        <p:spPr bwMode="auto">
          <a:xfrm>
            <a:off x="3228963" y="2587162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501" name="TextBox 3"/>
          <p:cNvSpPr txBox="1">
            <a:spLocks noChangeArrowheads="1"/>
          </p:cNvSpPr>
          <p:nvPr/>
        </p:nvSpPr>
        <p:spPr bwMode="auto">
          <a:xfrm>
            <a:off x="4863195" y="2148008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3"/>
          <p:cNvSpPr txBox="1">
            <a:spLocks noChangeArrowheads="1"/>
          </p:cNvSpPr>
          <p:nvPr/>
        </p:nvSpPr>
        <p:spPr bwMode="auto">
          <a:xfrm>
            <a:off x="6459624" y="1221926"/>
            <a:ext cx="1126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总份数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 flipV="1">
            <a:off x="3719305" y="1456681"/>
            <a:ext cx="2479355" cy="438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3"/>
          <p:cNvSpPr txBox="1">
            <a:spLocks noChangeArrowheads="1"/>
          </p:cNvSpPr>
          <p:nvPr/>
        </p:nvSpPr>
        <p:spPr bwMode="auto">
          <a:xfrm>
            <a:off x="6158569" y="755818"/>
            <a:ext cx="17285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拿出的份数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 flipV="1">
            <a:off x="3719305" y="1015081"/>
            <a:ext cx="2479355" cy="438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6010090" y="1217483"/>
            <a:ext cx="2090302" cy="8366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14"/>
          <p:cNvGrpSpPr/>
          <p:nvPr/>
        </p:nvGrpSpPr>
        <p:grpSpPr>
          <a:xfrm>
            <a:off x="2849588" y="3539806"/>
            <a:ext cx="857138" cy="688128"/>
            <a:chOff x="357158" y="3929066"/>
            <a:chExt cx="1142858" cy="917390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45" name="图片 44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7158" y="3929066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46" name="图片 45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28587" y="3932170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47" name="组合 14"/>
          <p:cNvGrpSpPr/>
          <p:nvPr/>
        </p:nvGrpSpPr>
        <p:grpSpPr>
          <a:xfrm>
            <a:off x="3882893" y="3516361"/>
            <a:ext cx="857138" cy="688128"/>
            <a:chOff x="357158" y="3929066"/>
            <a:chExt cx="1142858" cy="917390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48" name="图片 47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7158" y="3929066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49" name="图片 48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28587" y="3932170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50" name="组合 14"/>
          <p:cNvGrpSpPr/>
          <p:nvPr/>
        </p:nvGrpSpPr>
        <p:grpSpPr>
          <a:xfrm>
            <a:off x="4916198" y="3537478"/>
            <a:ext cx="857138" cy="688128"/>
            <a:chOff x="357158" y="3929066"/>
            <a:chExt cx="1142858" cy="917390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51" name="图片 50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7158" y="3929066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52" name="图片 51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28587" y="3932170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53" name="组合 14"/>
          <p:cNvGrpSpPr/>
          <p:nvPr/>
        </p:nvGrpSpPr>
        <p:grpSpPr>
          <a:xfrm>
            <a:off x="5947110" y="3514033"/>
            <a:ext cx="857138" cy="688128"/>
            <a:chOff x="357158" y="3929066"/>
            <a:chExt cx="1142858" cy="917390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54" name="图片 53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7158" y="3929066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55" name="图片 54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28587" y="3932170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56" name="组合 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20499" grpId="0"/>
      <p:bldP spid="20500" grpId="0"/>
      <p:bldP spid="20501" grpId="0"/>
      <p:bldP spid="39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圆角矩形 45"/>
          <p:cNvSpPr/>
          <p:nvPr/>
        </p:nvSpPr>
        <p:spPr>
          <a:xfrm>
            <a:off x="590275" y="1240945"/>
            <a:ext cx="618806" cy="36703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9" name="圆角矩形 48"/>
          <p:cNvSpPr/>
          <p:nvPr/>
        </p:nvSpPr>
        <p:spPr>
          <a:xfrm>
            <a:off x="598507" y="2337609"/>
            <a:ext cx="618806" cy="36703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" name="组合 1"/>
          <p:cNvGrpSpPr/>
          <p:nvPr/>
        </p:nvGrpSpPr>
        <p:grpSpPr>
          <a:xfrm>
            <a:off x="607586" y="483518"/>
            <a:ext cx="6984776" cy="2508103"/>
            <a:chOff x="971600" y="1851670"/>
            <a:chExt cx="6984776" cy="2508103"/>
          </a:xfrm>
        </p:grpSpPr>
        <p:sp>
          <p:nvSpPr>
            <p:cNvPr id="7" name="文本框 6"/>
            <p:cNvSpPr txBox="1"/>
            <p:nvPr/>
          </p:nvSpPr>
          <p:spPr>
            <a:xfrm>
              <a:off x="971600" y="1851670"/>
              <a:ext cx="698477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把一捆小棒平均分成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b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是这捆小棒的       ，是（    ）根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是这捆小棒的       ，是（    ）根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" name="组合 6"/>
            <p:cNvGrpSpPr/>
            <p:nvPr/>
          </p:nvGrpSpPr>
          <p:grpSpPr bwMode="auto">
            <a:xfrm>
              <a:off x="3203848" y="2322560"/>
              <a:ext cx="1071588" cy="997211"/>
              <a:chOff x="2928926" y="3357562"/>
              <a:chExt cx="1928826" cy="1330208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3638094" y="4018692"/>
                <a:ext cx="928694" cy="158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" name="TextBox 3"/>
              <p:cNvSpPr txBox="1">
                <a:spLocks noChangeArrowheads="1"/>
              </p:cNvSpPr>
              <p:nvPr/>
            </p:nvSpPr>
            <p:spPr bwMode="auto">
              <a:xfrm>
                <a:off x="2928926" y="3357562"/>
                <a:ext cx="1928826" cy="615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TextBox 3"/>
              <p:cNvSpPr txBox="1">
                <a:spLocks noChangeArrowheads="1"/>
              </p:cNvSpPr>
              <p:nvPr/>
            </p:nvSpPr>
            <p:spPr bwMode="auto">
              <a:xfrm>
                <a:off x="2928926" y="4071942"/>
                <a:ext cx="1928826" cy="615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2" name="组合 6"/>
            <p:cNvGrpSpPr/>
            <p:nvPr/>
          </p:nvGrpSpPr>
          <p:grpSpPr bwMode="auto">
            <a:xfrm>
              <a:off x="3184444" y="3393652"/>
              <a:ext cx="1090993" cy="966121"/>
              <a:chOff x="2893998" y="3357562"/>
              <a:chExt cx="1963754" cy="1288736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3638094" y="4018692"/>
                <a:ext cx="928694" cy="158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" name="TextBox 3"/>
              <p:cNvSpPr txBox="1">
                <a:spLocks noChangeArrowheads="1"/>
              </p:cNvSpPr>
              <p:nvPr/>
            </p:nvSpPr>
            <p:spPr bwMode="auto">
              <a:xfrm>
                <a:off x="2928926" y="3357562"/>
                <a:ext cx="1928826" cy="615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TextBox 3"/>
              <p:cNvSpPr txBox="1">
                <a:spLocks noChangeArrowheads="1"/>
              </p:cNvSpPr>
              <p:nvPr/>
            </p:nvSpPr>
            <p:spPr bwMode="auto">
              <a:xfrm>
                <a:off x="2893998" y="4030470"/>
                <a:ext cx="1928826" cy="615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4" name="TextBox 3"/>
          <p:cNvSpPr txBox="1">
            <a:spLocks noChangeArrowheads="1"/>
          </p:cNvSpPr>
          <p:nvPr/>
        </p:nvSpPr>
        <p:spPr bwMode="auto">
          <a:xfrm>
            <a:off x="6695032" y="1191092"/>
            <a:ext cx="183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总份数是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3"/>
          <p:cNvSpPr txBox="1">
            <a:spLocks noChangeArrowheads="1"/>
          </p:cNvSpPr>
          <p:nvPr/>
        </p:nvSpPr>
        <p:spPr bwMode="auto">
          <a:xfrm>
            <a:off x="3260726" y="1510571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3"/>
          <p:cNvSpPr txBox="1">
            <a:spLocks noChangeArrowheads="1"/>
          </p:cNvSpPr>
          <p:nvPr/>
        </p:nvSpPr>
        <p:spPr bwMode="auto">
          <a:xfrm>
            <a:off x="3260728" y="97204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3"/>
          <p:cNvSpPr txBox="1">
            <a:spLocks noChangeArrowheads="1"/>
          </p:cNvSpPr>
          <p:nvPr/>
        </p:nvSpPr>
        <p:spPr bwMode="auto">
          <a:xfrm>
            <a:off x="5095666" y="1191093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3"/>
          <p:cNvSpPr txBox="1">
            <a:spLocks noChangeArrowheads="1"/>
          </p:cNvSpPr>
          <p:nvPr/>
        </p:nvSpPr>
        <p:spPr bwMode="auto">
          <a:xfrm>
            <a:off x="6673658" y="2290292"/>
            <a:ext cx="183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总份数是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Box 3"/>
          <p:cNvSpPr txBox="1">
            <a:spLocks noChangeArrowheads="1"/>
          </p:cNvSpPr>
          <p:nvPr/>
        </p:nvSpPr>
        <p:spPr bwMode="auto">
          <a:xfrm>
            <a:off x="3321173" y="2535390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Box 3"/>
          <p:cNvSpPr txBox="1">
            <a:spLocks noChangeArrowheads="1"/>
          </p:cNvSpPr>
          <p:nvPr/>
        </p:nvSpPr>
        <p:spPr bwMode="auto">
          <a:xfrm>
            <a:off x="3330932" y="2012672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Box 3"/>
          <p:cNvSpPr txBox="1">
            <a:spLocks noChangeArrowheads="1"/>
          </p:cNvSpPr>
          <p:nvPr/>
        </p:nvSpPr>
        <p:spPr bwMode="auto">
          <a:xfrm>
            <a:off x="5095666" y="2323095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" name="组合 14"/>
          <p:cNvGrpSpPr/>
          <p:nvPr/>
        </p:nvGrpSpPr>
        <p:grpSpPr>
          <a:xfrm>
            <a:off x="1960299" y="3224478"/>
            <a:ext cx="857138" cy="688128"/>
            <a:chOff x="357158" y="3929066"/>
            <a:chExt cx="1142858" cy="917390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55" name="图片 54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7158" y="3929066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56" name="图片 55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28587" y="3932170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57" name="组合 14"/>
          <p:cNvGrpSpPr/>
          <p:nvPr/>
        </p:nvGrpSpPr>
        <p:grpSpPr>
          <a:xfrm>
            <a:off x="2993604" y="3245595"/>
            <a:ext cx="857138" cy="688128"/>
            <a:chOff x="357158" y="3929066"/>
            <a:chExt cx="1142858" cy="917390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58" name="图片 57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7158" y="3929066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59" name="图片 58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28587" y="3932170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60" name="组合 14"/>
          <p:cNvGrpSpPr/>
          <p:nvPr/>
        </p:nvGrpSpPr>
        <p:grpSpPr>
          <a:xfrm>
            <a:off x="4026909" y="3222150"/>
            <a:ext cx="857138" cy="688128"/>
            <a:chOff x="357158" y="3929066"/>
            <a:chExt cx="1142858" cy="917390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61" name="图片 60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7158" y="3929066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62" name="图片 61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28587" y="3932170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63" name="组合 14"/>
          <p:cNvGrpSpPr/>
          <p:nvPr/>
        </p:nvGrpSpPr>
        <p:grpSpPr>
          <a:xfrm>
            <a:off x="5060214" y="3243267"/>
            <a:ext cx="857138" cy="688128"/>
            <a:chOff x="357158" y="3929066"/>
            <a:chExt cx="1142858" cy="917390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64" name="图片 63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7158" y="3929066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65" name="图片 64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28587" y="3932170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66" name="组合 14"/>
          <p:cNvGrpSpPr/>
          <p:nvPr/>
        </p:nvGrpSpPr>
        <p:grpSpPr>
          <a:xfrm>
            <a:off x="6091126" y="3219822"/>
            <a:ext cx="857138" cy="688128"/>
            <a:chOff x="357158" y="3929066"/>
            <a:chExt cx="1142858" cy="917390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67" name="图片 66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7158" y="3929066"/>
              <a:ext cx="571429" cy="914286"/>
            </a:xfrm>
            <a:prstGeom prst="rect">
              <a:avLst/>
            </a:prstGeom>
            <a:grpFill/>
          </p:spPr>
        </p:pic>
        <p:pic>
          <p:nvPicPr>
            <p:cNvPr id="68" name="图片 67" descr="QQ截图20150204103359.png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rgbClr val="CC99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28587" y="3932170"/>
              <a:ext cx="571429" cy="914286"/>
            </a:xfrm>
            <a:prstGeom prst="rect">
              <a:avLst/>
            </a:prstGeom>
            <a:grpFill/>
          </p:spPr>
        </p:pic>
      </p:grp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44" grpId="0"/>
      <p:bldP spid="45" grpId="0"/>
      <p:bldP spid="47" grpId="0"/>
      <p:bldP spid="48" grpId="0"/>
      <p:bldP spid="50" grpId="0"/>
      <p:bldP spid="51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 descr="QQ截图2015020410333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576" y="747499"/>
            <a:ext cx="2611670" cy="16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323527" y="339502"/>
            <a:ext cx="84249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一筐西红柿有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个，把它平均分成若干份，可以怎样分？每份是几个？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2195736" y="1981165"/>
            <a:ext cx="460851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平均分成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份，每份是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分成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，每份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，每份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，每份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，每份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95536" y="1362130"/>
            <a:ext cx="813690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分数的分母代表总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份数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分子</a:t>
            </a:r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代表拿出的份</a:t>
            </a:r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endParaRPr lang="en-US" altLang="zh-CN" sz="32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有几个是由份数和每份的个数共同决定</a:t>
            </a:r>
            <a:r>
              <a:rPr lang="zh-CN" altLang="en-US" sz="32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zh-CN" altLang="en-US" sz="32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827584" y="843558"/>
            <a:ext cx="2218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813589" y="1470429"/>
            <a:ext cx="72868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米长的线段平均分成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份，每份是它的      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每份线段长（   ）分米。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②把一个西瓜平均分成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份，每份是它的      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份是它的         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 bwMode="auto">
          <a:xfrm>
            <a:off x="7054221" y="1735222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6660232" y="1239596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6660232" y="1775142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6518427" y="3229676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6124438" y="2734050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6124438" y="3269596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 bwMode="auto">
          <a:xfrm>
            <a:off x="3957877" y="3949065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3563888" y="3453439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3572420" y="3988985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7111044" y="1240202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7109495" y="1782168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3154931" y="2231102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6571754" y="322260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6574030" y="2727624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4034259" y="3982559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4034259" y="3422093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1169</Words>
  <Application>WPS 演示</Application>
  <PresentationFormat>全屏显示(16:9)</PresentationFormat>
  <Paragraphs>364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Ebrima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