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74" r:id="rId3"/>
  </p:sldMasterIdLst>
  <p:notesMasterIdLst>
    <p:notesMasterId r:id="rId7"/>
  </p:notesMasterIdLst>
  <p:sldIdLst>
    <p:sldId id="519" r:id="rId4"/>
    <p:sldId id="510" r:id="rId5"/>
    <p:sldId id="472" r:id="rId6"/>
    <p:sldId id="511" r:id="rId8"/>
    <p:sldId id="512" r:id="rId9"/>
    <p:sldId id="513" r:id="rId10"/>
    <p:sldId id="518" r:id="rId11"/>
    <p:sldId id="502" r:id="rId12"/>
    <p:sldId id="507" r:id="rId13"/>
    <p:sldId id="520" r:id="rId14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18"/>
    </p:embeddedFont>
    <p:embeddedFont>
      <p:font typeface="楷体" panose="02010609060101010101" pitchFamily="49" charset="-122"/>
      <p:regular r:id="rId19"/>
    </p:embeddedFont>
    <p:embeddedFont>
      <p:font typeface="幼圆" panose="02010509060101010101" pitchFamily="49" charset="-122"/>
      <p:regular r:id="rId20"/>
    </p:embeddedFont>
    <p:embeddedFont>
      <p:font typeface="Calibri" panose="020F0502020204030204" pitchFamily="34" charset="0"/>
      <p:regular r:id="rId21"/>
      <p:bold r:id="rId22"/>
      <p:italic r:id="rId23"/>
      <p:boldItalic r:id="rId24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FF0000"/>
    <a:srgbClr val="0000FF"/>
    <a:srgbClr val="FF9933"/>
    <a:srgbClr val="AFF22A"/>
    <a:srgbClr val="FFFFFF"/>
    <a:srgbClr val="CC9900"/>
    <a:srgbClr val="FF6600"/>
    <a:srgbClr val="0070C0"/>
    <a:srgbClr val="FF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245" autoAdjust="0"/>
    <p:restoredTop sz="99556" autoAdjust="0"/>
  </p:normalViewPr>
  <p:slideViewPr>
    <p:cSldViewPr>
      <p:cViewPr>
        <p:scale>
          <a:sx n="70" d="100"/>
          <a:sy n="70" d="100"/>
        </p:scale>
        <p:origin x="-667" y="-77"/>
      </p:cViewPr>
      <p:guideLst>
        <p:guide orient="horz" pos="1656"/>
        <p:guide pos="287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4" Type="http://schemas.openxmlformats.org/officeDocument/2006/relationships/font" Target="fonts/font7.fntdata"/><Relationship Id="rId23" Type="http://schemas.openxmlformats.org/officeDocument/2006/relationships/font" Target="fonts/font6.fntdata"/><Relationship Id="rId22" Type="http://schemas.openxmlformats.org/officeDocument/2006/relationships/font" Target="fonts/font5.fntdata"/><Relationship Id="rId21" Type="http://schemas.openxmlformats.org/officeDocument/2006/relationships/font" Target="fonts/font4.fntdata"/><Relationship Id="rId20" Type="http://schemas.openxmlformats.org/officeDocument/2006/relationships/font" Target="fonts/font3.fntdata"/><Relationship Id="rId2" Type="http://schemas.openxmlformats.org/officeDocument/2006/relationships/theme" Target="theme/theme1.xml"/><Relationship Id="rId19" Type="http://schemas.openxmlformats.org/officeDocument/2006/relationships/font" Target="fonts/font2.fntdata"/><Relationship Id="rId18" Type="http://schemas.openxmlformats.org/officeDocument/2006/relationships/font" Target="fonts/font1.fntdata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8" Type="http://schemas.openxmlformats.org/officeDocument/2006/relationships/theme" Target="../theme/theme1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4.xml"/><Relationship Id="rId8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1.xml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8.xml"/><Relationship Id="rId28" Type="http://schemas.openxmlformats.org/officeDocument/2006/relationships/theme" Target="../theme/theme2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50.xml"/><Relationship Id="rId24" Type="http://schemas.openxmlformats.org/officeDocument/2006/relationships/slideLayout" Target="../slideLayouts/slideLayout49.xml"/><Relationship Id="rId23" Type="http://schemas.openxmlformats.org/officeDocument/2006/relationships/slideLayout" Target="../slideLayouts/slideLayout48.xml"/><Relationship Id="rId22" Type="http://schemas.openxmlformats.org/officeDocument/2006/relationships/slideLayout" Target="../slideLayouts/slideLayout47.xml"/><Relationship Id="rId21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45.xml"/><Relationship Id="rId2" Type="http://schemas.openxmlformats.org/officeDocument/2006/relationships/slideLayout" Target="../slideLayouts/slideLayout27.xml"/><Relationship Id="rId19" Type="http://schemas.openxmlformats.org/officeDocument/2006/relationships/slideLayout" Target="../slideLayouts/slideLayout44.xml"/><Relationship Id="rId18" Type="http://schemas.openxmlformats.org/officeDocument/2006/relationships/slideLayout" Target="../slideLayouts/slideLayout43.xml"/><Relationship Id="rId17" Type="http://schemas.openxmlformats.org/officeDocument/2006/relationships/slideLayout" Target="../slideLayouts/slideLayout42.xml"/><Relationship Id="rId16" Type="http://schemas.openxmlformats.org/officeDocument/2006/relationships/slideLayout" Target="../slideLayouts/slideLayout41.xml"/><Relationship Id="rId15" Type="http://schemas.openxmlformats.org/officeDocument/2006/relationships/slideLayout" Target="../slideLayouts/slideLayout40.xml"/><Relationship Id="rId14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5.xml"/><Relationship Id="rId1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4355976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33843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小数的认识 数的改写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  <p:sldLayoutId id="2147483693" r:id="rId19"/>
    <p:sldLayoutId id="2147483694" r:id="rId20"/>
    <p:sldLayoutId id="2147483695" r:id="rId21"/>
    <p:sldLayoutId id="2147483696" r:id="rId22"/>
    <p:sldLayoutId id="2147483697" r:id="rId23"/>
    <p:sldLayoutId id="2147483698" r:id="rId24"/>
    <p:sldLayoutId id="2147483699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6" Type="http://schemas.openxmlformats.org/officeDocument/2006/relationships/slide" Target="slide7.xml"/><Relationship Id="rId5" Type="http://schemas.openxmlformats.org/officeDocument/2006/relationships/slide" Target="slide10.xml"/><Relationship Id="rId4" Type="http://schemas.openxmlformats.org/officeDocument/2006/relationships/slide" Target="slide9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8.png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8.png"/><Relationship Id="rId4" Type="http://schemas.openxmlformats.org/officeDocument/2006/relationships/slide" Target="slide1.xml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8.png"/><Relationship Id="rId4" Type="http://schemas.openxmlformats.org/officeDocument/2006/relationships/slide" Target="slide1.xml"/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5.png"/><Relationship Id="rId2" Type="http://schemas.openxmlformats.org/officeDocument/2006/relationships/image" Target="../media/image8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8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8.png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18.png"/><Relationship Id="rId1" Type="http://schemas.openxmlformats.org/officeDocument/2006/relationships/image" Target="../media/image1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四年级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698320" y="1435155"/>
            <a:ext cx="3536866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数的改写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31790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情境导入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711320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 smtClean="0">
                <a:solidFill>
                  <a:srgbClr val="0050AA"/>
                </a:solidFill>
                <a:latin typeface="+mj-ea"/>
                <a:ea typeface="+mj-ea"/>
              </a:rPr>
              <a:t>小数的认识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6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262176" y="123478"/>
            <a:ext cx="2032325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87824" y="1563638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76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18063" t="38676" r="41651" b="16063"/>
          <a:stretch>
            <a:fillRect/>
          </a:stretch>
        </p:blipFill>
        <p:spPr>
          <a:xfrm>
            <a:off x="3053556" y="800917"/>
            <a:ext cx="5766916" cy="364304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51520" y="1347614"/>
            <a:ext cx="3672408" cy="2810894"/>
            <a:chOff x="395536" y="1595014"/>
            <a:chExt cx="3672408" cy="2810894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6081" y="3015258"/>
              <a:ext cx="1495425" cy="13906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24" name="组合 23"/>
            <p:cNvGrpSpPr/>
            <p:nvPr/>
          </p:nvGrpSpPr>
          <p:grpSpPr>
            <a:xfrm>
              <a:off x="395536" y="1595014"/>
              <a:ext cx="3672408" cy="1192760"/>
              <a:chOff x="395536" y="1595014"/>
              <a:chExt cx="3672408" cy="1192760"/>
            </a:xfrm>
            <a:noFill/>
          </p:grpSpPr>
          <p:sp>
            <p:nvSpPr>
              <p:cNvPr id="3" name="云形标注 5"/>
              <p:cNvSpPr>
                <a:spLocks noChangeArrowheads="1"/>
              </p:cNvSpPr>
              <p:nvPr/>
            </p:nvSpPr>
            <p:spPr bwMode="auto">
              <a:xfrm>
                <a:off x="395536" y="1595014"/>
                <a:ext cx="3672408" cy="1192760"/>
              </a:xfrm>
              <a:prstGeom prst="cloudCallout">
                <a:avLst>
                  <a:gd name="adj1" fmla="val -18241"/>
                  <a:gd name="adj2" fmla="val 81545"/>
                </a:avLst>
              </a:prstGeom>
              <a:solidFill>
                <a:schemeClr val="bg1"/>
              </a:solidFill>
              <a:ln w="19050" algn="ctr">
                <a:solidFill>
                  <a:srgbClr val="00B0F0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" name="矩形 4"/>
              <p:cNvSpPr>
                <a:spLocks noChangeArrowheads="1"/>
              </p:cNvSpPr>
              <p:nvPr/>
            </p:nvSpPr>
            <p:spPr bwMode="auto">
              <a:xfrm>
                <a:off x="683568" y="1618803"/>
                <a:ext cx="3135621" cy="954107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从右图的报道中，你了解到哪些信息？</a:t>
                </a:r>
                <a:endPara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1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10"/>
          <p:cNvPicPr>
            <a:picLocks noChangeAspect="1"/>
          </p:cNvPicPr>
          <p:nvPr/>
        </p:nvPicPr>
        <p:blipFill>
          <a:blip r:embed="rId1"/>
          <a:srcRect l="8008" t="27477" r="7973" b="12448"/>
          <a:stretch>
            <a:fillRect/>
          </a:stretch>
        </p:blipFill>
        <p:spPr>
          <a:xfrm>
            <a:off x="107504" y="1342916"/>
            <a:ext cx="1848485" cy="1056640"/>
          </a:xfrm>
          <a:prstGeom prst="rect">
            <a:avLst/>
          </a:prstGeom>
        </p:spPr>
      </p:pic>
      <p:pic>
        <p:nvPicPr>
          <p:cNvPr id="7" name="图片 6" descr="11"/>
          <p:cNvPicPr>
            <a:picLocks noChangeAspect="1"/>
          </p:cNvPicPr>
          <p:nvPr/>
        </p:nvPicPr>
        <p:blipFill>
          <a:blip r:embed="rId2"/>
          <a:srcRect l="18010" t="9954" r="9984" b="4944"/>
          <a:stretch>
            <a:fillRect/>
          </a:stretch>
        </p:blipFill>
        <p:spPr>
          <a:xfrm>
            <a:off x="143823" y="3464325"/>
            <a:ext cx="1209040" cy="114236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6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0" name="图片 19"/>
          <p:cNvPicPr>
            <a:picLocks noChangeAspect="1"/>
          </p:cNvPicPr>
          <p:nvPr/>
        </p:nvPicPr>
        <p:blipFill>
          <a:blip r:embed="rId6"/>
          <a:srcRect l="18063" t="38676" r="41651" b="16063"/>
          <a:stretch>
            <a:fillRect/>
          </a:stretch>
        </p:blipFill>
        <p:spPr>
          <a:xfrm>
            <a:off x="3059832" y="800917"/>
            <a:ext cx="5766916" cy="3643041"/>
          </a:xfrm>
          <a:prstGeom prst="rect">
            <a:avLst/>
          </a:prstGeom>
        </p:spPr>
      </p:pic>
      <p:sp>
        <p:nvSpPr>
          <p:cNvPr id="8" name="圆角矩形标注 7"/>
          <p:cNvSpPr/>
          <p:nvPr/>
        </p:nvSpPr>
        <p:spPr>
          <a:xfrm>
            <a:off x="1742827" y="1347702"/>
            <a:ext cx="2397125" cy="792000"/>
          </a:xfrm>
          <a:prstGeom prst="wedgeRoundRectCallout">
            <a:avLst>
              <a:gd name="adj1" fmla="val -68234"/>
              <a:gd name="adj2" fmla="val 25875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这些数据的单位都是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万辆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1439976" y="3723974"/>
            <a:ext cx="2916000" cy="864000"/>
          </a:xfrm>
          <a:prstGeom prst="wedgeRoundRectCallout">
            <a:avLst>
              <a:gd name="adj1" fmla="val -65041"/>
              <a:gd name="adj2" fmla="val -4164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乘用车生产和销售的数量都比商用车多。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 descr="42"/>
          <p:cNvPicPr>
            <a:picLocks noChangeAspect="1"/>
          </p:cNvPicPr>
          <p:nvPr/>
        </p:nvPicPr>
        <p:blipFill>
          <a:blip r:embed="rId1"/>
          <a:srcRect l="18804" t="9601" r="27183" b="20305"/>
          <a:stretch>
            <a:fillRect/>
          </a:stretch>
        </p:blipFill>
        <p:spPr>
          <a:xfrm>
            <a:off x="6905704" y="3435846"/>
            <a:ext cx="1122680" cy="1165225"/>
          </a:xfrm>
          <a:prstGeom prst="rect">
            <a:avLst/>
          </a:prstGeom>
        </p:spPr>
      </p:pic>
      <p:sp>
        <p:nvSpPr>
          <p:cNvPr id="19" name="TextBox 56"/>
          <p:cNvSpPr txBox="1">
            <a:spLocks noChangeArrowheads="1"/>
          </p:cNvSpPr>
          <p:nvPr/>
        </p:nvSpPr>
        <p:spPr bwMode="auto">
          <a:xfrm>
            <a:off x="323527" y="339502"/>
            <a:ext cx="8414708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为了读写方便，人们常常把一些较大的数改写成较大单位的数。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55576" y="1275606"/>
            <a:ext cx="59570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改写成以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万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为单位的准确数。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55576" y="3218071"/>
            <a:ext cx="59570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改写成以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万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为单位的近似数。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4427691" y="3651870"/>
            <a:ext cx="2808605" cy="831215"/>
            <a:chOff x="6495" y="5306"/>
            <a:chExt cx="4423" cy="1309"/>
          </a:xfrm>
        </p:grpSpPr>
        <p:sp>
          <p:nvSpPr>
            <p:cNvPr id="20" name="圆角矩形标注 19"/>
            <p:cNvSpPr/>
            <p:nvPr/>
          </p:nvSpPr>
          <p:spPr>
            <a:xfrm>
              <a:off x="6495" y="5405"/>
              <a:ext cx="4195" cy="1191"/>
            </a:xfrm>
            <a:prstGeom prst="wedgeRoundRectCallout">
              <a:avLst>
                <a:gd name="adj1" fmla="val 60439"/>
                <a:gd name="adj2" fmla="val 6604"/>
                <a:gd name="adj3" fmla="val 16667"/>
              </a:avLst>
            </a:prstGeom>
            <a:solidFill>
              <a:schemeClr val="bg1">
                <a:alpha val="3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495" y="5306"/>
              <a:ext cx="4423" cy="13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汽车的价格还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可以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说大约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9.62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万。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8" name="图片 27"/>
          <p:cNvPicPr>
            <a:picLocks noChangeAspect="1"/>
          </p:cNvPicPr>
          <p:nvPr/>
        </p:nvPicPr>
        <p:blipFill>
          <a:blip r:embed="rId2"/>
          <a:srcRect l="27169" t="29655" r="30842" b="14774"/>
          <a:stretch>
            <a:fillRect/>
          </a:stretch>
        </p:blipFill>
        <p:spPr>
          <a:xfrm>
            <a:off x="1619672" y="1779662"/>
            <a:ext cx="1917700" cy="1426845"/>
          </a:xfrm>
          <a:prstGeom prst="rect">
            <a:avLst/>
          </a:prstGeom>
        </p:spPr>
      </p:pic>
      <p:pic>
        <p:nvPicPr>
          <p:cNvPr id="29" name="图片 28" descr="41"/>
          <p:cNvPicPr>
            <a:picLocks noChangeAspect="1"/>
          </p:cNvPicPr>
          <p:nvPr/>
        </p:nvPicPr>
        <p:blipFill>
          <a:blip r:embed="rId3"/>
          <a:srcRect l="14006" t="17504" r="7603" b="19996"/>
          <a:stretch>
            <a:fillRect/>
          </a:stretch>
        </p:blipFill>
        <p:spPr>
          <a:xfrm>
            <a:off x="7494344" y="2211710"/>
            <a:ext cx="1254125" cy="800100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4572000" y="2552586"/>
            <a:ext cx="26041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96200=9.62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万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331640" y="3867894"/>
            <a:ext cx="27016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96200≈9.62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万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3" name="图片 32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923928" y="1842899"/>
            <a:ext cx="4711065" cy="584835"/>
            <a:chOff x="7311" y="3029"/>
            <a:chExt cx="7419" cy="921"/>
          </a:xfrm>
        </p:grpSpPr>
        <p:sp>
          <p:nvSpPr>
            <p:cNvPr id="11" name="圆角矩形标注 10"/>
            <p:cNvSpPr/>
            <p:nvPr/>
          </p:nvSpPr>
          <p:spPr>
            <a:xfrm>
              <a:off x="7344" y="3029"/>
              <a:ext cx="6211" cy="921"/>
            </a:xfrm>
            <a:prstGeom prst="wedgeRoundRectCallout">
              <a:avLst>
                <a:gd name="adj1" fmla="val 44724"/>
                <a:gd name="adj2" fmla="val 71731"/>
                <a:gd name="adj3" fmla="val 16667"/>
              </a:avLst>
            </a:prstGeom>
            <a:solidFill>
              <a:schemeClr val="bg1">
                <a:alpha val="3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7311" y="3142"/>
              <a:ext cx="7419" cy="7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汽车的价格可以写成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9.62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万。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31" grpId="0"/>
      <p:bldP spid="3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56"/>
          <p:cNvSpPr txBox="1">
            <a:spLocks noChangeArrowheads="1"/>
          </p:cNvSpPr>
          <p:nvPr/>
        </p:nvSpPr>
        <p:spPr bwMode="auto">
          <a:xfrm>
            <a:off x="323528" y="330791"/>
            <a:ext cx="793246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把下面的数改写成以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万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为单位的数。</a:t>
            </a:r>
            <a:endParaRPr lang="zh-CN" altLang="en-US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235835" y="1353329"/>
            <a:ext cx="1838965" cy="21929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8050000=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1630000=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4206000=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021545" y="1347614"/>
            <a:ext cx="1630575" cy="219290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805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万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16.3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420.6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340119" y="1695700"/>
            <a:ext cx="1616257" cy="23162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259632" y="2030730"/>
            <a:ext cx="7170553" cy="24560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2811.9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万辆读作：（                   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6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2802.8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万辆读作：（                   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6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51.7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万辆读作：（                    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6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50.7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万辆读作：（                    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56"/>
          <p:cNvSpPr txBox="1">
            <a:spLocks noChangeArrowheads="1"/>
          </p:cNvSpPr>
          <p:nvPr/>
        </p:nvSpPr>
        <p:spPr bwMode="auto">
          <a:xfrm>
            <a:off x="399513" y="339502"/>
            <a:ext cx="8276943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2016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年中国汽车销售呈现较快增长，产销总量再创历史新高，汽车产销分别完成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2811.9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万辆和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2802.8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万辆；与此同时，中国新能源汽车生产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51.7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万辆，销售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50.7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万辆。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080502" y="1923678"/>
            <a:ext cx="3587842" cy="26037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二千八百一十一点九万辆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二千八百零二点八万辆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五十一点七万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辆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五十点七万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辆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827584" y="915566"/>
            <a:ext cx="151315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填一填。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556062" y="1617062"/>
            <a:ext cx="836195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木星的直径大约是</a:t>
            </a: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143000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千米，是（ 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）千米。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4"/>
          <p:cNvSpPr>
            <a:spLocks noChangeArrowheads="1"/>
          </p:cNvSpPr>
          <p:nvPr/>
        </p:nvSpPr>
        <p:spPr bwMode="auto">
          <a:xfrm>
            <a:off x="611560" y="2427734"/>
            <a:ext cx="7975632" cy="1284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木星离太阳的距离大约是</a:t>
            </a: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778330000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千米，是（       ）亿千米。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624022" y="1693550"/>
            <a:ext cx="111633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14.3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084863" y="3147814"/>
            <a:ext cx="139890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7.7833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6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25"/>
          <p:cNvSpPr txBox="1">
            <a:spLocks noChangeArrowheads="1"/>
          </p:cNvSpPr>
          <p:nvPr/>
        </p:nvSpPr>
        <p:spPr bwMode="auto">
          <a:xfrm>
            <a:off x="404716" y="267494"/>
            <a:ext cx="8415755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把下面的数改写成用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万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作单位的数，再保留一位小数。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25"/>
          <p:cNvSpPr txBox="1">
            <a:spLocks noChangeArrowheads="1"/>
          </p:cNvSpPr>
          <p:nvPr/>
        </p:nvSpPr>
        <p:spPr bwMode="auto">
          <a:xfrm>
            <a:off x="466371" y="1923678"/>
            <a:ext cx="8451641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把下面的数改写成用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亿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作单位的数，再保留一位小数。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46921" y="1390005"/>
            <a:ext cx="7132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999909=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万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≈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）万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75912" y="3003798"/>
            <a:ext cx="66524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9999090000=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）亿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≈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亿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20144" y="3507854"/>
            <a:ext cx="76122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辨析：在改写数后，求近似数时，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小数末尾的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都不写，改变了精确度。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87824" y="1390005"/>
            <a:ext cx="12731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99.9909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652120" y="1390005"/>
            <a:ext cx="9621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100.0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563888" y="3003798"/>
            <a:ext cx="12731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99.9909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58149" y="3003798"/>
            <a:ext cx="9621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100.0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259632" y="2139702"/>
            <a:ext cx="6506924" cy="179279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较大的数改写成以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为单位的小数的方法：先确定万位，在万位的右下角点上小数点，如果小数的末尾有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要去掉，然后在小数的后面写上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926</Words>
  <Application>WPS 演示</Application>
  <PresentationFormat>全屏显示(16:9)</PresentationFormat>
  <Paragraphs>124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2" baseType="lpstr">
      <vt:lpstr>Arial</vt:lpstr>
      <vt:lpstr>宋体</vt:lpstr>
      <vt:lpstr>Wingdings</vt:lpstr>
      <vt:lpstr>黑体</vt:lpstr>
      <vt:lpstr>等线</vt:lpstr>
      <vt:lpstr>楷体</vt:lpstr>
      <vt:lpstr>幼圆</vt:lpstr>
      <vt:lpstr>Calibri</vt:lpstr>
      <vt:lpstr>微软雅黑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慢慢来</cp:lastModifiedBy>
  <cp:revision>22</cp:revision>
  <dcterms:created xsi:type="dcterms:W3CDTF">2017-03-17T02:28:00Z</dcterms:created>
  <dcterms:modified xsi:type="dcterms:W3CDTF">2021-02-25T00:54:54Z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