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4" r:id="rId4"/>
    <p:sldId id="510" r:id="rId5"/>
    <p:sldId id="472" r:id="rId6"/>
    <p:sldId id="530" r:id="rId8"/>
    <p:sldId id="523" r:id="rId9"/>
    <p:sldId id="514" r:id="rId10"/>
    <p:sldId id="531" r:id="rId11"/>
    <p:sldId id="532" r:id="rId12"/>
    <p:sldId id="533" r:id="rId13"/>
    <p:sldId id="518" r:id="rId14"/>
    <p:sldId id="528" r:id="rId15"/>
    <p:sldId id="507" r:id="rId16"/>
    <p:sldId id="537" r:id="rId17"/>
    <p:sldId id="535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乘法交换律与结合律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4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乘法交换律与结合律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48"/>
          <p:cNvSpPr txBox="1"/>
          <p:nvPr/>
        </p:nvSpPr>
        <p:spPr>
          <a:xfrm>
            <a:off x="827584" y="843558"/>
            <a:ext cx="7751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一个游泳池的泳道长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米，小明在这个游泳池中游了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个来回，他一共游了多少米？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339752" y="3725619"/>
            <a:ext cx="4267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他一共游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Rectangle 3"/>
          <p:cNvSpPr>
            <a:spLocks noGrp="1"/>
          </p:cNvSpPr>
          <p:nvPr/>
        </p:nvSpPr>
        <p:spPr>
          <a:xfrm>
            <a:off x="2962629" y="2139702"/>
            <a:ext cx="2917825" cy="28371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＝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1100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5" grpId="1" bldLvl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2"/>
          <p:cNvSpPr txBox="1"/>
          <p:nvPr/>
        </p:nvSpPr>
        <p:spPr>
          <a:xfrm>
            <a:off x="323528" y="339502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ea typeface="楷体" panose="02010609060101010101" pitchFamily="49" charset="-122"/>
              </a:rPr>
              <a:t>怎样算简便就怎样算。</a:t>
            </a:r>
            <a:endParaRPr lang="zh-CN" altLang="zh-CN" sz="3200" b="1" dirty="0">
              <a:ea typeface="楷体" panose="02010609060101010101" pitchFamily="49" charset="-122"/>
            </a:endParaRPr>
          </a:p>
        </p:txBody>
      </p:sp>
      <p:sp>
        <p:nvSpPr>
          <p:cNvPr id="66" name="Rectangle 3"/>
          <p:cNvSpPr txBox="1"/>
          <p:nvPr/>
        </p:nvSpPr>
        <p:spPr>
          <a:xfrm>
            <a:off x="1547664" y="1059582"/>
            <a:ext cx="2917825" cy="28371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   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18500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Rectangle 5"/>
          <p:cNvSpPr/>
          <p:nvPr/>
        </p:nvSpPr>
        <p:spPr>
          <a:xfrm>
            <a:off x="1874312" y="1203598"/>
            <a:ext cx="23031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Rectangle 7"/>
          <p:cNvSpPr/>
          <p:nvPr/>
        </p:nvSpPr>
        <p:spPr>
          <a:xfrm>
            <a:off x="2474238" y="1689070"/>
            <a:ext cx="1991251" cy="73866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Rectangle 3"/>
          <p:cNvSpPr txBox="1"/>
          <p:nvPr/>
        </p:nvSpPr>
        <p:spPr>
          <a:xfrm>
            <a:off x="4822527" y="1059582"/>
            <a:ext cx="2917825" cy="28371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   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15000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Rectangle 5"/>
          <p:cNvSpPr/>
          <p:nvPr/>
        </p:nvSpPr>
        <p:spPr>
          <a:xfrm>
            <a:off x="5149175" y="1173981"/>
            <a:ext cx="23031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Rectangle 7"/>
          <p:cNvSpPr/>
          <p:nvPr/>
        </p:nvSpPr>
        <p:spPr>
          <a:xfrm>
            <a:off x="5677093" y="1689070"/>
            <a:ext cx="1991251" cy="73866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uild="p"/>
      <p:bldP spid="68" grpId="0"/>
      <p:bldP spid="71" grpId="0" build="p"/>
      <p:bldP spid="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Box 6"/>
          <p:cNvSpPr txBox="1"/>
          <p:nvPr/>
        </p:nvSpPr>
        <p:spPr>
          <a:xfrm>
            <a:off x="1187624" y="2338883"/>
            <a:ext cx="66740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、两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个数相乘，交换因数的位置，积不变。这叫做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字母表示为：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7624" y="2283718"/>
            <a:ext cx="665520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、三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个数相乘，先乘前两个数，或者先乘后两个数，积不变。这叫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字母表示为：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×c=a× (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673245"/>
            <a:ext cx="427346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/>
          <p:nvPr/>
        </p:nvSpPr>
        <p:spPr>
          <a:xfrm>
            <a:off x="1979712" y="771550"/>
            <a:ext cx="4647403" cy="244827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加法交换律：</a:t>
            </a:r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加法结合律：</a:t>
            </a:r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" name="Rectangle 3"/>
          <p:cNvSpPr/>
          <p:nvPr/>
        </p:nvSpPr>
        <p:spPr>
          <a:xfrm>
            <a:off x="3172146" y="1299576"/>
            <a:ext cx="226376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ea typeface="楷体" panose="02010609060101010101" pitchFamily="49" charset="-122"/>
              </a:rPr>
              <a:t>a＋b＝b＋a</a:t>
            </a:r>
            <a:endParaRPr lang="zh-CN" altLang="en-US" sz="32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47" name="Rectangle 4"/>
          <p:cNvSpPr/>
          <p:nvPr/>
        </p:nvSpPr>
        <p:spPr>
          <a:xfrm>
            <a:off x="3156157" y="2546580"/>
            <a:ext cx="394370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ea typeface="楷体" panose="02010609060101010101" pitchFamily="49" charset="-122"/>
              </a:rPr>
              <a:t>(a＋b)＋c＝a＋(b＋c)</a:t>
            </a:r>
            <a:endParaRPr lang="zh-CN" altLang="en-US" sz="32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67744" y="3147814"/>
            <a:ext cx="6157240" cy="1296303"/>
            <a:chOff x="2267744" y="3147814"/>
            <a:chExt cx="6157240" cy="1296303"/>
          </a:xfrm>
        </p:grpSpPr>
        <p:pic>
          <p:nvPicPr>
            <p:cNvPr id="1027" name="Picture 3" descr="E:\课件专用人物图\46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3147814"/>
              <a:ext cx="1620736" cy="1296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云形标注 50"/>
            <p:cNvSpPr/>
            <p:nvPr/>
          </p:nvSpPr>
          <p:spPr>
            <a:xfrm>
              <a:off x="2267744" y="3147814"/>
              <a:ext cx="4255522" cy="1195179"/>
            </a:xfrm>
            <a:prstGeom prst="cloudCallout">
              <a:avLst>
                <a:gd name="adj1" fmla="val 66560"/>
                <a:gd name="adj2" fmla="val 10120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771800" y="3273827"/>
              <a:ext cx="45365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800" b="1" kern="0" dirty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想一想：乘法可能</a:t>
              </a:r>
              <a:r>
                <a:rPr lang="zh-CN" altLang="en-US" sz="2800" b="1" kern="0" dirty="0" smtClean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有</a:t>
              </a:r>
              <a:endParaRPr lang="en-US" altLang="zh-CN" sz="2800" b="1" kern="0" dirty="0" smtClean="0">
                <a:solidFill>
                  <a:sysClr val="windowText" lastClr="000000"/>
                </a:solidFill>
                <a:ea typeface="楷体" panose="02010609060101010101" pitchFamily="49" charset="-122"/>
                <a:sym typeface="+mn-ea"/>
              </a:endParaRPr>
            </a:p>
            <a:p>
              <a:pPr lvl="0"/>
              <a:r>
                <a:rPr lang="zh-CN" altLang="en-US" sz="2800" b="1" kern="0" dirty="0" smtClean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哪些</a:t>
              </a:r>
              <a:r>
                <a:rPr lang="zh-CN" altLang="en-US" sz="2800" b="1" kern="0" dirty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运算定律</a:t>
              </a:r>
              <a:r>
                <a:rPr lang="zh-CN" altLang="en-US" sz="2800" b="1" kern="0" dirty="0" smtClean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?</a:t>
              </a:r>
              <a:endParaRPr lang="zh-CN" altLang="en-US" sz="2800" b="1" kern="0" dirty="0">
                <a:solidFill>
                  <a:sysClr val="windowText" lastClr="000000"/>
                </a:solidFill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14" name="文本框 4"/>
          <p:cNvSpPr txBox="1"/>
          <p:nvPr/>
        </p:nvSpPr>
        <p:spPr>
          <a:xfrm>
            <a:off x="1704294" y="1062484"/>
            <a:ext cx="71881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用计算器计算，并在圆圈里填上合适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endParaRPr lang="en-US" altLang="zh-CN" sz="3200" b="1" dirty="0" smtClean="0"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ea typeface="楷体" panose="02010609060101010101" pitchFamily="49" charset="-122"/>
              </a:rPr>
              <a:t>符号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17598" y="1943260"/>
            <a:ext cx="410210" cy="410210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B9BD5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4171056" y="1947748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4139952" y="2451804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4190988" y="2894651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23965" y="1923678"/>
            <a:ext cx="5890260" cy="523240"/>
            <a:chOff x="2144" y="3546"/>
            <a:chExt cx="9276" cy="824"/>
          </a:xfrm>
        </p:grpSpPr>
        <p:sp>
          <p:nvSpPr>
            <p:cNvPr id="25" name="文本框 36"/>
            <p:cNvSpPr txBox="1"/>
            <p:nvPr/>
          </p:nvSpPr>
          <p:spPr>
            <a:xfrm>
              <a:off x="2144" y="3546"/>
              <a:ext cx="9276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645×32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32×645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568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23189" y="2904420"/>
            <a:ext cx="5196840" cy="534670"/>
            <a:chOff x="1613" y="4344"/>
            <a:chExt cx="8184" cy="842"/>
          </a:xfrm>
        </p:grpSpPr>
        <p:sp>
          <p:nvSpPr>
            <p:cNvPr id="28" name="文本框 40"/>
            <p:cNvSpPr txBox="1"/>
            <p:nvPr/>
          </p:nvSpPr>
          <p:spPr>
            <a:xfrm>
              <a:off x="1613" y="4362"/>
              <a:ext cx="818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203×46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46×203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212" y="4344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03927" y="2402084"/>
            <a:ext cx="5862320" cy="523240"/>
            <a:chOff x="966" y="3546"/>
            <a:chExt cx="9232" cy="824"/>
          </a:xfrm>
        </p:grpSpPr>
        <p:sp>
          <p:nvSpPr>
            <p:cNvPr id="31" name="文本框 43"/>
            <p:cNvSpPr txBox="1"/>
            <p:nvPr/>
          </p:nvSpPr>
          <p:spPr>
            <a:xfrm>
              <a:off x="966" y="3546"/>
              <a:ext cx="923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180×53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53×180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259" y="3567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43958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7641" y="3149824"/>
            <a:ext cx="6913378" cy="1630367"/>
            <a:chOff x="587641" y="3149824"/>
            <a:chExt cx="6913378" cy="1630367"/>
          </a:xfrm>
        </p:grpSpPr>
        <p:sp>
          <p:nvSpPr>
            <p:cNvPr id="33" name="文本框 48"/>
            <p:cNvSpPr txBox="1"/>
            <p:nvPr/>
          </p:nvSpPr>
          <p:spPr>
            <a:xfrm>
              <a:off x="2051720" y="3579862"/>
              <a:ext cx="513473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上面的几组算式有什么共同点？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上面的算式，可以发现什么规律？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641" y="3149824"/>
              <a:ext cx="1104039" cy="1582166"/>
            </a:xfrm>
            <a:prstGeom prst="rect">
              <a:avLst/>
            </a:prstGeom>
          </p:spPr>
        </p:pic>
        <p:sp>
          <p:nvSpPr>
            <p:cNvPr id="2" name="云形标注 1"/>
            <p:cNvSpPr/>
            <p:nvPr/>
          </p:nvSpPr>
          <p:spPr>
            <a:xfrm>
              <a:off x="1475656" y="3521172"/>
              <a:ext cx="6025363" cy="1138810"/>
            </a:xfrm>
            <a:prstGeom prst="cloudCallout">
              <a:avLst>
                <a:gd name="adj1" fmla="val -53840"/>
                <a:gd name="adj2" fmla="val -3686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30005" y="2715862"/>
            <a:ext cx="3278032" cy="2016128"/>
            <a:chOff x="5130005" y="2715862"/>
            <a:chExt cx="3278032" cy="2016128"/>
          </a:xfrm>
        </p:grpSpPr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3488356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圆角矩形标注 39"/>
            <p:cNvSpPr/>
            <p:nvPr/>
          </p:nvSpPr>
          <p:spPr>
            <a:xfrm>
              <a:off x="5130005" y="2715862"/>
              <a:ext cx="3060000" cy="864000"/>
            </a:xfrm>
            <a:prstGeom prst="wedgeRoundRectCallout">
              <a:avLst>
                <a:gd name="adj1" fmla="val 30614"/>
                <a:gd name="adj2" fmla="val 95242"/>
                <a:gd name="adj3" fmla="val 16667"/>
              </a:avLst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每个算式中，左、右两边的因数乘积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相等。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505287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5575" y="2715766"/>
            <a:ext cx="4381993" cy="2039005"/>
            <a:chOff x="585575" y="2715766"/>
            <a:chExt cx="4381993" cy="2039005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5575" y="3502097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圆角矩形标注 36"/>
            <p:cNvSpPr/>
            <p:nvPr/>
          </p:nvSpPr>
          <p:spPr>
            <a:xfrm>
              <a:off x="683568" y="2715766"/>
              <a:ext cx="4284000" cy="864000"/>
            </a:xfrm>
            <a:prstGeom prst="wedgeRoundRectCallout">
              <a:avLst>
                <a:gd name="adj1" fmla="val -36120"/>
                <a:gd name="adj2" fmla="val 96187"/>
                <a:gd name="adj3" fmla="val 16667"/>
              </a:avLst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算式中有两个因数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，而且两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个因数相同，只是交换了位置。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1" name="文本框 4"/>
          <p:cNvSpPr txBox="1"/>
          <p:nvPr/>
        </p:nvSpPr>
        <p:spPr>
          <a:xfrm>
            <a:off x="251519" y="339502"/>
            <a:ext cx="8327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用计算器计算，并在圆圈里填上合适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的符号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901574" y="1150830"/>
            <a:ext cx="410210" cy="410210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B9BD5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1"/>
          <p:cNvSpPr txBox="1"/>
          <p:nvPr/>
        </p:nvSpPr>
        <p:spPr>
          <a:xfrm>
            <a:off x="3955032" y="1155318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2"/>
          <p:cNvSpPr txBox="1"/>
          <p:nvPr/>
        </p:nvSpPr>
        <p:spPr>
          <a:xfrm>
            <a:off x="3923928" y="1659374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3"/>
          <p:cNvSpPr txBox="1"/>
          <p:nvPr/>
        </p:nvSpPr>
        <p:spPr>
          <a:xfrm>
            <a:off x="3974964" y="2102221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907941" y="1131590"/>
            <a:ext cx="5890260" cy="523240"/>
            <a:chOff x="2144" y="3546"/>
            <a:chExt cx="9276" cy="824"/>
          </a:xfrm>
        </p:grpSpPr>
        <p:sp>
          <p:nvSpPr>
            <p:cNvPr id="57" name="文本框 36"/>
            <p:cNvSpPr txBox="1"/>
            <p:nvPr/>
          </p:nvSpPr>
          <p:spPr>
            <a:xfrm>
              <a:off x="2144" y="3546"/>
              <a:ext cx="9276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645×32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32×645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79" y="3568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07165" y="2111990"/>
            <a:ext cx="5196840" cy="534670"/>
            <a:chOff x="1613" y="4344"/>
            <a:chExt cx="8184" cy="842"/>
          </a:xfrm>
        </p:grpSpPr>
        <p:sp>
          <p:nvSpPr>
            <p:cNvPr id="60" name="文本框 40"/>
            <p:cNvSpPr txBox="1"/>
            <p:nvPr/>
          </p:nvSpPr>
          <p:spPr>
            <a:xfrm>
              <a:off x="1613" y="4362"/>
              <a:ext cx="818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203×46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46×203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12" y="4344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87903" y="1609654"/>
            <a:ext cx="5862320" cy="523240"/>
            <a:chOff x="966" y="3546"/>
            <a:chExt cx="9232" cy="824"/>
          </a:xfrm>
        </p:grpSpPr>
        <p:sp>
          <p:nvSpPr>
            <p:cNvPr id="63" name="文本框 43"/>
            <p:cNvSpPr txBox="1"/>
            <p:nvPr/>
          </p:nvSpPr>
          <p:spPr>
            <a:xfrm>
              <a:off x="966" y="3546"/>
              <a:ext cx="923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180×53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53×180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259" y="3567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10028" y="2178376"/>
            <a:ext cx="7030324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能用自己喜欢的方法来表示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5169" y="2782779"/>
            <a:ext cx="2406606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甲数×乙数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7584" y="3351337"/>
            <a:ext cx="2008232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▲ × 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98407" y="2768655"/>
            <a:ext cx="2205641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乙数×甲数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548709" y="3358843"/>
            <a:ext cx="1807267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★ × 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3568" y="681539"/>
            <a:ext cx="76911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两个数相乘，交换因数的位置，积不变。这叫做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乘法交换律。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3568" y="1595117"/>
            <a:ext cx="4811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用字母表示为：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4" grpId="0"/>
      <p:bldP spid="36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2"/>
          <p:cNvSpPr txBox="1"/>
          <p:nvPr/>
        </p:nvSpPr>
        <p:spPr>
          <a:xfrm>
            <a:off x="1619672" y="483518"/>
            <a:ext cx="4094851" cy="58477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一共有多少箱饮料？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pic>
        <p:nvPicPr>
          <p:cNvPr id="36" name="图片 35" descr="1 (22)"/>
          <p:cNvPicPr>
            <a:picLocks noChangeAspect="1"/>
          </p:cNvPicPr>
          <p:nvPr/>
        </p:nvPicPr>
        <p:blipFill>
          <a:blip r:embed="rId2"/>
          <a:srcRect l="20754" t="58400" r="47030" b="27854"/>
          <a:stretch>
            <a:fillRect/>
          </a:stretch>
        </p:blipFill>
        <p:spPr>
          <a:xfrm>
            <a:off x="5364088" y="615143"/>
            <a:ext cx="3480149" cy="2100623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11560" y="1635646"/>
            <a:ext cx="4680520" cy="1095153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方法一：从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前面看，每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6×4）箱，有5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21705" y="2919008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6×4）×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120(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505287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87126" y="1620613"/>
            <a:ext cx="4344914" cy="1095153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</a:pP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方法二：从侧面看有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排，每排有（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4×5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箱。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87824" y="2919008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4×5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6×20</a:t>
            </a:r>
            <a:endParaRPr lang="en-US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2"/>
          <p:cNvSpPr txBox="1"/>
          <p:nvPr/>
        </p:nvSpPr>
        <p:spPr>
          <a:xfrm>
            <a:off x="1619672" y="483518"/>
            <a:ext cx="4094851" cy="58477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一共有多少箱饮料？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pic>
        <p:nvPicPr>
          <p:cNvPr id="14" name="图片 13" descr="1 (22)"/>
          <p:cNvPicPr>
            <a:picLocks noChangeAspect="1"/>
          </p:cNvPicPr>
          <p:nvPr/>
        </p:nvPicPr>
        <p:blipFill>
          <a:blip r:embed="rId3"/>
          <a:srcRect l="20754" t="58400" r="47030" b="27854"/>
          <a:stretch>
            <a:fillRect/>
          </a:stretch>
        </p:blipFill>
        <p:spPr>
          <a:xfrm>
            <a:off x="5364088" y="615143"/>
            <a:ext cx="3480149" cy="2100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5696" y="1752846"/>
            <a:ext cx="6485862" cy="1106936"/>
            <a:chOff x="1835696" y="1752846"/>
            <a:chExt cx="6485862" cy="1106936"/>
          </a:xfrm>
        </p:grpSpPr>
        <p:pic>
          <p:nvPicPr>
            <p:cNvPr id="3074" name="Picture 2" descr="E:\课件专用人物图\78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88224" y="1752846"/>
              <a:ext cx="1733334" cy="1106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圆角矩形标注 15"/>
            <p:cNvSpPr/>
            <p:nvPr/>
          </p:nvSpPr>
          <p:spPr>
            <a:xfrm>
              <a:off x="1835696" y="2099486"/>
              <a:ext cx="4896544" cy="544272"/>
            </a:xfrm>
            <a:prstGeom prst="wedgeRoundRectCallout">
              <a:avLst>
                <a:gd name="adj1" fmla="val 53775"/>
                <a:gd name="adj2" fmla="val 4924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rPr>
                <a:t>观察这两个方法，你发现了什么？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30"/>
          <p:cNvSpPr txBox="1"/>
          <p:nvPr/>
        </p:nvSpPr>
        <p:spPr>
          <a:xfrm>
            <a:off x="1979712" y="2787774"/>
            <a:ext cx="4680520" cy="73866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（6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×4）×5 = 6×（4×5）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82335" y="411510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4×5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6×20</a:t>
            </a:r>
            <a:endParaRPr lang="en-US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3608" y="411510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6×4）×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120(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5673" y="3149824"/>
            <a:ext cx="5444319" cy="1582166"/>
            <a:chOff x="875673" y="3149824"/>
            <a:chExt cx="5444319" cy="1582166"/>
          </a:xfrm>
        </p:grpSpPr>
        <p:sp>
          <p:nvSpPr>
            <p:cNvPr id="20" name="圆角矩形标注 19"/>
            <p:cNvSpPr/>
            <p:nvPr/>
          </p:nvSpPr>
          <p:spPr>
            <a:xfrm>
              <a:off x="2071992" y="3651870"/>
              <a:ext cx="4248000" cy="576000"/>
            </a:xfrm>
            <a:prstGeom prst="wedgeRoundRectCallout">
              <a:avLst>
                <a:gd name="adj1" fmla="val -61948"/>
                <a:gd name="adj2" fmla="val -41443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计算的方法不同，结果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都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相同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673" y="3149824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94012" y="2067694"/>
            <a:ext cx="7305270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能用自己喜欢的方法来表示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3568" y="555526"/>
            <a:ext cx="76859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三个数相乘，先乘前两个数，或者先乘后两个数，积不变。这叫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1861" y="1472466"/>
            <a:ext cx="7706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用字母表示为：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×c=a× (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539552" y="2624594"/>
            <a:ext cx="42048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（甲数×乙数）×丙数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39552" y="3209369"/>
            <a:ext cx="72963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（▲ × ★） × 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__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×(__ × __)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68730" y="2624594"/>
            <a:ext cx="4579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=甲数×（乙数×丙数）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164875" y="3170911"/>
            <a:ext cx="6231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5220072" y="3200658"/>
            <a:ext cx="628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6247563" y="3200658"/>
            <a:ext cx="628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9" grpId="0"/>
      <p:bldP spid="40" grpId="0"/>
      <p:bldP spid="24" grpId="0"/>
      <p:bldP spid="25" grpId="0"/>
      <p:bldP spid="28" grpId="0"/>
      <p:bldP spid="29" grpId="0"/>
      <p:bldP spid="33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1210</Words>
  <Application>WPS 演示</Application>
  <PresentationFormat>全屏显示(16:9)</PresentationFormat>
  <Paragraphs>208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5</cp:revision>
  <dcterms:created xsi:type="dcterms:W3CDTF">2017-03-17T02:28:00Z</dcterms:created>
  <dcterms:modified xsi:type="dcterms:W3CDTF">2021-02-25T00:31:39Z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