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7" r:id="rId4"/>
    <p:sldId id="510" r:id="rId5"/>
    <p:sldId id="533" r:id="rId6"/>
    <p:sldId id="472" r:id="rId8"/>
    <p:sldId id="534" r:id="rId9"/>
    <p:sldId id="535" r:id="rId10"/>
    <p:sldId id="523" r:id="rId11"/>
    <p:sldId id="525" r:id="rId12"/>
    <p:sldId id="536" r:id="rId13"/>
    <p:sldId id="514" r:id="rId14"/>
    <p:sldId id="530" r:id="rId15"/>
    <p:sldId id="531" r:id="rId16"/>
    <p:sldId id="518" r:id="rId17"/>
    <p:sldId id="528" r:id="rId18"/>
    <p:sldId id="507" r:id="rId19"/>
    <p:sldId id="538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速度、时间与路程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39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速度、时间与路程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27079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500943" y="339502"/>
            <a:ext cx="72475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）小明的学校距离少年宫有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米，强强步行的速度是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分，则强强步行从学校出发到少年宫要用多长时间？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933977" y="1923678"/>
            <a:ext cx="48526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s÷v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=t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843808" y="2715766"/>
            <a:ext cx="2004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500÷50=10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7584" y="3435846"/>
            <a:ext cx="7763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ea typeface="楷体" panose="02010609060101010101" pitchFamily="49" charset="-122"/>
              </a:rPr>
              <a:t>答：小明步行从学校出发到少年宫要用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钟。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721193" y="271576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ea typeface="楷体" panose="02010609060101010101" pitchFamily="49" charset="-122"/>
              </a:rPr>
              <a:t>（分钟）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276807" y="339502"/>
            <a:ext cx="8302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）上海距离北京大约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1200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千米，一辆动车从上海出发，经历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个小时后到达北京，求这辆动车的速度？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72367" y="2715766"/>
            <a:ext cx="4160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1200÷5=240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47664" y="3373133"/>
            <a:ext cx="5936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答：这辆动车的速度是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033363" y="1923678"/>
            <a:ext cx="46538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或 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s÷v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=t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5"/>
          <p:cNvSpPr txBox="1"/>
          <p:nvPr/>
        </p:nvSpPr>
        <p:spPr>
          <a:xfrm>
            <a:off x="278143" y="267494"/>
            <a:ext cx="83010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由以上的变式练习，我们可以得到什么数量关系是呢？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1835696" y="1491630"/>
            <a:ext cx="501650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已知速度和时间，求路程。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已知路程和时间，求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和速度，求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27584" y="843558"/>
            <a:ext cx="75379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大客车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小时行驶了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千米，小汽车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小时行驶了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千米，谁行驶得快？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91480" y="206769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大客车速度：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50868" y="2067694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180÷3=60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93752" y="262909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小汽车速度：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56714" y="3170151"/>
            <a:ext cx="1095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60&gt;55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50868" y="2636478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220÷4=55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08769" y="370471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答：大客车行驶的快。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251520" y="270396"/>
            <a:ext cx="81534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张叔叔开车的车速度为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从甲地到乙地需要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5"/>
          <p:cNvSpPr txBox="1">
            <a:spLocks noChangeArrowheads="1"/>
          </p:cNvSpPr>
          <p:nvPr/>
        </p:nvSpPr>
        <p:spPr bwMode="auto">
          <a:xfrm>
            <a:off x="3177480" y="1750045"/>
            <a:ext cx="5715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从甲地开往乙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地的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路程是 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240 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Line 6"/>
          <p:cNvSpPr>
            <a:spLocks noChangeShapeType="1"/>
          </p:cNvSpPr>
          <p:nvPr/>
        </p:nvSpPr>
        <p:spPr bwMode="auto">
          <a:xfrm>
            <a:off x="3131840" y="212770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7"/>
          <p:cNvSpPr txBox="1">
            <a:spLocks noChangeArrowheads="1"/>
          </p:cNvSpPr>
          <p:nvPr/>
        </p:nvSpPr>
        <p:spPr bwMode="auto">
          <a:xfrm>
            <a:off x="3563888" y="2326109"/>
            <a:ext cx="53541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这辆汽车的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8"/>
          <p:cNvSpPr txBox="1">
            <a:spLocks noChangeArrowheads="1"/>
          </p:cNvSpPr>
          <p:nvPr/>
        </p:nvSpPr>
        <p:spPr bwMode="auto">
          <a:xfrm>
            <a:off x="3207568" y="3003798"/>
            <a:ext cx="58289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汽车从甲地开往乙地用的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时间是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9"/>
          <p:cNvSpPr>
            <a:spLocks noChangeShapeType="1"/>
          </p:cNvSpPr>
          <p:nvPr/>
        </p:nvSpPr>
        <p:spPr bwMode="auto">
          <a:xfrm>
            <a:off x="3131840" y="271576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3131840" y="343584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1"/>
          <p:cNvSpPr txBox="1"/>
          <p:nvPr/>
        </p:nvSpPr>
        <p:spPr>
          <a:xfrm>
            <a:off x="395536" y="1707654"/>
            <a:ext cx="8084128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×</a:t>
            </a: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4=240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240÷4=60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240÷60=4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utoUpdateAnimBg="0"/>
      <p:bldP spid="69" grpId="0" autoUpdateAnimBg="0"/>
      <p:bldP spid="7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786851" y="3344674"/>
            <a:ext cx="3275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771800" y="2243060"/>
            <a:ext cx="4186995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6851" y="2773586"/>
            <a:ext cx="3275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673245"/>
            <a:ext cx="420146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1"/>
          <p:cNvSpPr txBox="1"/>
          <p:nvPr/>
        </p:nvSpPr>
        <p:spPr>
          <a:xfrm>
            <a:off x="827584" y="539844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ea typeface="楷体" panose="02010609060101010101" pitchFamily="49" charset="-122"/>
              </a:rPr>
              <a:t>                   小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步行</a:t>
            </a:r>
            <a:r>
              <a:rPr lang="zh-CN" altLang="en-US" sz="2800" b="1" dirty="0">
                <a:ea typeface="楷体" panose="02010609060101010101" pitchFamily="49" charset="-122"/>
              </a:rPr>
              <a:t>从家往学校走，平均每分钟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走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ea typeface="楷体" panose="02010609060101010101" pitchFamily="49" charset="-122"/>
              </a:rPr>
              <a:t>米，</a:t>
            </a:r>
            <a:r>
              <a:rPr lang="en-US" altLang="zh-CN" sz="2800" b="1" dirty="0"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ea typeface="楷体" panose="02010609060101010101" pitchFamily="49" charset="-122"/>
              </a:rPr>
              <a:t>分钟走到学校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；小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骑</a:t>
            </a:r>
            <a:r>
              <a:rPr lang="zh-CN" altLang="en-US" sz="2800" b="1" dirty="0">
                <a:ea typeface="楷体" panose="02010609060101010101" pitchFamily="49" charset="-122"/>
              </a:rPr>
              <a:t>自行车从家往学校走，平均每分钟骑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ea typeface="楷体" panose="02010609060101010101" pitchFamily="49" charset="-122"/>
              </a:rPr>
              <a:t>米，</a:t>
            </a:r>
            <a:r>
              <a:rPr lang="en-US" altLang="zh-CN" sz="2800" b="1" dirty="0"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ea typeface="楷体" panose="02010609060101010101" pitchFamily="49" charset="-122"/>
              </a:rPr>
              <a:t>分钟到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学校，你能算出他们各自到学校的距离吗？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"/>
          <a:stretch>
            <a:fillRect/>
          </a:stretch>
        </p:blipFill>
        <p:spPr bwMode="auto">
          <a:xfrm>
            <a:off x="5724128" y="1923678"/>
            <a:ext cx="2834980" cy="250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QQ截图2018031519274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572" y="1347614"/>
            <a:ext cx="5436820" cy="283972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347533" y="627534"/>
            <a:ext cx="5320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观察下面的铁路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示意图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72000" y="3185460"/>
            <a:ext cx="2543667" cy="898455"/>
            <a:chOff x="3923928" y="3473492"/>
            <a:chExt cx="2543667" cy="898455"/>
          </a:xfrm>
        </p:grpSpPr>
        <p:sp>
          <p:nvSpPr>
            <p:cNvPr id="26" name="云形标注 25"/>
            <p:cNvSpPr/>
            <p:nvPr/>
          </p:nvSpPr>
          <p:spPr>
            <a:xfrm rot="10800000" flipH="1">
              <a:off x="3923928" y="3473492"/>
              <a:ext cx="2543667" cy="898455"/>
            </a:xfrm>
            <a:prstGeom prst="cloudCallout">
              <a:avLst>
                <a:gd name="adj1" fmla="val 55432"/>
                <a:gd name="adj2" fmla="val -9768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427984" y="3579862"/>
              <a:ext cx="187220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青岛在北京的东南方向。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4048" y="1275606"/>
            <a:ext cx="2134953" cy="1191077"/>
            <a:chOff x="6300192" y="1956737"/>
            <a:chExt cx="2134953" cy="1191077"/>
          </a:xfrm>
        </p:grpSpPr>
        <p:sp>
          <p:nvSpPr>
            <p:cNvPr id="39" name="云形标注 38"/>
            <p:cNvSpPr/>
            <p:nvPr/>
          </p:nvSpPr>
          <p:spPr>
            <a:xfrm rot="10800000" flipH="1">
              <a:off x="6300192" y="1956737"/>
              <a:ext cx="2134953" cy="1191077"/>
            </a:xfrm>
            <a:prstGeom prst="cloudCallout">
              <a:avLst>
                <a:gd name="adj1" fmla="val 63386"/>
                <a:gd name="adj2" fmla="val -24705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602016" y="2131308"/>
              <a:ext cx="180979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济南到青岛的铁路长度为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393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3568" y="2067693"/>
            <a:ext cx="2952328" cy="1194225"/>
            <a:chOff x="35496" y="2355725"/>
            <a:chExt cx="2952328" cy="1194225"/>
          </a:xfrm>
        </p:grpSpPr>
        <p:sp>
          <p:nvSpPr>
            <p:cNvPr id="17" name="云形标注 16"/>
            <p:cNvSpPr/>
            <p:nvPr/>
          </p:nvSpPr>
          <p:spPr>
            <a:xfrm>
              <a:off x="35496" y="2355725"/>
              <a:ext cx="2524385" cy="1194225"/>
            </a:xfrm>
            <a:prstGeom prst="cloudCallout">
              <a:avLst>
                <a:gd name="adj1" fmla="val 82271"/>
                <a:gd name="adj2" fmla="val 774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3528" y="2427734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ea typeface="楷体" panose="02010609060101010101" pitchFamily="49" charset="-122"/>
                </a:rPr>
                <a:t>估算一下郑州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和</a:t>
              </a:r>
              <a:endParaRPr lang="en-US" altLang="zh-CN" sz="2000" b="1" dirty="0" smtClean="0">
                <a:ea typeface="楷体" panose="02010609060101010101" pitchFamily="49" charset="-122"/>
              </a:endParaRPr>
            </a:p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青岛</a:t>
              </a:r>
              <a:r>
                <a:rPr lang="zh-CN" altLang="en-US" sz="2000" b="1" dirty="0">
                  <a:ea typeface="楷体" panose="02010609060101010101" pitchFamily="49" charset="-122"/>
                </a:rPr>
                <a:t>哪个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距离</a:t>
              </a:r>
              <a:endParaRPr lang="en-US" altLang="zh-CN" sz="2000" b="1" dirty="0" smtClean="0">
                <a:ea typeface="楷体" panose="02010609060101010101" pitchFamily="49" charset="-122"/>
              </a:endParaRPr>
            </a:p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北京</a:t>
              </a:r>
              <a:r>
                <a:rPr lang="zh-CN" altLang="en-US" sz="2000" b="1" dirty="0">
                  <a:ea typeface="楷体" panose="02010609060101010101" pitchFamily="49" charset="-122"/>
                </a:rPr>
                <a:t>路程短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921335" y="2322677"/>
              <a:ext cx="94928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23528" y="138275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郑州距离北京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76119" y="950702"/>
            <a:ext cx="1217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  州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39847" y="935426"/>
            <a:ext cx="1436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石家庄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3779912" y="1203598"/>
            <a:ext cx="720000" cy="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5476670" y="950702"/>
            <a:ext cx="322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76119" y="1361264"/>
            <a:ext cx="1275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石家庄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43043" y="1382750"/>
            <a:ext cx="1325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779992" y="1635066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476670" y="1347614"/>
            <a:ext cx="3148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76119" y="1793312"/>
            <a:ext cx="1264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  州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51649" y="1793312"/>
            <a:ext cx="1313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 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3779992" y="2067114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5493437" y="1767465"/>
            <a:ext cx="274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400+300=700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695053" y="2182093"/>
            <a:ext cx="3147077" cy="461667"/>
            <a:chOff x="2270076" y="3624172"/>
            <a:chExt cx="2130011" cy="485778"/>
          </a:xfrm>
        </p:grpSpPr>
        <p:sp>
          <p:nvSpPr>
            <p:cNvPr id="55" name="TextBox 54"/>
            <p:cNvSpPr txBox="1"/>
            <p:nvPr/>
          </p:nvSpPr>
          <p:spPr>
            <a:xfrm>
              <a:off x="2270076" y="3624174"/>
              <a:ext cx="1348855" cy="485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青  岛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42962" y="3624172"/>
              <a:ext cx="957125" cy="485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济  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3004332" y="3874776"/>
              <a:ext cx="487312" cy="7867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58" name="TextBox 57"/>
          <p:cNvSpPr txBox="1"/>
          <p:nvPr/>
        </p:nvSpPr>
        <p:spPr>
          <a:xfrm>
            <a:off x="5476670" y="2154861"/>
            <a:ext cx="273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76119" y="2606231"/>
            <a:ext cx="3037062" cy="463825"/>
            <a:chOff x="1957352" y="4142081"/>
            <a:chExt cx="2055551" cy="488050"/>
          </a:xfrm>
        </p:grpSpPr>
        <p:sp>
          <p:nvSpPr>
            <p:cNvPr id="60" name="TextBox 59"/>
            <p:cNvSpPr txBox="1"/>
            <p:nvPr/>
          </p:nvSpPr>
          <p:spPr>
            <a:xfrm>
              <a:off x="1957352" y="4142081"/>
              <a:ext cx="1348855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济  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143053" y="4144354"/>
              <a:ext cx="869850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天  津 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2704423" y="4401007"/>
              <a:ext cx="487312" cy="7868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493495" y="2608395"/>
            <a:ext cx="295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676119" y="3058256"/>
            <a:ext cx="3087857" cy="463825"/>
            <a:chOff x="1964988" y="4715288"/>
            <a:chExt cx="2089930" cy="488050"/>
          </a:xfrm>
        </p:grpSpPr>
        <p:sp>
          <p:nvSpPr>
            <p:cNvPr id="65" name="TextBox 64"/>
            <p:cNvSpPr txBox="1"/>
            <p:nvPr/>
          </p:nvSpPr>
          <p:spPr>
            <a:xfrm>
              <a:off x="1964988" y="4715288"/>
              <a:ext cx="1348855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天  津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150689" y="4717561"/>
              <a:ext cx="904229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北  京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箭头连接符 66"/>
            <p:cNvCxnSpPr/>
            <p:nvPr/>
          </p:nvCxnSpPr>
          <p:spPr>
            <a:xfrm>
              <a:off x="2712114" y="4953194"/>
              <a:ext cx="487312" cy="7868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68" name="TextBox 67"/>
          <p:cNvSpPr txBox="1"/>
          <p:nvPr/>
        </p:nvSpPr>
        <p:spPr>
          <a:xfrm>
            <a:off x="5520791" y="3040443"/>
            <a:ext cx="291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7398" y="2951650"/>
            <a:ext cx="2705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青岛距离北京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76119" y="3383698"/>
            <a:ext cx="1992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 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岛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27984" y="3385971"/>
            <a:ext cx="146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3779992" y="3651290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75" name="TextBox 74"/>
          <p:cNvSpPr txBox="1"/>
          <p:nvPr/>
        </p:nvSpPr>
        <p:spPr>
          <a:xfrm>
            <a:off x="5561053" y="3405085"/>
            <a:ext cx="347544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400+360+140=900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8" grpId="0"/>
      <p:bldP spid="63" grpId="0"/>
      <p:bldP spid="68" grpId="0"/>
      <p:bldP spid="70" grpId="0"/>
      <p:bldP spid="71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7504" y="339502"/>
            <a:ext cx="83996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）一辆快速客车从北京发车，平均每小时行驶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小时行驶多少千米？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2139702"/>
            <a:ext cx="3308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118×5=590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68254" y="2139702"/>
            <a:ext cx="2003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75566" y="2923079"/>
            <a:ext cx="4368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</a:t>
            </a:r>
            <a:r>
              <a:rPr lang="en-US" altLang="zh-CN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590</a:t>
            </a:r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 </a:t>
            </a:r>
            <a:endParaRPr lang="zh-CN" altLang="en-US" sz="3200" b="1" dirty="0">
              <a:solidFill>
                <a:srgbClr val="0086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7504" y="342404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）一辆普通客车从北京发车，平均每小时行驶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小时行驶多少千米？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2283719"/>
            <a:ext cx="292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98×7=686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52230" y="2283718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67744" y="2916077"/>
            <a:ext cx="44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</a:t>
            </a:r>
            <a:r>
              <a:rPr lang="en-US" altLang="zh-CN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686</a:t>
            </a:r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 </a:t>
            </a:r>
            <a:endParaRPr lang="zh-CN" altLang="en-US" sz="2800" b="1" dirty="0">
              <a:solidFill>
                <a:srgbClr val="0086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971600" y="1097325"/>
            <a:ext cx="7272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ea typeface="楷体" panose="02010609060101010101" pitchFamily="49" charset="-122"/>
              </a:rPr>
              <a:t>在</a:t>
            </a:r>
            <a:r>
              <a:rPr lang="zh-CN" altLang="en-US" sz="3200" b="1" dirty="0">
                <a:ea typeface="楷体" panose="02010609060101010101" pitchFamily="49" charset="-122"/>
              </a:rPr>
              <a:t>上面的问题中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，小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每分钟</a:t>
            </a:r>
            <a:r>
              <a:rPr lang="zh-CN" altLang="en-US" sz="3200" b="1" dirty="0">
                <a:ea typeface="楷体" panose="02010609060101010101" pitchFamily="49" charset="-122"/>
              </a:rPr>
              <a:t>步行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小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每分钟</a:t>
            </a:r>
            <a:r>
              <a:rPr lang="zh-CN" altLang="en-US" sz="3200" b="1" dirty="0">
                <a:ea typeface="楷体" panose="02010609060101010101" pitchFamily="49" charset="-122"/>
              </a:rPr>
              <a:t>骑自行车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、距离每小时</a:t>
            </a:r>
            <a:r>
              <a:rPr lang="zh-CN" altLang="en-US" sz="3200" b="1" dirty="0">
                <a:ea typeface="楷体" panose="02010609060101010101" pitchFamily="49" charset="-122"/>
              </a:rPr>
              <a:t>行驶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路程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ea typeface="楷体" panose="02010609060101010101" pitchFamily="49" charset="-122"/>
              </a:rPr>
              <a:t>我们都称为速度；两个地方的距离和一共行驶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ea typeface="楷体" panose="02010609060101010101" pitchFamily="49" charset="-122"/>
              </a:rPr>
              <a:t>我们称为路程。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21"/>
          <p:cNvSpPr txBox="1"/>
          <p:nvPr/>
        </p:nvSpPr>
        <p:spPr>
          <a:xfrm>
            <a:off x="2048098" y="2748786"/>
            <a:ext cx="795710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22"/>
          <p:cNvSpPr txBox="1"/>
          <p:nvPr/>
        </p:nvSpPr>
        <p:spPr>
          <a:xfrm>
            <a:off x="3427953" y="2734181"/>
            <a:ext cx="856015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23"/>
          <p:cNvSpPr txBox="1"/>
          <p:nvPr/>
        </p:nvSpPr>
        <p:spPr>
          <a:xfrm>
            <a:off x="4827493" y="2728466"/>
            <a:ext cx="799542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4"/>
          <p:cNvSpPr txBox="1"/>
          <p:nvPr/>
        </p:nvSpPr>
        <p:spPr>
          <a:xfrm>
            <a:off x="2994883" y="2762121"/>
            <a:ext cx="566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25"/>
          <p:cNvSpPr txBox="1"/>
          <p:nvPr/>
        </p:nvSpPr>
        <p:spPr>
          <a:xfrm>
            <a:off x="4362038" y="2715766"/>
            <a:ext cx="566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"/>
          <p:cNvSpPr txBox="1"/>
          <p:nvPr/>
        </p:nvSpPr>
        <p:spPr>
          <a:xfrm>
            <a:off x="276146" y="267494"/>
            <a:ext cx="8256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根据速度、时间和路程的</a:t>
            </a:r>
            <a:r>
              <a:rPr lang="zh-CN" altLang="en-US" sz="3200" b="1" dirty="0">
                <a:ea typeface="楷体" panose="02010609060101010101" pitchFamily="49" charset="-122"/>
              </a:rPr>
              <a:t>定义，你能区分上面式子中各数表示什么吗？你又发现了什么？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483768" y="1534021"/>
            <a:ext cx="3308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118×5=590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608838" y="1966069"/>
            <a:ext cx="292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98×7=686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283968" y="1563638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24238" y="1995686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51520" y="3345835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在数学中，我们常用字母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表示速度，用字母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表示时间，用字母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表示路程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。因此也可以写作：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v×t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/>
      <p:bldP spid="77" grpId="0"/>
      <p:bldP spid="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2"/>
          <p:cNvSpPr txBox="1"/>
          <p:nvPr/>
        </p:nvSpPr>
        <p:spPr>
          <a:xfrm>
            <a:off x="1043608" y="1419622"/>
            <a:ext cx="706588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你知道吗？速度有一种特殊的表示方法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139702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快速客车平均每小时行驶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千米，记作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时，读作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千米每小时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每分钟走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米每分钟。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30"/>
          <p:cNvSpPr txBox="1"/>
          <p:nvPr/>
        </p:nvSpPr>
        <p:spPr>
          <a:xfrm>
            <a:off x="276146" y="267494"/>
            <a:ext cx="8256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根据速度、时间和路程的</a:t>
            </a:r>
            <a:r>
              <a:rPr lang="zh-CN" altLang="en-US" sz="3200" b="1" dirty="0">
                <a:ea typeface="楷体" panose="02010609060101010101" pitchFamily="49" charset="-122"/>
              </a:rPr>
              <a:t>定义，你能区分上面式子中各数表示什么吗？你又发现了什么？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全屏显示(16:9)</PresentationFormat>
  <Paragraphs>234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Times New Roman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2021-01-30T09:04:39Z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