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9"/>
  </p:notesMasterIdLst>
  <p:sldIdLst>
    <p:sldId id="537" r:id="rId4"/>
    <p:sldId id="510" r:id="rId5"/>
    <p:sldId id="522" r:id="rId6"/>
    <p:sldId id="514" r:id="rId7"/>
    <p:sldId id="531" r:id="rId8"/>
    <p:sldId id="532" r:id="rId10"/>
    <p:sldId id="533" r:id="rId11"/>
    <p:sldId id="534" r:id="rId12"/>
    <p:sldId id="530" r:id="rId13"/>
    <p:sldId id="527" r:id="rId14"/>
    <p:sldId id="472" r:id="rId15"/>
    <p:sldId id="526" r:id="rId16"/>
    <p:sldId id="518" r:id="rId17"/>
    <p:sldId id="528" r:id="rId18"/>
    <p:sldId id="535" r:id="rId19"/>
    <p:sldId id="536" r:id="rId20"/>
    <p:sldId id="502" r:id="rId21"/>
    <p:sldId id="529" r:id="rId22"/>
    <p:sldId id="507" r:id="rId23"/>
    <p:sldId id="540" r:id="rId24"/>
    <p:sldId id="541" r:id="rId25"/>
    <p:sldId id="538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微软雅黑" panose="020B0503020204020204" pitchFamily="3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三位数乘两位数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3.xml"/><Relationship Id="rId5" Type="http://schemas.openxmlformats.org/officeDocument/2006/relationships/slide" Target="slide22.xml"/><Relationship Id="rId4" Type="http://schemas.openxmlformats.org/officeDocument/2006/relationships/slide" Target="slide1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2.wav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6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位数乘两位数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三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位数乘两位数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7"/>
          <p:cNvSpPr txBox="1"/>
          <p:nvPr/>
        </p:nvSpPr>
        <p:spPr>
          <a:xfrm>
            <a:off x="839711" y="411510"/>
            <a:ext cx="71886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755576" y="1203598"/>
            <a:ext cx="7980459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、先用两位数的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位上的数去乘三位数，得数的未位和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802385" y="2355726"/>
            <a:ext cx="777677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、再用两位数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0"/>
          <p:cNvSpPr txBox="1"/>
          <p:nvPr/>
        </p:nvSpPr>
        <p:spPr>
          <a:xfrm>
            <a:off x="827584" y="3476379"/>
            <a:ext cx="77055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、然后把两次乘得的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99"/>
          <p:cNvSpPr txBox="1"/>
          <p:nvPr/>
        </p:nvSpPr>
        <p:spPr>
          <a:xfrm>
            <a:off x="1691680" y="339502"/>
            <a:ext cx="6792686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我们学校为了丰富同学们的课外阅读视野，从新华书店又买了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本书籍，每本书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元，你们知道我们学校买这一批书总共花了多少钱吗？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3131840" y="2499742"/>
            <a:ext cx="359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总价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数量×单价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3635896" y="3344674"/>
            <a:ext cx="3479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3"/>
          <p:cNvSpPr txBox="1"/>
          <p:nvPr/>
        </p:nvSpPr>
        <p:spPr>
          <a:xfrm>
            <a:off x="962028" y="3169300"/>
            <a:ext cx="1449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4"/>
          <p:cNvSpPr txBox="1"/>
          <p:nvPr/>
        </p:nvSpPr>
        <p:spPr>
          <a:xfrm>
            <a:off x="1115616" y="2881268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"/>
          <p:cNvSpPr txBox="1"/>
          <p:nvPr/>
        </p:nvSpPr>
        <p:spPr>
          <a:xfrm>
            <a:off x="2140888" y="3169300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"/>
          <p:cNvSpPr txBox="1"/>
          <p:nvPr/>
        </p:nvSpPr>
        <p:spPr>
          <a:xfrm>
            <a:off x="2137931" y="2881268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7"/>
          <p:cNvSpPr txBox="1"/>
          <p:nvPr/>
        </p:nvSpPr>
        <p:spPr>
          <a:xfrm>
            <a:off x="827584" y="3445822"/>
            <a:ext cx="259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4320+216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147722" y="3457332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=4536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48961" y="1635646"/>
            <a:ext cx="38950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 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，最后把结果加到一起。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 flipH="1">
            <a:off x="6287608" y="1783942"/>
            <a:ext cx="1428947" cy="460995"/>
          </a:xfrm>
          <a:prstGeom prst="wedgeRoundRectCallout">
            <a:avLst>
              <a:gd name="adj1" fmla="val -12724"/>
              <a:gd name="adj2" fmla="val 102500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怎样列竖式计算？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0"/>
          <p:cNvSpPr txBox="1"/>
          <p:nvPr/>
        </p:nvSpPr>
        <p:spPr>
          <a:xfrm>
            <a:off x="5061203" y="1762596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1"/>
          <p:cNvSpPr txBox="1"/>
          <p:nvPr/>
        </p:nvSpPr>
        <p:spPr>
          <a:xfrm>
            <a:off x="5422037" y="2075661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4644008" y="2118196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805933" y="255823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25"/>
          <p:cNvSpPr txBox="1"/>
          <p:nvPr/>
        </p:nvSpPr>
        <p:spPr>
          <a:xfrm>
            <a:off x="5796533" y="253729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7"/>
          <p:cNvSpPr txBox="1"/>
          <p:nvPr/>
        </p:nvSpPr>
        <p:spPr>
          <a:xfrm>
            <a:off x="5504433" y="25411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9"/>
          <p:cNvSpPr txBox="1"/>
          <p:nvPr/>
        </p:nvSpPr>
        <p:spPr>
          <a:xfrm>
            <a:off x="5177408" y="253729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4924678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4824983" y="327831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37"/>
          <p:cNvSpPr txBox="1"/>
          <p:nvPr/>
        </p:nvSpPr>
        <p:spPr>
          <a:xfrm>
            <a:off x="5513958" y="332596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5229478" y="332787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39"/>
          <p:cNvSpPr txBox="1"/>
          <p:nvPr/>
        </p:nvSpPr>
        <p:spPr>
          <a:xfrm>
            <a:off x="4924678" y="333422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40"/>
          <p:cNvSpPr txBox="1"/>
          <p:nvPr/>
        </p:nvSpPr>
        <p:spPr>
          <a:xfrm>
            <a:off x="5808598" y="331961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9"/>
          <p:cNvSpPr txBox="1"/>
          <p:nvPr/>
        </p:nvSpPr>
        <p:spPr>
          <a:xfrm>
            <a:off x="5226303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9"/>
          <p:cNvSpPr txBox="1"/>
          <p:nvPr/>
        </p:nvSpPr>
        <p:spPr>
          <a:xfrm>
            <a:off x="5510148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366767" y="2499742"/>
            <a:ext cx="2093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358409" y="2902173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358409" y="3334221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2"/>
          <p:cNvSpPr txBox="1"/>
          <p:nvPr/>
        </p:nvSpPr>
        <p:spPr>
          <a:xfrm>
            <a:off x="2892807" y="690831"/>
            <a:ext cx="3479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21=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4658211" y="682120"/>
            <a:ext cx="1497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4536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4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/>
          <a:stretch>
            <a:fillRect/>
          </a:stretch>
        </p:blipFill>
        <p:spPr bwMode="auto">
          <a:xfrm>
            <a:off x="2249130" y="1779662"/>
            <a:ext cx="4339094" cy="218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27583" y="411510"/>
            <a:ext cx="7751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王大爷在塑料棚里培育西红柿苗，每平方米可培育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棵小苗。这个大棚一共可以培育多少棵西红柿苗？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6068888" y="1779662"/>
            <a:ext cx="2679576" cy="1015876"/>
          </a:xfrm>
          <a:prstGeom prst="cloudCallout">
            <a:avLst>
              <a:gd name="adj1" fmla="val -49195"/>
              <a:gd name="adj2" fmla="val 81049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这个大棚有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2801241" y="4136266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69=________(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4"/>
          <p:cNvSpPr txBox="1"/>
          <p:nvPr/>
        </p:nvSpPr>
        <p:spPr>
          <a:xfrm>
            <a:off x="1403648" y="1059582"/>
            <a:ext cx="6093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估计：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70=14000  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积是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3636" y="2427734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4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15401" y="2715766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58201" y="2786509"/>
            <a:ext cx="52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043901" y="3147814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932901" y="30758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3640801" y="30758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3047076" y="3075806"/>
            <a:ext cx="8826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2847368" y="3363838"/>
            <a:ext cx="836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961351" y="3795886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37"/>
          <p:cNvSpPr txBox="1"/>
          <p:nvPr/>
        </p:nvSpPr>
        <p:spPr>
          <a:xfrm>
            <a:off x="3639456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8"/>
          <p:cNvSpPr txBox="1"/>
          <p:nvPr/>
        </p:nvSpPr>
        <p:spPr>
          <a:xfrm>
            <a:off x="3351424" y="3808584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3063392" y="3814934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0"/>
          <p:cNvSpPr txBox="1"/>
          <p:nvPr/>
        </p:nvSpPr>
        <p:spPr>
          <a:xfrm>
            <a:off x="3927488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3352813" y="3363838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3640845" y="3363838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92668" y="3363838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92668" y="3723878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3837150" y="285978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3494253" y="285978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37678" y="3003798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3482354" y="349856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3203848" y="3498562"/>
            <a:ext cx="5651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9"/>
          <p:cNvSpPr txBox="1"/>
          <p:nvPr/>
        </p:nvSpPr>
        <p:spPr>
          <a:xfrm>
            <a:off x="2843808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067944" y="392346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14909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4"/>
          <p:cNvSpPr txBox="1"/>
          <p:nvPr/>
        </p:nvSpPr>
        <p:spPr>
          <a:xfrm>
            <a:off x="2392656" y="411510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69=________(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6512" y="1491630"/>
            <a:ext cx="4627262" cy="2121316"/>
            <a:chOff x="102042" y="2700038"/>
            <a:chExt cx="4627262" cy="2121316"/>
          </a:xfrm>
        </p:grpSpPr>
        <p:pic>
          <p:nvPicPr>
            <p:cNvPr id="32" name="Picture 4" descr="E:\课件专用人物图\2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42" y="3255846"/>
              <a:ext cx="1959477" cy="1565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云形标注 36"/>
            <p:cNvSpPr/>
            <p:nvPr/>
          </p:nvSpPr>
          <p:spPr>
            <a:xfrm>
              <a:off x="1144288" y="2700038"/>
              <a:ext cx="3585016" cy="962665"/>
            </a:xfrm>
            <a:prstGeom prst="cloudCallout">
              <a:avLst>
                <a:gd name="adj1" fmla="val -48520"/>
                <a:gd name="adj2" fmla="val 85734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445379" y="2748865"/>
              <a:ext cx="29826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先估计一下积是几位数，再用竖式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2608243" y="1347614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17168" y="1865822"/>
            <a:ext cx="132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88906" y="2245235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88865" y="2245235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550790" y="2724660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0" name="TextBox 25"/>
          <p:cNvSpPr txBox="1"/>
          <p:nvPr/>
        </p:nvSpPr>
        <p:spPr>
          <a:xfrm>
            <a:off x="3541390" y="266433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3421261" y="2427734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3249290" y="2696602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2724282" y="2668145"/>
            <a:ext cx="847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2669535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50790" y="344697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8" name="TextBox 37"/>
          <p:cNvSpPr txBox="1"/>
          <p:nvPr/>
        </p:nvSpPr>
        <p:spPr>
          <a:xfrm>
            <a:off x="3254053" y="345300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8"/>
          <p:cNvSpPr txBox="1"/>
          <p:nvPr/>
        </p:nvSpPr>
        <p:spPr>
          <a:xfrm>
            <a:off x="2985448" y="346443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2454404" y="3453321"/>
            <a:ext cx="775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0"/>
          <p:cNvSpPr txBox="1"/>
          <p:nvPr/>
        </p:nvSpPr>
        <p:spPr>
          <a:xfrm>
            <a:off x="3575680" y="3451417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2971160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3255005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6"/>
          <p:cNvSpPr txBox="1"/>
          <p:nvPr/>
        </p:nvSpPr>
        <p:spPr>
          <a:xfrm>
            <a:off x="3105306" y="317975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4"/>
          <p:cNvSpPr txBox="1"/>
          <p:nvPr/>
        </p:nvSpPr>
        <p:spPr>
          <a:xfrm>
            <a:off x="5033221" y="1347614"/>
            <a:ext cx="191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40588" y="3025721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253288" y="3394021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253288" y="2629481"/>
            <a:ext cx="1991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26"/>
          <p:cNvSpPr txBox="1"/>
          <p:nvPr/>
        </p:nvSpPr>
        <p:spPr>
          <a:xfrm>
            <a:off x="2845197" y="3157579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0" grpId="0"/>
      <p:bldP spid="42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84" grpId="0"/>
      <p:bldP spid="85" grpId="0"/>
      <p:bldP spid="86" grpId="0"/>
      <p:bldP spid="87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4"/>
          <p:cNvSpPr txBox="1"/>
          <p:nvPr/>
        </p:nvSpPr>
        <p:spPr>
          <a:xfrm>
            <a:off x="2330430" y="1419622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436×87 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9355" y="1937830"/>
            <a:ext cx="132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436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1093" y="2317243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11052" y="2317243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272977" y="2796668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4" name="TextBox 25"/>
          <p:cNvSpPr txBox="1"/>
          <p:nvPr/>
        </p:nvSpPr>
        <p:spPr>
          <a:xfrm>
            <a:off x="3263577" y="273634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26"/>
          <p:cNvSpPr txBox="1"/>
          <p:nvPr/>
        </p:nvSpPr>
        <p:spPr>
          <a:xfrm>
            <a:off x="3133229" y="249974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7"/>
          <p:cNvSpPr txBox="1"/>
          <p:nvPr/>
        </p:nvSpPr>
        <p:spPr>
          <a:xfrm>
            <a:off x="2971477" y="274015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9"/>
          <p:cNvSpPr txBox="1"/>
          <p:nvPr/>
        </p:nvSpPr>
        <p:spPr>
          <a:xfrm>
            <a:off x="2446469" y="2740153"/>
            <a:ext cx="847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5"/>
          <p:cNvSpPr txBox="1"/>
          <p:nvPr/>
        </p:nvSpPr>
        <p:spPr>
          <a:xfrm>
            <a:off x="2122150" y="3098293"/>
            <a:ext cx="8886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272977" y="351898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70" name="TextBox 37"/>
          <p:cNvSpPr txBox="1"/>
          <p:nvPr/>
        </p:nvSpPr>
        <p:spPr>
          <a:xfrm>
            <a:off x="2976240" y="352501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38"/>
          <p:cNvSpPr txBox="1"/>
          <p:nvPr/>
        </p:nvSpPr>
        <p:spPr>
          <a:xfrm>
            <a:off x="2707635" y="353644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39"/>
          <p:cNvSpPr txBox="1"/>
          <p:nvPr/>
        </p:nvSpPr>
        <p:spPr>
          <a:xfrm>
            <a:off x="2439649" y="3531679"/>
            <a:ext cx="5442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40"/>
          <p:cNvSpPr txBox="1"/>
          <p:nvPr/>
        </p:nvSpPr>
        <p:spPr>
          <a:xfrm>
            <a:off x="3297867" y="352342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9"/>
          <p:cNvSpPr txBox="1"/>
          <p:nvPr/>
        </p:nvSpPr>
        <p:spPr>
          <a:xfrm>
            <a:off x="2693347" y="309829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ea typeface="微软雅黑" panose="020B0503020204020204" pitchFamily="34" charset="-122"/>
                <a:cs typeface="+mn-cs"/>
              </a:rPr>
              <a:t>8</a:t>
            </a:r>
            <a:endParaRPr kumimoji="0" lang="en-US" sz="2400" b="1" kern="1200" cap="none" spc="600" normalizeH="0" baseline="0" noProof="0" dirty="0"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2977192" y="309829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6"/>
          <p:cNvSpPr txBox="1"/>
          <p:nvPr/>
        </p:nvSpPr>
        <p:spPr>
          <a:xfrm>
            <a:off x="2845197" y="321982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4"/>
          <p:cNvSpPr txBox="1"/>
          <p:nvPr/>
        </p:nvSpPr>
        <p:spPr>
          <a:xfrm>
            <a:off x="5177237" y="1421297"/>
            <a:ext cx="191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962775" y="3097729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975475" y="3466029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975475" y="2701489"/>
            <a:ext cx="1991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6"/>
          <p:cNvSpPr txBox="1"/>
          <p:nvPr/>
        </p:nvSpPr>
        <p:spPr>
          <a:xfrm>
            <a:off x="2834779" y="250609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6"/>
          <p:cNvSpPr txBox="1"/>
          <p:nvPr/>
        </p:nvSpPr>
        <p:spPr>
          <a:xfrm>
            <a:off x="2544122" y="321982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39"/>
          <p:cNvSpPr txBox="1"/>
          <p:nvPr/>
        </p:nvSpPr>
        <p:spPr>
          <a:xfrm>
            <a:off x="2153899" y="3531679"/>
            <a:ext cx="5442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2" grpId="0"/>
      <p:bldP spid="88" grpId="0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4"/>
          <p:cNvSpPr txBox="1"/>
          <p:nvPr/>
        </p:nvSpPr>
        <p:spPr>
          <a:xfrm>
            <a:off x="1508785" y="1344994"/>
            <a:ext cx="222186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"/>
          <p:cNvSpPr txBox="1"/>
          <p:nvPr/>
        </p:nvSpPr>
        <p:spPr>
          <a:xfrm>
            <a:off x="4728688" y="1388536"/>
            <a:ext cx="344868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885" y="1984257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6615" y="2339857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23415" y="2343032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609115" y="2793882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5" name="TextBox 27"/>
          <p:cNvSpPr txBox="1"/>
          <p:nvPr/>
        </p:nvSpPr>
        <p:spPr>
          <a:xfrm>
            <a:off x="2180615" y="2788167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1713890" y="2788167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5"/>
          <p:cNvSpPr txBox="1"/>
          <p:nvPr/>
        </p:nvSpPr>
        <p:spPr>
          <a:xfrm>
            <a:off x="1814220" y="3152657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526565" y="3593982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9" name="TextBox 29"/>
          <p:cNvSpPr txBox="1"/>
          <p:nvPr/>
        </p:nvSpPr>
        <p:spPr>
          <a:xfrm>
            <a:off x="1965985" y="3146307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799990" y="2877067"/>
            <a:ext cx="1461770" cy="523220"/>
            <a:chOff x="4890307" y="4195411"/>
            <a:chExt cx="1461770" cy="523220"/>
          </a:xfrm>
        </p:grpSpPr>
        <p:sp>
          <p:nvSpPr>
            <p:cNvPr id="71" name="TextBox 27"/>
            <p:cNvSpPr txBox="1"/>
            <p:nvPr/>
          </p:nvSpPr>
          <p:spPr>
            <a:xfrm>
              <a:off x="5103032" y="4195411"/>
              <a:ext cx="124904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FF2D2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29"/>
            <p:cNvSpPr txBox="1"/>
            <p:nvPr/>
          </p:nvSpPr>
          <p:spPr>
            <a:xfrm>
              <a:off x="4890307" y="4195411"/>
              <a:ext cx="88265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35"/>
          <p:cNvSpPr txBox="1"/>
          <p:nvPr/>
        </p:nvSpPr>
        <p:spPr>
          <a:xfrm>
            <a:off x="1584985" y="3623827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987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606315" y="2136657"/>
            <a:ext cx="1821180" cy="818495"/>
            <a:chOff x="4696632" y="3455001"/>
            <a:chExt cx="1821180" cy="818495"/>
          </a:xfrm>
        </p:grpSpPr>
        <p:sp>
          <p:nvSpPr>
            <p:cNvPr id="75" name="TextBox 39"/>
            <p:cNvSpPr txBox="1"/>
            <p:nvPr/>
          </p:nvSpPr>
          <p:spPr>
            <a:xfrm>
              <a:off x="5509432" y="3747101"/>
              <a:ext cx="100838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40"/>
            <p:cNvSpPr txBox="1"/>
            <p:nvPr/>
          </p:nvSpPr>
          <p:spPr>
            <a:xfrm>
              <a:off x="4810932" y="3750276"/>
              <a:ext cx="520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4696632" y="4201126"/>
              <a:ext cx="147637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8" name="TextBox 39"/>
            <p:cNvSpPr txBox="1"/>
            <p:nvPr/>
          </p:nvSpPr>
          <p:spPr>
            <a:xfrm>
              <a:off x="5126527" y="3455001"/>
              <a:ext cx="100838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123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3151291" y="1347614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319643" y="1400458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14783" y="3621956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802483" y="2859956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5" grpId="0"/>
      <p:bldP spid="66" grpId="0"/>
      <p:bldP spid="67" grpId="0"/>
      <p:bldP spid="69" grpId="0"/>
      <p:bldP spid="73" grpId="0"/>
      <p:bldP spid="79" grpId="0"/>
      <p:bldP spid="80" grpId="0"/>
      <p:bldP spid="81" grpId="0"/>
      <p:bldP spid="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6"/>
          <p:cNvSpPr txBox="1"/>
          <p:nvPr/>
        </p:nvSpPr>
        <p:spPr>
          <a:xfrm>
            <a:off x="539552" y="339502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、因数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7"/>
          <p:cNvSpPr txBox="1"/>
          <p:nvPr/>
        </p:nvSpPr>
        <p:spPr>
          <a:xfrm>
            <a:off x="539552" y="1707654"/>
            <a:ext cx="8039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539551" y="3058963"/>
            <a:ext cx="8039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403648" y="2787774"/>
            <a:ext cx="6121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、先用两位数的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位上的数去乘三位数，得数的未位和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位对齐。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8"/>
          <p:cNvSpPr txBox="1"/>
          <p:nvPr/>
        </p:nvSpPr>
        <p:spPr>
          <a:xfrm>
            <a:off x="996898" y="1610811"/>
            <a:ext cx="235352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12×40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5"/>
          <p:cNvSpPr txBox="1"/>
          <p:nvPr/>
        </p:nvSpPr>
        <p:spPr>
          <a:xfrm>
            <a:off x="4642330" y="2516773"/>
            <a:ext cx="271580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100×5 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6"/>
          <p:cNvSpPr txBox="1"/>
          <p:nvPr/>
        </p:nvSpPr>
        <p:spPr>
          <a:xfrm>
            <a:off x="4656207" y="1578152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20×16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7"/>
          <p:cNvSpPr txBox="1"/>
          <p:nvPr/>
        </p:nvSpPr>
        <p:spPr>
          <a:xfrm>
            <a:off x="4675901" y="3491498"/>
            <a:ext cx="223029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127×6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48"/>
          <p:cNvSpPr txBox="1"/>
          <p:nvPr/>
        </p:nvSpPr>
        <p:spPr>
          <a:xfrm>
            <a:off x="936840" y="3489684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120×5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49"/>
          <p:cNvSpPr txBox="1"/>
          <p:nvPr/>
        </p:nvSpPr>
        <p:spPr>
          <a:xfrm>
            <a:off x="996898" y="2524031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53×27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1"/>
          <p:cNvSpPr txBox="1"/>
          <p:nvPr/>
        </p:nvSpPr>
        <p:spPr>
          <a:xfrm>
            <a:off x="3245862" y="1627773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43"/>
          <p:cNvSpPr txBox="1"/>
          <p:nvPr/>
        </p:nvSpPr>
        <p:spPr>
          <a:xfrm>
            <a:off x="6915988" y="156363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4"/>
          <p:cNvSpPr txBox="1"/>
          <p:nvPr/>
        </p:nvSpPr>
        <p:spPr>
          <a:xfrm>
            <a:off x="6915988" y="2516773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45"/>
          <p:cNvSpPr txBox="1"/>
          <p:nvPr/>
        </p:nvSpPr>
        <p:spPr>
          <a:xfrm>
            <a:off x="3245862" y="2516773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=1431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50"/>
          <p:cNvSpPr txBox="1"/>
          <p:nvPr/>
        </p:nvSpPr>
        <p:spPr>
          <a:xfrm>
            <a:off x="3286502" y="349149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51"/>
          <p:cNvSpPr txBox="1"/>
          <p:nvPr/>
        </p:nvSpPr>
        <p:spPr>
          <a:xfrm>
            <a:off x="6952818" y="3478798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84" y="978863"/>
            <a:ext cx="2159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口算竞赛。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1403648" y="2787774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、再用两位数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1763688" y="3003798"/>
            <a:ext cx="578421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、然后把两次乘得的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47"/>
          <p:cNvSpPr txBox="1"/>
          <p:nvPr/>
        </p:nvSpPr>
        <p:spPr>
          <a:xfrm>
            <a:off x="5190024" y="1276876"/>
            <a:ext cx="160591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127×6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1547664" y="1289576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53×27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2497624" y="2022366"/>
            <a:ext cx="10909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53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2623354" y="237796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1826429" y="237796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88354" y="285739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6" name="TextBox 25"/>
          <p:cNvSpPr txBox="1"/>
          <p:nvPr/>
        </p:nvSpPr>
        <p:spPr>
          <a:xfrm>
            <a:off x="2978954" y="27970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2850049" y="2609741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7"/>
          <p:cNvSpPr txBox="1"/>
          <p:nvPr/>
        </p:nvSpPr>
        <p:spPr>
          <a:xfrm>
            <a:off x="2413804" y="2800876"/>
            <a:ext cx="847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2107099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007404" y="360669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1" name="TextBox 37"/>
          <p:cNvSpPr txBox="1"/>
          <p:nvPr/>
        </p:nvSpPr>
        <p:spPr>
          <a:xfrm>
            <a:off x="2696379" y="35857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8"/>
          <p:cNvSpPr txBox="1"/>
          <p:nvPr/>
        </p:nvSpPr>
        <p:spPr>
          <a:xfrm>
            <a:off x="2411899" y="358764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9"/>
          <p:cNvSpPr txBox="1"/>
          <p:nvPr/>
        </p:nvSpPr>
        <p:spPr>
          <a:xfrm>
            <a:off x="2107099" y="359399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0"/>
          <p:cNvSpPr txBox="1"/>
          <p:nvPr/>
        </p:nvSpPr>
        <p:spPr>
          <a:xfrm>
            <a:off x="2991019" y="3579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70"/>
          <p:cNvSpPr txBox="1"/>
          <p:nvPr/>
        </p:nvSpPr>
        <p:spPr>
          <a:xfrm>
            <a:off x="2741806" y="1275606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=1431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71"/>
          <p:cNvSpPr txBox="1"/>
          <p:nvPr/>
        </p:nvSpPr>
        <p:spPr>
          <a:xfrm>
            <a:off x="6376754" y="1285131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2408724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2692569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0"/>
          <p:cNvSpPr txBox="1"/>
          <p:nvPr/>
        </p:nvSpPr>
        <p:spPr>
          <a:xfrm>
            <a:off x="5240824" y="2014111"/>
            <a:ext cx="2046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127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5155099" y="2369711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317024" y="2849136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2" name="TextBox 25"/>
          <p:cNvSpPr txBox="1"/>
          <p:nvPr/>
        </p:nvSpPr>
        <p:spPr>
          <a:xfrm>
            <a:off x="6372200" y="278881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6"/>
          <p:cNvSpPr txBox="1"/>
          <p:nvPr/>
        </p:nvSpPr>
        <p:spPr>
          <a:xfrm>
            <a:off x="6170464" y="2531680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6156176" y="276861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9"/>
          <p:cNvSpPr txBox="1"/>
          <p:nvPr/>
        </p:nvSpPr>
        <p:spPr>
          <a:xfrm>
            <a:off x="5868144" y="279262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6372200" y="2397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5941541" y="2545586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2557157" y="3369356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5989" y="339502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列竖式计算，看谁算得又快又准。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691680" y="915566"/>
            <a:ext cx="7154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一台面粉机每小时磨面粉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千克，一天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小时，这台面粉机一天可以磨面粉多少千克？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"/>
          <p:cNvSpPr txBox="1"/>
          <p:nvPr/>
        </p:nvSpPr>
        <p:spPr>
          <a:xfrm>
            <a:off x="2555776" y="2851071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2859686" y="2885427"/>
            <a:ext cx="3008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2934078" y="3257011"/>
            <a:ext cx="274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4278511" y="2893462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3990479" y="3272666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192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2729489" y="3630768"/>
            <a:ext cx="2848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3600+192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278511" y="3632706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6868" y="1760498"/>
            <a:ext cx="338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7125" y="1761659"/>
            <a:ext cx="68008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，最后把结果加到一起。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2555776" y="69954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4442187" y="75238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2987824" y="2885043"/>
            <a:ext cx="1734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2987824" y="3256627"/>
            <a:ext cx="1581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4226163" y="2859782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632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4370179" y="327266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3160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2857628" y="3630384"/>
            <a:ext cx="1642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3160+632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370179" y="3630384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23728" y="1760498"/>
            <a:ext cx="59454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4×158 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20×158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最后把结果加到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56868" y="1760498"/>
            <a:ext cx="338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"/>
          <p:cNvSpPr txBox="1"/>
          <p:nvPr/>
        </p:nvSpPr>
        <p:spPr>
          <a:xfrm>
            <a:off x="2555776" y="69954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4442187" y="75238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3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51224" y="1703716"/>
            <a:ext cx="39604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，最后把结果加在一起就是结果。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985648" y="2927852"/>
            <a:ext cx="3302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7=371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4"/>
          <p:cNvSpPr txBox="1"/>
          <p:nvPr/>
        </p:nvSpPr>
        <p:spPr>
          <a:xfrm>
            <a:off x="1911971" y="3203465"/>
            <a:ext cx="2790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20=1060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7"/>
          <p:cNvSpPr txBox="1"/>
          <p:nvPr/>
        </p:nvSpPr>
        <p:spPr>
          <a:xfrm>
            <a:off x="1625608" y="3572797"/>
            <a:ext cx="26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1060+371=1431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5492943" y="1635646"/>
            <a:ext cx="1090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53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5647501" y="1890123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4783674" y="1727399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945599" y="2279780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7" name="TextBox 25"/>
          <p:cNvSpPr txBox="1"/>
          <p:nvPr/>
        </p:nvSpPr>
        <p:spPr>
          <a:xfrm>
            <a:off x="5937191" y="223145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/>
          <p:nvPr/>
        </p:nvSpPr>
        <p:spPr>
          <a:xfrm>
            <a:off x="5865182" y="1991748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7"/>
          <p:cNvSpPr txBox="1"/>
          <p:nvPr/>
        </p:nvSpPr>
        <p:spPr>
          <a:xfrm>
            <a:off x="5645091" y="223526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5359341" y="223526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5063689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953576" y="2855844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4" name="TextBox 37"/>
          <p:cNvSpPr txBox="1"/>
          <p:nvPr/>
        </p:nvSpPr>
        <p:spPr>
          <a:xfrm>
            <a:off x="5642551" y="273551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5358071" y="2737772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5053271" y="2744122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5937191" y="272951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5365314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5649159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6"/>
          <p:cNvSpPr txBox="1"/>
          <p:nvPr/>
        </p:nvSpPr>
        <p:spPr>
          <a:xfrm>
            <a:off x="5491023" y="1991748"/>
            <a:ext cx="440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6"/>
          <p:cNvSpPr txBox="1"/>
          <p:nvPr/>
        </p:nvSpPr>
        <p:spPr>
          <a:xfrm>
            <a:off x="5489209" y="256781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81646" y="2135764"/>
            <a:ext cx="15792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68946" y="2396437"/>
            <a:ext cx="17347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81646" y="2684469"/>
            <a:ext cx="17347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3568" y="627534"/>
            <a:ext cx="7895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我们熟知两位数乘两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53×27=1431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99"/>
          <p:cNvSpPr txBox="1"/>
          <p:nvPr/>
        </p:nvSpPr>
        <p:spPr>
          <a:xfrm>
            <a:off x="323528" y="267494"/>
            <a:ext cx="854641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我们学校为了丰富同学们的课外阅读视野，从新华书店又买了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216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本书籍，每本书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元，你们知道我们学校买这一批书总共花了多少钱吗？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1231917" y="3788980"/>
            <a:ext cx="1618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4"/>
          <p:cNvSpPr txBox="1"/>
          <p:nvPr/>
        </p:nvSpPr>
        <p:spPr>
          <a:xfrm>
            <a:off x="1410675" y="3448104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"/>
          <p:cNvSpPr txBox="1"/>
          <p:nvPr/>
        </p:nvSpPr>
        <p:spPr>
          <a:xfrm>
            <a:off x="2569830" y="3788980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"/>
          <p:cNvSpPr txBox="1"/>
          <p:nvPr/>
        </p:nvSpPr>
        <p:spPr>
          <a:xfrm>
            <a:off x="2569979" y="3425393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=632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7"/>
          <p:cNvSpPr txBox="1"/>
          <p:nvPr/>
        </p:nvSpPr>
        <p:spPr>
          <a:xfrm>
            <a:off x="1050635" y="4126309"/>
            <a:ext cx="259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3160+632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545113" y="4126309"/>
            <a:ext cx="2170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=3792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1417" y="1936335"/>
            <a:ext cx="410459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2060"/>
                </a:solidFill>
                <a:ea typeface="楷体" panose="02010609060101010101" pitchFamily="49" charset="-122"/>
              </a:rPr>
              <a:t>结合方法二</a:t>
            </a:r>
            <a:endParaRPr lang="zh-CN" altLang="en-US" sz="2400" b="1" dirty="0">
              <a:solidFill>
                <a:srgbClr val="002060"/>
              </a:solidFill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×158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158 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，最后把结果加到一起。</a:t>
            </a:r>
            <a:endParaRPr lang="zh-CN" altLang="en-US" sz="2400" b="1" dirty="0">
              <a:solidFill>
                <a:srgbClr val="002060"/>
              </a:solidFill>
              <a:ea typeface="楷体" panose="02010609060101010101" pitchFamily="49" charset="-122"/>
            </a:endParaRPr>
          </a:p>
        </p:txBody>
      </p:sp>
      <p:sp>
        <p:nvSpPr>
          <p:cNvPr id="66" name="TextBox 20"/>
          <p:cNvSpPr txBox="1"/>
          <p:nvPr/>
        </p:nvSpPr>
        <p:spPr>
          <a:xfrm>
            <a:off x="5283842" y="1995686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1"/>
          <p:cNvSpPr txBox="1"/>
          <p:nvPr/>
        </p:nvSpPr>
        <p:spPr>
          <a:xfrm>
            <a:off x="5644676" y="2308751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4866647" y="235128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028572" y="279132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25"/>
          <p:cNvSpPr txBox="1"/>
          <p:nvPr/>
        </p:nvSpPr>
        <p:spPr>
          <a:xfrm>
            <a:off x="6019172" y="2770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7"/>
          <p:cNvSpPr txBox="1"/>
          <p:nvPr/>
        </p:nvSpPr>
        <p:spPr>
          <a:xfrm>
            <a:off x="5727072" y="277419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9"/>
          <p:cNvSpPr txBox="1"/>
          <p:nvPr/>
        </p:nvSpPr>
        <p:spPr>
          <a:xfrm>
            <a:off x="5400047" y="2770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5147317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047622" y="351140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37"/>
          <p:cNvSpPr txBox="1"/>
          <p:nvPr/>
        </p:nvSpPr>
        <p:spPr>
          <a:xfrm>
            <a:off x="5736597" y="355905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5452117" y="356192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39"/>
          <p:cNvSpPr txBox="1"/>
          <p:nvPr/>
        </p:nvSpPr>
        <p:spPr>
          <a:xfrm>
            <a:off x="5147317" y="356731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40"/>
          <p:cNvSpPr txBox="1"/>
          <p:nvPr/>
        </p:nvSpPr>
        <p:spPr>
          <a:xfrm>
            <a:off x="6031237" y="35527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9"/>
          <p:cNvSpPr txBox="1"/>
          <p:nvPr/>
        </p:nvSpPr>
        <p:spPr>
          <a:xfrm>
            <a:off x="5448942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9"/>
          <p:cNvSpPr txBox="1"/>
          <p:nvPr/>
        </p:nvSpPr>
        <p:spPr>
          <a:xfrm>
            <a:off x="5732787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870823" y="2686149"/>
            <a:ext cx="2093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893723" y="3075806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76256" y="3507854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8" grpId="0"/>
      <p:bldP spid="59" grpId="0"/>
      <p:bldP spid="60" grpId="0"/>
      <p:bldP spid="61" grpId="0"/>
      <p:bldP spid="62" grpId="0"/>
      <p:bldP spid="64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36472" y="267494"/>
            <a:ext cx="83272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一台面粉机每小时磨面粉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千克，一天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小时，这台面粉机一天可以磨面粉多少千克？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"/>
          <p:cNvSpPr txBox="1"/>
          <p:nvPr/>
        </p:nvSpPr>
        <p:spPr>
          <a:xfrm>
            <a:off x="2074605" y="1482919"/>
            <a:ext cx="516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39486" y="1995686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4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9216" y="2351286"/>
            <a:ext cx="100838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62016" y="2354461"/>
            <a:ext cx="52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047716" y="280531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3936716" y="279578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7"/>
          <p:cNvSpPr txBox="1"/>
          <p:nvPr/>
        </p:nvSpPr>
        <p:spPr>
          <a:xfrm>
            <a:off x="3644616" y="279959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3358866" y="279959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3064861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965166" y="357983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2" name="TextBox 37"/>
          <p:cNvSpPr txBox="1"/>
          <p:nvPr/>
        </p:nvSpPr>
        <p:spPr>
          <a:xfrm>
            <a:off x="3635896" y="362354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ea typeface="楷体" panose="02010609060101010101" pitchFamily="49" charset="-122"/>
              </a:rPr>
              <a:t>9</a:t>
            </a:r>
            <a:endParaRPr kumimoji="0" lang="en-US" sz="2400" b="1" kern="1200" cap="none" spc="600" normalizeH="0" baseline="0" noProof="0" dirty="0">
              <a:ea typeface="楷体" panose="02010609060101010101" pitchFamily="49" charset="-122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3369661" y="358636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3061542" y="3579837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0"/>
          <p:cNvSpPr txBox="1"/>
          <p:nvPr/>
        </p:nvSpPr>
        <p:spPr>
          <a:xfrm>
            <a:off x="3948781" y="362354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9"/>
          <p:cNvSpPr txBox="1"/>
          <p:nvPr/>
        </p:nvSpPr>
        <p:spPr>
          <a:xfrm>
            <a:off x="3366486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9"/>
          <p:cNvSpPr txBox="1"/>
          <p:nvPr/>
        </p:nvSpPr>
        <p:spPr>
          <a:xfrm>
            <a:off x="3650331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08451" y="3160588"/>
            <a:ext cx="1879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421151" y="3550245"/>
            <a:ext cx="1879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3855440" y="2563213"/>
            <a:ext cx="57467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4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14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3512543" y="2558447"/>
            <a:ext cx="57467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4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14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421151" y="2758311"/>
            <a:ext cx="1768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4"/>
          <p:cNvSpPr txBox="1"/>
          <p:nvPr/>
        </p:nvSpPr>
        <p:spPr>
          <a:xfrm>
            <a:off x="1835696" y="408391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答：一天可以磨面粉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81422" y="1453302"/>
            <a:ext cx="1615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6" dur="1" fill="hold"/>
                                        <p:tgtEl>
                                          <p:spTgt spid="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4" grpId="0"/>
      <p:bldP spid="65" grpId="0"/>
      <p:bldP spid="6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1997</Words>
  <Application>WPS 演示</Application>
  <PresentationFormat>全屏显示(16:9)</PresentationFormat>
  <Paragraphs>616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Calibri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2021-01-30T08:29:03Z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