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81" r:id="rId3"/>
  </p:sldMasterIdLst>
  <p:notesMasterIdLst>
    <p:notesMasterId r:id="rId14"/>
  </p:notesMasterIdLst>
  <p:sldIdLst>
    <p:sldId id="570" r:id="rId4"/>
    <p:sldId id="510" r:id="rId5"/>
    <p:sldId id="516" r:id="rId6"/>
    <p:sldId id="554" r:id="rId7"/>
    <p:sldId id="555" r:id="rId8"/>
    <p:sldId id="556" r:id="rId9"/>
    <p:sldId id="557" r:id="rId10"/>
    <p:sldId id="558" r:id="rId11"/>
    <p:sldId id="559" r:id="rId12"/>
    <p:sldId id="561" r:id="rId13"/>
    <p:sldId id="517" r:id="rId15"/>
    <p:sldId id="562" r:id="rId16"/>
    <p:sldId id="563" r:id="rId17"/>
    <p:sldId id="564" r:id="rId18"/>
    <p:sldId id="565" r:id="rId19"/>
    <p:sldId id="566" r:id="rId20"/>
    <p:sldId id="567" r:id="rId21"/>
    <p:sldId id="568" r:id="rId22"/>
    <p:sldId id="571" r:id="rId23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7"/>
    </p:embeddedFont>
    <p:embeddedFont>
      <p:font typeface="楷体" panose="02010609060101010101" pitchFamily="49" charset="-122"/>
      <p:regular r:id="rId28"/>
    </p:embeddedFont>
    <p:embeddedFont>
      <p:font typeface="幼圆" panose="02010509060101010101" pitchFamily="49" charset="-122"/>
      <p:regular r:id="rId29"/>
    </p:embeddedFont>
    <p:embeddedFont>
      <p:font typeface="Calibri" panose="020F0502020204030204" charset="0"/>
      <p:regular r:id="rId30"/>
      <p:bold r:id="rId31"/>
      <p:italic r:id="rId32"/>
      <p:boldItalic r:id="rId33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FF9933"/>
    <a:srgbClr val="AFF22A"/>
    <a:srgbClr val="996633"/>
    <a:srgbClr val="CC9900"/>
    <a:srgbClr val="CC6600"/>
    <a:srgbClr val="33CC33"/>
    <a:srgbClr val="66CC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6296" autoAdjust="0"/>
  </p:normalViewPr>
  <p:slideViewPr>
    <p:cSldViewPr>
      <p:cViewPr>
        <p:scale>
          <a:sx n="70" d="100"/>
          <a:sy n="70" d="100"/>
        </p:scale>
        <p:origin x="-667" y="-19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font" Target="fonts/font7.fntdata"/><Relationship Id="rId32" Type="http://schemas.openxmlformats.org/officeDocument/2006/relationships/font" Target="fonts/font6.fntdata"/><Relationship Id="rId31" Type="http://schemas.openxmlformats.org/officeDocument/2006/relationships/font" Target="fonts/font5.fntdata"/><Relationship Id="rId30" Type="http://schemas.openxmlformats.org/officeDocument/2006/relationships/font" Target="fonts/font4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3.fntdata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5" Type="http://schemas.openxmlformats.org/officeDocument/2006/relationships/theme" Target="../theme/theme1.xml"/><Relationship Id="rId34" Type="http://schemas.openxmlformats.org/officeDocument/2006/relationships/image" Target="../media/image2.png"/><Relationship Id="rId33" Type="http://schemas.openxmlformats.org/officeDocument/2006/relationships/image" Target="../media/image1.png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0.xml"/><Relationship Id="rId7" Type="http://schemas.openxmlformats.org/officeDocument/2006/relationships/slideLayout" Target="../slideLayouts/slideLayout39.xml"/><Relationship Id="rId6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5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7.xml"/><Relationship Id="rId24" Type="http://schemas.openxmlformats.org/officeDocument/2006/relationships/slideLayout" Target="../slideLayouts/slideLayout56.xml"/><Relationship Id="rId23" Type="http://schemas.openxmlformats.org/officeDocument/2006/relationships/slideLayout" Target="../slideLayouts/slideLayout55.xml"/><Relationship Id="rId22" Type="http://schemas.openxmlformats.org/officeDocument/2006/relationships/slideLayout" Target="../slideLayouts/slideLayout54.xml"/><Relationship Id="rId21" Type="http://schemas.openxmlformats.org/officeDocument/2006/relationships/slideLayout" Target="../slideLayouts/slideLayout53.xml"/><Relationship Id="rId20" Type="http://schemas.openxmlformats.org/officeDocument/2006/relationships/slideLayout" Target="../slideLayouts/slideLayout52.xml"/><Relationship Id="rId2" Type="http://schemas.openxmlformats.org/officeDocument/2006/relationships/slideLayout" Target="../slideLayouts/slideLayout34.xml"/><Relationship Id="rId19" Type="http://schemas.openxmlformats.org/officeDocument/2006/relationships/slideLayout" Target="../slideLayouts/slideLayout51.xml"/><Relationship Id="rId18" Type="http://schemas.openxmlformats.org/officeDocument/2006/relationships/slideLayout" Target="../slideLayouts/slideLayout50.xml"/><Relationship Id="rId17" Type="http://schemas.openxmlformats.org/officeDocument/2006/relationships/slideLayout" Target="../slideLayouts/slideLayout49.xml"/><Relationship Id="rId16" Type="http://schemas.openxmlformats.org/officeDocument/2006/relationships/slideLayout" Target="../slideLayouts/slideLayout48.xml"/><Relationship Id="rId15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63589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5202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三位数乘两位数 整理与复习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  <p:sldLayoutId id="2147483697" r:id="rId16"/>
    <p:sldLayoutId id="2147483698" r:id="rId17"/>
    <p:sldLayoutId id="2147483699" r:id="rId18"/>
    <p:sldLayoutId id="2147483700" r:id="rId19"/>
    <p:sldLayoutId id="2147483701" r:id="rId20"/>
    <p:sldLayoutId id="2147483702" r:id="rId21"/>
    <p:sldLayoutId id="2147483703" r:id="rId22"/>
    <p:sldLayoutId id="2147483704" r:id="rId23"/>
    <p:sldLayoutId id="2147483705" r:id="rId24"/>
    <p:sldLayoutId id="2147483706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slide" Target="slide3.xml"/><Relationship Id="rId4" Type="http://schemas.openxmlformats.org/officeDocument/2006/relationships/slide" Target="slide19.xml"/><Relationship Id="rId3" Type="http://schemas.openxmlformats.org/officeDocument/2006/relationships/slide" Target="slide11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2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8.xml"/><Relationship Id="rId1" Type="http://schemas.openxmlformats.org/officeDocument/2006/relationships/hyperlink" Target="&#36229;&#38142;&#25509;/&#38271;&#26041;&#24418;&#26059;&#36716;&#25104;&#22278;&#26609;.mp4" TargetMode="Externa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8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8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8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8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8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8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8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8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8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slide" Target="slide1.xml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slide" Target="slide8.xml"/><Relationship Id="rId4" Type="http://schemas.openxmlformats.org/officeDocument/2006/relationships/slide" Target="slide7.xml"/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8.xml"/><Relationship Id="rId2" Type="http://schemas.openxmlformats.org/officeDocument/2006/relationships/image" Target="../media/image7.png"/><Relationship Id="rId1" Type="http://schemas.openxmlformats.org/officeDocument/2006/relationships/hyperlink" Target="&#36229;&#38142;&#25509;/&#38271;&#26041;&#24418;&#26059;&#36716;&#25104;&#22278;&#26609;.mp4" TargetMode="Externa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hyperlink" Target="&#36229;&#38142;&#25509;/&#38271;&#26041;&#24418;&#26059;&#36716;&#25104;&#22278;&#26609;.mp4" TargetMode="Externa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8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hyperlink" Target="&#36229;&#38142;&#25509;/&#38271;&#26041;&#24418;&#26059;&#36716;&#25104;&#22278;&#26609;.mp4" TargetMode="Externa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hyperlink" Target="&#36229;&#38142;&#25509;/&#38271;&#26041;&#24418;&#26059;&#36716;&#25104;&#22278;&#26609;.mp4" TargetMode="Externa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8.xml"/><Relationship Id="rId1" Type="http://schemas.openxmlformats.org/officeDocument/2006/relationships/hyperlink" Target="&#36229;&#38142;&#25509;/&#38271;&#26041;&#24418;&#26059;&#36716;&#25104;&#22278;&#26609;.mp4" TargetMode="Externa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8.xml"/><Relationship Id="rId1" Type="http://schemas.openxmlformats.org/officeDocument/2006/relationships/hyperlink" Target="&#36229;&#38142;&#25509;/&#38271;&#26041;&#24418;&#26059;&#36716;&#25104;&#22278;&#26609;.mp4" TargetMode="Externa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8.xml"/><Relationship Id="rId1" Type="http://schemas.openxmlformats.org/officeDocument/2006/relationships/hyperlink" Target="&#36229;&#38142;&#25509;/&#38271;&#26041;&#24418;&#26059;&#36716;&#25104;&#22278;&#26609;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550810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3853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四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4788024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4787584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2195736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73521" y="1435155"/>
            <a:ext cx="4386457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整理与复习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195736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整体回顾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综合运用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4857293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课后作业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3740448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</a:rPr>
              <a:t>三</a:t>
            </a:r>
            <a:r>
              <a:rPr lang="zh-CN" altLang="en-US" sz="4000" b="1" dirty="0" smtClean="0">
                <a:solidFill>
                  <a:srgbClr val="0050AA"/>
                </a:solidFill>
                <a:latin typeface="宋体" panose="02010600030101010101" pitchFamily="2" charset="-122"/>
              </a:rPr>
              <a:t>位数乘两位数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4859592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知识梳理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圆角矩形 37">
            <a:hlinkClick r:id="rId1" action="ppaction://hlinkfile"/>
          </p:cNvPr>
          <p:cNvSpPr/>
          <p:nvPr/>
        </p:nvSpPr>
        <p:spPr>
          <a:xfrm>
            <a:off x="2771800" y="339502"/>
            <a:ext cx="3515719" cy="646986"/>
          </a:xfrm>
          <a:prstGeom prst="round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乘法的简便运算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467544" y="833680"/>
            <a:ext cx="825798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乘法简便运算常用的两种方法：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扩数和缩数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通常会遇到例如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101,102…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或者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97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98…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这类与整百整千十分接近的数字，这时我们把数分成（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100+1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），（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100+2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）或者（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100-3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），（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100-2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之后再与另一个因数进行乘法分配律计算！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拆数法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例如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2×5=10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4×25=100,8×125=1000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，看到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拆另一个因数。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4"/>
          <p:cNvSpPr txBox="1"/>
          <p:nvPr/>
        </p:nvSpPr>
        <p:spPr>
          <a:xfrm>
            <a:off x="1413751" y="1779662"/>
            <a:ext cx="2221865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230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978764" y="1815982"/>
            <a:ext cx="12046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9200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193681" y="1866782"/>
            <a:ext cx="12046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文本框 5"/>
          <p:cNvSpPr txBox="1"/>
          <p:nvPr/>
        </p:nvSpPr>
        <p:spPr>
          <a:xfrm>
            <a:off x="4655797" y="1854574"/>
            <a:ext cx="3448685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360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25=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文本框 3"/>
          <p:cNvSpPr txBox="1"/>
          <p:nvPr/>
        </p:nvSpPr>
        <p:spPr>
          <a:xfrm>
            <a:off x="827584" y="843558"/>
            <a:ext cx="7402690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3200" b="1" dirty="0" smtClean="0">
                <a:ea typeface="楷体" panose="02010609060101010101" pitchFamily="49" charset="-122"/>
              </a:rPr>
              <a:t>先估算是几位数，在计算。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  <p:sp>
        <p:nvSpPr>
          <p:cNvPr id="67" name="文本框 4"/>
          <p:cNvSpPr txBox="1"/>
          <p:nvPr/>
        </p:nvSpPr>
        <p:spPr>
          <a:xfrm>
            <a:off x="1403648" y="2325996"/>
            <a:ext cx="2221865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135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58=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968661" y="2362316"/>
            <a:ext cx="12046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7830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文本框 5"/>
          <p:cNvSpPr txBox="1"/>
          <p:nvPr/>
        </p:nvSpPr>
        <p:spPr>
          <a:xfrm>
            <a:off x="4623551" y="2369538"/>
            <a:ext cx="3448685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432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175627" y="2401021"/>
            <a:ext cx="12046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7776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文本框 4"/>
          <p:cNvSpPr txBox="1"/>
          <p:nvPr/>
        </p:nvSpPr>
        <p:spPr>
          <a:xfrm>
            <a:off x="1403648" y="2902060"/>
            <a:ext cx="2221865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140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968661" y="2938380"/>
            <a:ext cx="12046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文本框 5"/>
          <p:cNvSpPr txBox="1"/>
          <p:nvPr/>
        </p:nvSpPr>
        <p:spPr>
          <a:xfrm>
            <a:off x="4623551" y="2945602"/>
            <a:ext cx="3448685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217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23=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6175627" y="2977085"/>
            <a:ext cx="12046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4991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综合运用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/>
      <p:bldP spid="68" grpId="0"/>
      <p:bldP spid="70" grpId="0"/>
      <p:bldP spid="74" grpId="0"/>
      <p:bldP spid="7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文本框 3"/>
          <p:cNvSpPr txBox="1"/>
          <p:nvPr/>
        </p:nvSpPr>
        <p:spPr>
          <a:xfrm>
            <a:off x="293191" y="267494"/>
            <a:ext cx="8023225" cy="635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3200" b="1" dirty="0" smtClean="0">
                <a:ea typeface="楷体" panose="02010609060101010101" pitchFamily="49" charset="-122"/>
              </a:rPr>
              <a:t>根据前面题的结果，直接写成后面的得数。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899592" y="1275606"/>
          <a:ext cx="7200800" cy="2520278"/>
        </p:xfrm>
        <a:graphic>
          <a:graphicData uri="http://schemas.openxmlformats.org/drawingml/2006/table">
            <a:tbl>
              <a:tblPr/>
              <a:tblGrid>
                <a:gridCol w="1800201"/>
                <a:gridCol w="1152128"/>
                <a:gridCol w="936104"/>
                <a:gridCol w="864096"/>
                <a:gridCol w="914947"/>
                <a:gridCol w="766662"/>
                <a:gridCol w="766662"/>
              </a:tblGrid>
              <a:tr h="65747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2800" b="1" i="0" u="none" strike="noStrike" dirty="0" smtClean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因数</a:t>
                      </a:r>
                      <a:endParaRPr lang="zh-CN" altLang="en-US" sz="2800" b="1" i="0" u="none" strike="noStrike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709" marR="8709" marT="87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2800" b="1" i="0" u="none" strike="noStrike" dirty="0" smtClean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25</a:t>
                      </a:r>
                      <a:endParaRPr lang="en-US" altLang="zh-CN" sz="2800" b="1" i="0" u="none" strike="noStrike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709" marR="8709" marT="87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2800" b="1" i="0" u="none" strike="noStrike" dirty="0" smtClean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25</a:t>
                      </a:r>
                      <a:endParaRPr lang="en-US" altLang="zh-CN" sz="2800" b="1" i="0" u="none" strike="noStrike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709" marR="8709" marT="87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2800" b="1" i="0" u="none" strike="noStrike" dirty="0" smtClean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</a:t>
                      </a:r>
                      <a:endParaRPr lang="en-US" altLang="zh-CN" sz="2800" b="1" i="0" u="none" strike="noStrike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709" marR="8709" marT="87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2800" b="1" i="0" u="none" strike="noStrike" dirty="0" smtClean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</a:t>
                      </a:r>
                      <a:endParaRPr lang="en-US" altLang="zh-CN" sz="2800" b="1" i="0" u="none" strike="noStrike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709" marR="8709" marT="87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2800" b="1" i="0" u="none" strike="noStrike" dirty="0" smtClean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25</a:t>
                      </a:r>
                      <a:endParaRPr lang="en-US" altLang="zh-CN" sz="2800" b="1" i="0" u="none" strike="noStrike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709" marR="8709" marT="87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25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709" marR="8709" marT="87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93140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2800" b="1" i="0" u="none" strike="noStrike" dirty="0" smtClean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因数</a:t>
                      </a:r>
                      <a:endParaRPr lang="zh-CN" altLang="en-US" sz="2800" b="1" i="0" u="none" strike="noStrike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709" marR="8709" marT="87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2800" b="1" i="0" u="none" strike="noStrike" dirty="0" smtClean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r>
                        <a:rPr lang="zh-CN" altLang="en-US" sz="2800" b="1" i="0" u="none" strike="noStrike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　</a:t>
                      </a:r>
                      <a:endParaRPr lang="zh-CN" altLang="en-US" sz="2800" b="1" i="0" u="none" strike="noStrike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709" marR="8709" marT="87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2800" b="1" i="0" u="none" strike="noStrike" dirty="0" smtClean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r>
                        <a:rPr lang="zh-CN" altLang="en-US" sz="2800" b="1" i="0" u="none" strike="noStrike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　</a:t>
                      </a:r>
                      <a:endParaRPr lang="zh-CN" altLang="en-US" sz="2800" b="1" i="0" u="none" strike="noStrike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709" marR="8709" marT="87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2800" b="1" i="0" u="none" strike="noStrike" dirty="0" smtClean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r>
                        <a:rPr lang="zh-CN" altLang="en-US" sz="2800" b="1" i="0" u="none" strike="noStrike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　</a:t>
                      </a:r>
                      <a:endParaRPr lang="zh-CN" altLang="en-US" sz="2800" b="1" i="0" u="none" strike="noStrike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709" marR="8709" marT="87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2800" b="1" i="0" u="none" strike="noStrike" dirty="0" smtClean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40</a:t>
                      </a:r>
                      <a:r>
                        <a:rPr lang="zh-CN" altLang="en-US" sz="2800" b="1" i="0" u="none" strike="noStrike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　</a:t>
                      </a:r>
                      <a:endParaRPr lang="zh-CN" altLang="en-US" sz="2800" b="1" i="0" u="none" strike="noStrike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709" marR="8709" marT="87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2800" b="1" i="0" u="none" strike="noStrike" dirty="0" smtClean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40</a:t>
                      </a:r>
                      <a:r>
                        <a:rPr lang="zh-CN" altLang="en-US" sz="2800" b="1" i="0" u="none" strike="noStrike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　</a:t>
                      </a:r>
                      <a:endParaRPr lang="zh-CN" altLang="en-US" sz="2800" b="1" i="0" u="none" strike="noStrike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709" marR="8709" marT="87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2800" b="1" i="0" u="none" strike="noStrike" dirty="0" smtClean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r>
                        <a:rPr lang="zh-CN" altLang="en-US" sz="2800" b="1" i="0" u="none" strike="noStrike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　</a:t>
                      </a:r>
                      <a:endParaRPr lang="zh-CN" altLang="en-US" sz="2800" b="1" i="0" u="none" strike="noStrike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709" marR="8709" marT="87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9314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800" b="1" i="0" u="none" strike="noStrike" dirty="0" smtClean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积</a:t>
                      </a:r>
                      <a:endParaRPr lang="zh-CN" altLang="en-US" sz="2800" b="1" i="0" u="none" strike="noStrike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709" marR="8709" marT="87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800" b="1" i="0" u="none" strike="noStrike" dirty="0" smtClean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250</a:t>
                      </a:r>
                      <a:endParaRPr lang="zh-CN" altLang="en-US" sz="2800" b="1" i="0" u="none" strike="noStrike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709" marR="8709" marT="87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2800" b="1" i="0" u="none" strike="noStrike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709" marR="8709" marT="87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2800" b="1" i="0" u="none" strike="noStrike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709" marR="8709" marT="87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2800" b="1" i="0" u="none" strike="noStrike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709" marR="8709" marT="87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2800" b="1" i="0" u="none" strike="noStrike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709" marR="8709" marT="87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2800" b="1" i="0" u="none" strike="noStrike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709" marR="8709" marT="87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3955097" y="3075805"/>
            <a:ext cx="1048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788025" y="3075805"/>
            <a:ext cx="9081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652121" y="3075805"/>
            <a:ext cx="1025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460971" y="3075805"/>
            <a:ext cx="991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308304" y="3075806"/>
            <a:ext cx="13375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文本框 3"/>
          <p:cNvSpPr txBox="1"/>
          <p:nvPr/>
        </p:nvSpPr>
        <p:spPr>
          <a:xfrm>
            <a:off x="323528" y="267494"/>
            <a:ext cx="80232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3200" b="1" dirty="0" smtClean="0">
                <a:ea typeface="楷体" panose="02010609060101010101" pitchFamily="49" charset="-122"/>
              </a:rPr>
              <a:t>根据每组中第一题的结果，判断下面各题是否正确。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  <p:sp>
        <p:nvSpPr>
          <p:cNvPr id="18" name="文本框 4"/>
          <p:cNvSpPr txBox="1"/>
          <p:nvPr/>
        </p:nvSpPr>
        <p:spPr>
          <a:xfrm>
            <a:off x="1337652" y="1419622"/>
            <a:ext cx="2581905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20=600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5"/>
          <p:cNvSpPr txBox="1"/>
          <p:nvPr/>
        </p:nvSpPr>
        <p:spPr>
          <a:xfrm>
            <a:off x="4452908" y="1419622"/>
            <a:ext cx="400752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60=28800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4"/>
          <p:cNvSpPr txBox="1"/>
          <p:nvPr/>
        </p:nvSpPr>
        <p:spPr>
          <a:xfrm>
            <a:off x="1327549" y="1940226"/>
            <a:ext cx="2581905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20=1200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5"/>
          <p:cNvSpPr txBox="1"/>
          <p:nvPr/>
        </p:nvSpPr>
        <p:spPr>
          <a:xfrm>
            <a:off x="4420662" y="1995686"/>
            <a:ext cx="400752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480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30=14400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4"/>
          <p:cNvSpPr txBox="1"/>
          <p:nvPr/>
        </p:nvSpPr>
        <p:spPr>
          <a:xfrm>
            <a:off x="1327549" y="2542020"/>
            <a:ext cx="2581905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20=300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5"/>
          <p:cNvSpPr txBox="1"/>
          <p:nvPr/>
        </p:nvSpPr>
        <p:spPr>
          <a:xfrm>
            <a:off x="4420662" y="2571750"/>
            <a:ext cx="400752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480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20=9600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4"/>
          <p:cNvSpPr txBox="1"/>
          <p:nvPr/>
        </p:nvSpPr>
        <p:spPr>
          <a:xfrm>
            <a:off x="1327549" y="3049971"/>
            <a:ext cx="2581905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20=6000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5"/>
          <p:cNvSpPr txBox="1"/>
          <p:nvPr/>
        </p:nvSpPr>
        <p:spPr>
          <a:xfrm>
            <a:off x="4420662" y="3105431"/>
            <a:ext cx="400752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480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10=4800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15"/>
          <p:cNvSpPr txBox="1">
            <a:spLocks noChangeArrowheads="1"/>
          </p:cNvSpPr>
          <p:nvPr/>
        </p:nvSpPr>
        <p:spPr bwMode="auto">
          <a:xfrm>
            <a:off x="3690401" y="1965256"/>
            <a:ext cx="61257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15"/>
          <p:cNvSpPr txBox="1">
            <a:spLocks noChangeArrowheads="1"/>
          </p:cNvSpPr>
          <p:nvPr/>
        </p:nvSpPr>
        <p:spPr bwMode="auto">
          <a:xfrm>
            <a:off x="3690401" y="2511695"/>
            <a:ext cx="61257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15"/>
          <p:cNvSpPr txBox="1">
            <a:spLocks noChangeArrowheads="1"/>
          </p:cNvSpPr>
          <p:nvPr/>
        </p:nvSpPr>
        <p:spPr bwMode="auto">
          <a:xfrm>
            <a:off x="7115641" y="1984778"/>
            <a:ext cx="61257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15"/>
          <p:cNvSpPr txBox="1">
            <a:spLocks noChangeArrowheads="1"/>
          </p:cNvSpPr>
          <p:nvPr/>
        </p:nvSpPr>
        <p:spPr bwMode="auto">
          <a:xfrm>
            <a:off x="7115640" y="2599516"/>
            <a:ext cx="61257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15"/>
          <p:cNvSpPr txBox="1">
            <a:spLocks noChangeArrowheads="1"/>
          </p:cNvSpPr>
          <p:nvPr/>
        </p:nvSpPr>
        <p:spPr bwMode="auto">
          <a:xfrm>
            <a:off x="3694576" y="3045376"/>
            <a:ext cx="61257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15"/>
          <p:cNvSpPr txBox="1">
            <a:spLocks noChangeArrowheads="1"/>
          </p:cNvSpPr>
          <p:nvPr/>
        </p:nvSpPr>
        <p:spPr bwMode="auto">
          <a:xfrm>
            <a:off x="7115641" y="3042574"/>
            <a:ext cx="61257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文本框 3"/>
          <p:cNvSpPr txBox="1"/>
          <p:nvPr/>
        </p:nvSpPr>
        <p:spPr>
          <a:xfrm>
            <a:off x="365199" y="267494"/>
            <a:ext cx="802322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3200" b="1" dirty="0" smtClean="0">
                <a:ea typeface="楷体" panose="02010609060101010101" pitchFamily="49" charset="-122"/>
              </a:rPr>
              <a:t>用简便方法计算。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  <p:sp>
        <p:nvSpPr>
          <p:cNvPr id="26" name="Rectangle 3"/>
          <p:cNvSpPr txBox="1"/>
          <p:nvPr/>
        </p:nvSpPr>
        <p:spPr>
          <a:xfrm>
            <a:off x="1726183" y="1966818"/>
            <a:ext cx="2917825" cy="283718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</a:pPr>
            <a:endParaRPr lang="zh-CN" altLang="en-US" sz="2400" b="1" dirty="0" smtClean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7" name="Rectangle 5"/>
          <p:cNvSpPr/>
          <p:nvPr/>
        </p:nvSpPr>
        <p:spPr>
          <a:xfrm>
            <a:off x="1331640" y="1279497"/>
            <a:ext cx="242575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Rectangle 7"/>
          <p:cNvSpPr/>
          <p:nvPr/>
        </p:nvSpPr>
        <p:spPr>
          <a:xfrm>
            <a:off x="1898679" y="1713286"/>
            <a:ext cx="2097257" cy="7386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6"/>
          <p:cNvSpPr txBox="1"/>
          <p:nvPr/>
        </p:nvSpPr>
        <p:spPr>
          <a:xfrm>
            <a:off x="3920936" y="1275606"/>
            <a:ext cx="46582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126×33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＋74×33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4"/>
          <p:cNvSpPr txBox="1"/>
          <p:nvPr/>
        </p:nvSpPr>
        <p:spPr>
          <a:xfrm>
            <a:off x="4450279" y="1812421"/>
            <a:ext cx="46582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33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126＋74)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5"/>
          <p:cNvSpPr txBox="1"/>
          <p:nvPr/>
        </p:nvSpPr>
        <p:spPr>
          <a:xfrm>
            <a:off x="4469705" y="2388485"/>
            <a:ext cx="46582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33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×200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36"/>
          <p:cNvSpPr txBox="1"/>
          <p:nvPr/>
        </p:nvSpPr>
        <p:spPr>
          <a:xfrm>
            <a:off x="4480912" y="2934932"/>
            <a:ext cx="22953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6600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68608" y="1714279"/>
            <a:ext cx="481539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            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18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       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18000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1" grpId="0"/>
      <p:bldP spid="32" grpId="0"/>
      <p:bldP spid="33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6"/>
          <p:cNvSpPr txBox="1"/>
          <p:nvPr/>
        </p:nvSpPr>
        <p:spPr>
          <a:xfrm>
            <a:off x="3923928" y="1131590"/>
            <a:ext cx="44227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100×47-50×47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4"/>
          <p:cNvSpPr txBox="1"/>
          <p:nvPr/>
        </p:nvSpPr>
        <p:spPr>
          <a:xfrm>
            <a:off x="4472697" y="1635646"/>
            <a:ext cx="44227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(100-50)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×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47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5"/>
          <p:cNvSpPr txBox="1"/>
          <p:nvPr/>
        </p:nvSpPr>
        <p:spPr>
          <a:xfrm>
            <a:off x="4472697" y="2067694"/>
            <a:ext cx="44227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50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×47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36"/>
          <p:cNvSpPr txBox="1"/>
          <p:nvPr/>
        </p:nvSpPr>
        <p:spPr>
          <a:xfrm>
            <a:off x="4483904" y="2499742"/>
            <a:ext cx="2179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2350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6"/>
          <p:cNvSpPr txBox="1"/>
          <p:nvPr/>
        </p:nvSpPr>
        <p:spPr>
          <a:xfrm>
            <a:off x="1109866" y="1131590"/>
            <a:ext cx="25260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(50＋25)×6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29"/>
          <p:cNvSpPr txBox="1"/>
          <p:nvPr/>
        </p:nvSpPr>
        <p:spPr>
          <a:xfrm>
            <a:off x="971600" y="1636126"/>
            <a:ext cx="30243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50×6+25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×6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300+150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450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" name="文本框 3"/>
          <p:cNvSpPr txBox="1"/>
          <p:nvPr/>
        </p:nvSpPr>
        <p:spPr>
          <a:xfrm>
            <a:off x="365199" y="267494"/>
            <a:ext cx="802322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3200" b="1" dirty="0" smtClean="0">
                <a:ea typeface="楷体" panose="02010609060101010101" pitchFamily="49" charset="-122"/>
              </a:rPr>
              <a:t>用简便方法计算。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6"/>
          <p:cNvSpPr txBox="1"/>
          <p:nvPr/>
        </p:nvSpPr>
        <p:spPr>
          <a:xfrm>
            <a:off x="3851920" y="1203598"/>
            <a:ext cx="44227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103×42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4"/>
          <p:cNvSpPr txBox="1"/>
          <p:nvPr/>
        </p:nvSpPr>
        <p:spPr>
          <a:xfrm>
            <a:off x="4400689" y="1649241"/>
            <a:ext cx="44227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42+3×42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5"/>
          <p:cNvSpPr txBox="1"/>
          <p:nvPr/>
        </p:nvSpPr>
        <p:spPr>
          <a:xfrm>
            <a:off x="4400689" y="2120538"/>
            <a:ext cx="44227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4200+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126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36"/>
          <p:cNvSpPr txBox="1"/>
          <p:nvPr/>
        </p:nvSpPr>
        <p:spPr>
          <a:xfrm>
            <a:off x="4411896" y="2552586"/>
            <a:ext cx="2179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4326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6"/>
          <p:cNvSpPr txBox="1"/>
          <p:nvPr/>
        </p:nvSpPr>
        <p:spPr>
          <a:xfrm>
            <a:off x="755576" y="1206740"/>
            <a:ext cx="25260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99×57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29"/>
          <p:cNvSpPr txBox="1"/>
          <p:nvPr/>
        </p:nvSpPr>
        <p:spPr>
          <a:xfrm>
            <a:off x="971600" y="1690811"/>
            <a:ext cx="30963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100×57-1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×57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5700+57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5643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" name="文本框 3"/>
          <p:cNvSpPr txBox="1"/>
          <p:nvPr/>
        </p:nvSpPr>
        <p:spPr>
          <a:xfrm>
            <a:off x="365199" y="267494"/>
            <a:ext cx="802322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3200" b="1" dirty="0" smtClean="0">
                <a:ea typeface="楷体" panose="02010609060101010101" pitchFamily="49" charset="-122"/>
              </a:rPr>
              <a:t>用简便方法计算。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文本框 3"/>
          <p:cNvSpPr txBox="1"/>
          <p:nvPr/>
        </p:nvSpPr>
        <p:spPr>
          <a:xfrm>
            <a:off x="395536" y="267494"/>
            <a:ext cx="835292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解答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下面的问题，说说用到的数量关系。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）“神州”九号飞船绕地球飞行一周用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分钟，飞船的速度约是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474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分，飞船绕地球一周飞行多少千米？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576094" y="2398117"/>
            <a:ext cx="32200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速度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222746" y="3003798"/>
            <a:ext cx="39805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474×90=42660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403648" y="3651870"/>
            <a:ext cx="61398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：飞船绕地球一周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42660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4" grpId="0"/>
      <p:bldP spid="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文本框 3"/>
          <p:cNvSpPr txBox="1"/>
          <p:nvPr/>
        </p:nvSpPr>
        <p:spPr>
          <a:xfrm>
            <a:off x="395536" y="267494"/>
            <a:ext cx="83529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解答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下面的问题，说说用到的数量关系。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）学校买来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台电脑，每台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2500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元。算一算共花了多少元钱。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568503" y="2067694"/>
            <a:ext cx="33716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单价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数量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总价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296907" y="2745383"/>
            <a:ext cx="48733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2500×28=70000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195736" y="3416682"/>
            <a:ext cx="50861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答：一共花费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70000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4" grpId="0"/>
      <p:bldP spid="3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"/>
          <p:cNvSpPr txBox="1"/>
          <p:nvPr/>
        </p:nvSpPr>
        <p:spPr>
          <a:xfrm>
            <a:off x="3500118" y="2160432"/>
            <a:ext cx="3389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课本：练一练第</a:t>
            </a:r>
            <a:r>
              <a:rPr lang="en-US" altLang="zh-CN" sz="28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</a:t>
            </a:r>
            <a:endParaRPr lang="zh-CN" altLang="en-US" sz="28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2397968" y="1673245"/>
            <a:ext cx="4838328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：第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29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endParaRPr lang="en-US" altLang="zh-CN" sz="3200" b="1" dirty="0" smtClean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3203848" y="624716"/>
            <a:ext cx="2750364" cy="578882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三位数乘两位数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 21">
            <a:hlinkClick r:id="rId1" action="ppaction://hlinksldjump"/>
          </p:cNvPr>
          <p:cNvSpPr/>
          <p:nvPr/>
        </p:nvSpPr>
        <p:spPr>
          <a:xfrm>
            <a:off x="1332674" y="1643662"/>
            <a:ext cx="614505" cy="1995249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竖式笔算法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圆角矩形 22">
            <a:hlinkClick r:id="rId2" action="ppaction://hlinksldjump"/>
          </p:cNvPr>
          <p:cNvSpPr/>
          <p:nvPr/>
        </p:nvSpPr>
        <p:spPr>
          <a:xfrm>
            <a:off x="2447375" y="1621691"/>
            <a:ext cx="633301" cy="2352973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积的变化规律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圆角矩形 23">
            <a:hlinkClick r:id="rId3" action="ppaction://hlinksldjump"/>
          </p:cNvPr>
          <p:cNvSpPr/>
          <p:nvPr/>
        </p:nvSpPr>
        <p:spPr>
          <a:xfrm>
            <a:off x="3420148" y="1665391"/>
            <a:ext cx="586450" cy="1995249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乘法的估算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左大括号 26"/>
          <p:cNvSpPr/>
          <p:nvPr/>
        </p:nvSpPr>
        <p:spPr>
          <a:xfrm rot="5400000">
            <a:off x="4384029" y="-1416743"/>
            <a:ext cx="288033" cy="5672731"/>
          </a:xfrm>
          <a:prstGeom prst="leftBrace">
            <a:avLst>
              <a:gd name="adj1" fmla="val 71227"/>
              <a:gd name="adj2" fmla="val 49683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圆角矩形 28">
            <a:hlinkClick r:id="rId4" action="ppaction://hlinksldjump"/>
          </p:cNvPr>
          <p:cNvSpPr/>
          <p:nvPr/>
        </p:nvSpPr>
        <p:spPr>
          <a:xfrm>
            <a:off x="4386707" y="1631004"/>
            <a:ext cx="598392" cy="2729448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单价、数量与总价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圆角矩形 29">
            <a:hlinkClick r:id="rId5" action="ppaction://hlinksldjump"/>
          </p:cNvPr>
          <p:cNvSpPr/>
          <p:nvPr/>
        </p:nvSpPr>
        <p:spPr>
          <a:xfrm>
            <a:off x="6233092" y="1643662"/>
            <a:ext cx="600099" cy="1995249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乘法运算率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圆角矩形 24">
            <a:hlinkClick r:id="rId4" action="ppaction://hlinksldjump"/>
          </p:cNvPr>
          <p:cNvSpPr/>
          <p:nvPr/>
        </p:nvSpPr>
        <p:spPr>
          <a:xfrm>
            <a:off x="5395871" y="1631004"/>
            <a:ext cx="598392" cy="2729448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速度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、时间与路程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圆角矩形 25">
            <a:hlinkClick r:id="rId5" action="ppaction://hlinksldjump"/>
          </p:cNvPr>
          <p:cNvSpPr/>
          <p:nvPr/>
        </p:nvSpPr>
        <p:spPr>
          <a:xfrm>
            <a:off x="7140253" y="1665391"/>
            <a:ext cx="600099" cy="2729448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乘法的简便运算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整体回顾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7" grpId="0" animBg="1"/>
      <p:bldP spid="29" grpId="0" animBg="1"/>
      <p:bldP spid="30" grpId="0" animBg="1"/>
      <p:bldP spid="25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圆角矩形 37">
            <a:hlinkClick r:id="rId1" action="ppaction://hlinkfile"/>
          </p:cNvPr>
          <p:cNvSpPr/>
          <p:nvPr/>
        </p:nvSpPr>
        <p:spPr>
          <a:xfrm>
            <a:off x="1763688" y="771550"/>
            <a:ext cx="5595498" cy="646986"/>
          </a:xfrm>
          <a:prstGeom prst="round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三位数乘两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位数竖式运算法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7"/>
          <p:cNvSpPr txBox="1"/>
          <p:nvPr/>
        </p:nvSpPr>
        <p:spPr>
          <a:xfrm>
            <a:off x="827584" y="1419622"/>
            <a:ext cx="6595438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小结：三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位数乘两位数的计算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法则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8"/>
          <p:cNvSpPr txBox="1"/>
          <p:nvPr/>
        </p:nvSpPr>
        <p:spPr>
          <a:xfrm>
            <a:off x="827584" y="2067694"/>
            <a:ext cx="77515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800" b="1" kern="0" noProof="0" dirty="0">
                <a:solidFill>
                  <a:srgbClr val="5B9BD5">
                    <a:lumMod val="7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先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用两位数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上的数去乘三位数，得数的未位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对齐。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9"/>
          <p:cNvSpPr txBox="1"/>
          <p:nvPr/>
        </p:nvSpPr>
        <p:spPr>
          <a:xfrm>
            <a:off x="827584" y="3003798"/>
            <a:ext cx="76904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kern="0" dirty="0">
                <a:solidFill>
                  <a:srgbClr val="5B9BD5">
                    <a:lumMod val="7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再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用两位数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上的数去乘三位数，得数的未位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对齐。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10"/>
          <p:cNvSpPr txBox="1"/>
          <p:nvPr/>
        </p:nvSpPr>
        <p:spPr>
          <a:xfrm>
            <a:off x="827584" y="3867894"/>
            <a:ext cx="7069645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kern="0" dirty="0">
                <a:solidFill>
                  <a:srgbClr val="5B9BD5">
                    <a:lumMod val="7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然后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把两次乘得的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积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加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起来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知识梳理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4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4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6"/>
          <p:cNvSpPr txBox="1"/>
          <p:nvPr/>
        </p:nvSpPr>
        <p:spPr>
          <a:xfrm>
            <a:off x="467544" y="843558"/>
            <a:ext cx="829636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因数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末尾有</a:t>
            </a:r>
            <a:r>
              <a:rPr lang="en-US" altLang="zh-CN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时，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先把</a:t>
            </a:r>
            <a:r>
              <a:rPr lang="en-US" altLang="zh-CN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前面的数相乘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，乘完以后再看成熟末尾共有几个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，就在乘得的数的末尾填写几个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7"/>
          <p:cNvSpPr txBox="1"/>
          <p:nvPr/>
        </p:nvSpPr>
        <p:spPr>
          <a:xfrm>
            <a:off x="467544" y="2139702"/>
            <a:ext cx="829636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三位数乘两位数列竖式计算（当三位数的末尾有</a:t>
            </a:r>
            <a:r>
              <a:rPr lang="en-US" altLang="zh-CN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的时候，要把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两位数的个位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三位数</a:t>
            </a:r>
            <a:r>
              <a:rPr lang="en-US" altLang="zh-CN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前面的数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对齐。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467544" y="3419003"/>
            <a:ext cx="82089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三位数乘两位数列竖式计算（当两位数的末尾有</a:t>
            </a:r>
            <a:r>
              <a:rPr lang="en-US" altLang="zh-CN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的时候，要把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两位数</a:t>
            </a:r>
            <a:r>
              <a:rPr lang="en-US" altLang="zh-CN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前面的数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和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三位数个位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对齐。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圆角矩形 9">
            <a:hlinkClick r:id="rId4" action="ppaction://hlinkfile"/>
          </p:cNvPr>
          <p:cNvSpPr/>
          <p:nvPr/>
        </p:nvSpPr>
        <p:spPr>
          <a:xfrm>
            <a:off x="1763688" y="267494"/>
            <a:ext cx="5595498" cy="646986"/>
          </a:xfrm>
          <a:prstGeom prst="round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三位数乘两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位数竖式运算法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683568" y="1059582"/>
            <a:ext cx="8041963" cy="28700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积的变化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规律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乘法算式里，一个因数不变，另一个因数乘（或除）以一个数（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除外），积也乘（或除）以（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除外）相同的数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两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数相乘，一个因数乘（或除以）几，另一个因数除以（或乘）相同的数，它们的乘积不变。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圆角矩形 7">
            <a:hlinkClick r:id="rId4" action="ppaction://hlinkfile"/>
          </p:cNvPr>
          <p:cNvSpPr/>
          <p:nvPr/>
        </p:nvSpPr>
        <p:spPr>
          <a:xfrm>
            <a:off x="2810698" y="267494"/>
            <a:ext cx="3129454" cy="646986"/>
          </a:xfrm>
          <a:prstGeom prst="round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积的变化规律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611560" y="1098256"/>
            <a:ext cx="5234125" cy="6093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估算时候应该注意哪些问题呢？</a:t>
            </a:r>
            <a:endParaRPr lang="zh-CN" altLang="en-US" sz="2800" b="1" dirty="0">
              <a:solidFill>
                <a:srgbClr val="FF2D2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47353" y="1689651"/>
            <a:ext cx="793180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一般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情况，估算时是根据“四舍五入”法把数据估成整十、整百的数，方便计算。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85499" y="2698923"/>
            <a:ext cx="791894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乘法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估算，有时候应估大些，有时候应估小些，应根据实际情况而定，不能机械地采用“四舍五入”法取近似数，但是结果一定要接近准确值。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圆角矩形 10">
            <a:hlinkClick r:id="rId4" action="ppaction://hlinkfile"/>
          </p:cNvPr>
          <p:cNvSpPr/>
          <p:nvPr/>
        </p:nvSpPr>
        <p:spPr>
          <a:xfrm>
            <a:off x="3086622" y="267494"/>
            <a:ext cx="2709514" cy="646986"/>
          </a:xfrm>
          <a:prstGeom prst="round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乘法的估算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圆角矩形 37">
            <a:hlinkClick r:id="rId1" action="ppaction://hlinkfile"/>
          </p:cNvPr>
          <p:cNvSpPr/>
          <p:nvPr/>
        </p:nvSpPr>
        <p:spPr>
          <a:xfrm>
            <a:off x="2699792" y="268580"/>
            <a:ext cx="3931674" cy="646986"/>
          </a:xfrm>
          <a:prstGeom prst="round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单价、数量与总价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9"/>
          <p:cNvSpPr txBox="1"/>
          <p:nvPr/>
        </p:nvSpPr>
        <p:spPr>
          <a:xfrm>
            <a:off x="1931760" y="1059582"/>
            <a:ext cx="501650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）已知单价和数量，求总价。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单价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×数量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总价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已知总价和数量，求单价。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总价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÷数量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单价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）已知总价和单价，求数量。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总价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÷单价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数量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圆角矩形 37">
            <a:hlinkClick r:id="rId1" action="ppaction://hlinkfile"/>
          </p:cNvPr>
          <p:cNvSpPr/>
          <p:nvPr/>
        </p:nvSpPr>
        <p:spPr>
          <a:xfrm>
            <a:off x="2555776" y="267494"/>
            <a:ext cx="3931674" cy="646986"/>
          </a:xfrm>
          <a:prstGeom prst="round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速度、时间与路程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9"/>
          <p:cNvSpPr txBox="1"/>
          <p:nvPr/>
        </p:nvSpPr>
        <p:spPr>
          <a:xfrm>
            <a:off x="1907704" y="1059582"/>
            <a:ext cx="501650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已知速度和时间，求路程。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速度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×时间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路程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已知路程和时间，求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速度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路程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÷时间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速度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已知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路程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和速度，求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路程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÷速度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圆角矩形 37">
            <a:hlinkClick r:id="rId1" action="ppaction://hlinkfile"/>
          </p:cNvPr>
          <p:cNvSpPr/>
          <p:nvPr/>
        </p:nvSpPr>
        <p:spPr>
          <a:xfrm>
            <a:off x="2973764" y="268580"/>
            <a:ext cx="2709514" cy="646986"/>
          </a:xfrm>
          <a:prstGeom prst="round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乘法运算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率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755576" y="843558"/>
            <a:ext cx="76075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两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个数相乘，交换因数的位置，积不变。这叫做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乘法交换律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。用字母表示为：</a:t>
            </a:r>
            <a:r>
              <a:rPr kumimoji="0" lang="en-US" altLang="zh-CN" sz="28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a×b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kumimoji="0" lang="en-US" altLang="zh-CN" sz="28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b×a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55576" y="1707654"/>
            <a:ext cx="758608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个数相乘，先乘前两个数，或者先乘后两个数，积不变。这叫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乘法结合律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字母表示为：</a:t>
            </a:r>
            <a:r>
              <a:rPr kumimoji="0" lang="zh-CN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a×b</a:t>
            </a:r>
            <a:r>
              <a:rPr kumimoji="0" lang="zh-CN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×c=a× (</a:t>
            </a:r>
            <a:r>
              <a:rPr kumimoji="0" lang="en-US" altLang="zh-C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b×c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55575" y="3075806"/>
            <a:ext cx="760991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4"/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</a:t>
            </a:r>
            <a:r>
              <a:rPr lang="zh-CN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个数的和乘一个数，等于两个加数分别乘这个数，再相加。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这叫做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乘法分配律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。用字母表示：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(a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b)×c=</a:t>
            </a:r>
            <a:r>
              <a:rPr lang="en-US" altLang="zh-CN" sz="2800" b="1" dirty="0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a×c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b×c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1995</Words>
  <Application>WPS 演示</Application>
  <PresentationFormat>全屏显示(16:9)</PresentationFormat>
  <Paragraphs>316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Arial</vt:lpstr>
      <vt:lpstr>宋体</vt:lpstr>
      <vt:lpstr>Wingdings</vt:lpstr>
      <vt:lpstr>黑体</vt:lpstr>
      <vt:lpstr>楷体</vt:lpstr>
      <vt:lpstr>幼圆</vt:lpstr>
      <vt:lpstr>Calibri</vt:lpstr>
      <vt:lpstr>微软雅黑</vt:lpstr>
      <vt:lpstr>Arial Unicode MS</vt:lpstr>
      <vt:lpstr>Calibri</vt:lpstr>
      <vt:lpstr>等线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2021-01-30T09:11:20Z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