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70" r:id="rId5"/>
    <p:sldId id="373" r:id="rId6"/>
    <p:sldId id="376" r:id="rId7"/>
    <p:sldId id="379" r:id="rId8"/>
    <p:sldId id="381" r:id="rId9"/>
    <p:sldId id="384" r:id="rId10"/>
    <p:sldId id="385" r:id="rId11"/>
    <p:sldId id="386" r:id="rId12"/>
    <p:sldId id="387" r:id="rId13"/>
    <p:sldId id="39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2" name="yt_shape_1476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257ef08-19b9-4323-a8a9-a5102c0e1dcc.png&quot;}"/>
            </a:endParaRPr>
          </a:p>
        </p:txBody>
      </p:sp>
      <p:sp>
        <p:nvSpPr>
          <p:cNvPr id="14763" name="yt_shape_14763"/>
          <p:cNvSpPr txBox="1"/>
          <p:nvPr/>
        </p:nvSpPr>
        <p:spPr>
          <a:xfrm>
            <a:off x="540000" y="1661816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在一定条件下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可能发生也可能不发生的事件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随机事件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4764" name="yt_shape_14764"/>
          <p:cNvSpPr txBox="1"/>
          <p:nvPr/>
        </p:nvSpPr>
        <p:spPr>
          <a:xfrm>
            <a:off x="540000" y="2141119"/>
            <a:ext cx="85408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必然事件和不可能事件都是确定的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统称为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确定性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4765" name="yt_shape_14765"/>
          <p:cNvSpPr txBox="1"/>
          <p:nvPr/>
        </p:nvSpPr>
        <p:spPr>
          <a:xfrm>
            <a:off x="540119" y="2620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随机事件发生的可能性是有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大小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不同的随机事件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发生的可能性的大小有可能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不同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8983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69989" y="16150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随机事件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0789" y="2094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确定性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6508" y="25736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88508" y="30491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4" name="yt_shape_1481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名女生和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名男生中选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名学生参加竞赛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规定男生选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女生小红当选是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5" name="yt_shape_14815"/>
          <p:cNvSpPr txBox="1"/>
          <p:nvPr/>
        </p:nvSpPr>
        <p:spPr>
          <a:xfrm>
            <a:off x="540000" y="1842955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6" name="yt_shape_14816"/>
          <p:cNvSpPr txBox="1"/>
          <p:nvPr/>
        </p:nvSpPr>
        <p:spPr>
          <a:xfrm>
            <a:off x="540000" y="2322258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7" name="yt_shape_14817"/>
          <p:cNvSpPr txBox="1"/>
          <p:nvPr/>
        </p:nvSpPr>
        <p:spPr>
          <a:xfrm>
            <a:off x="540000" y="2801561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不可能事件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8" name="yt_shape_14818"/>
          <p:cNvSpPr txBox="1"/>
          <p:nvPr/>
        </p:nvSpPr>
        <p:spPr>
          <a:xfrm>
            <a:off x="540000" y="3280864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9" name="yt_shape_14819"/>
          <p:cNvSpPr txBox="1"/>
          <p:nvPr/>
        </p:nvSpPr>
        <p:spPr>
          <a:xfrm>
            <a:off x="540000" y="3760167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随机事件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20" name="yt_shape_14820"/>
          <p:cNvSpPr txBox="1"/>
          <p:nvPr/>
        </p:nvSpPr>
        <p:spPr>
          <a:xfrm>
            <a:off x="540000" y="423947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16" grpId="0" build="allAtOnce"/>
      <p:bldP spid="14818" grpId="0" build="allAtOnce"/>
      <p:bldP spid="1482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1" name="yt_shape_1482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9e8cf74-e218-4713-b320-50e291f5c18f.png&quot;}"/>
            </a:endParaRPr>
          </a:p>
        </p:txBody>
      </p:sp>
      <p:sp>
        <p:nvSpPr>
          <p:cNvPr id="14822" name="yt_shape_14822"/>
          <p:cNvSpPr txBox="1"/>
          <p:nvPr/>
        </p:nvSpPr>
        <p:spPr>
          <a:xfrm>
            <a:off x="540119" y="1661816"/>
            <a:ext cx="11111999" cy="1169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创新能力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一个转盘被平均分成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每份写上不同的数字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游戏方法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先猜数后转动转盘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若指针指向的数字与所猜的数一致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则猜数者获胜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现提供三种猜数方法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823" name="yt_image_148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56439" y="2924944"/>
            <a:ext cx="1595441" cy="159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8999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yt_shape_14825"/>
          <p:cNvSpPr txBox="1"/>
          <p:nvPr/>
        </p:nvSpPr>
        <p:spPr>
          <a:xfrm>
            <a:off x="540000" y="2928057"/>
            <a:ext cx="4616648" cy="3566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4826"/>
          <p:cNvSpPr txBox="1"/>
          <p:nvPr/>
        </p:nvSpPr>
        <p:spPr>
          <a:xfrm>
            <a:off x="540000" y="3356992"/>
            <a:ext cx="6771084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4827"/>
          <p:cNvSpPr txBox="1"/>
          <p:nvPr/>
        </p:nvSpPr>
        <p:spPr>
          <a:xfrm>
            <a:off x="540000" y="3789040"/>
            <a:ext cx="600164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4828"/>
          <p:cNvSpPr txBox="1"/>
          <p:nvPr/>
        </p:nvSpPr>
        <p:spPr>
          <a:xfrm>
            <a:off x="540000" y="4221088"/>
            <a:ext cx="6617196" cy="3566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如果你猜数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你应怎样选择猜数方法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4829"/>
          <p:cNvSpPr txBox="1"/>
          <p:nvPr/>
        </p:nvSpPr>
        <p:spPr>
          <a:xfrm>
            <a:off x="540000" y="4653136"/>
            <a:ext cx="10772180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选择第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种方法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猜是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的倍数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转盘中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奇数与偶数的个数相同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的数与不大于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的数的个数也相同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4830"/>
          <p:cNvSpPr txBox="1"/>
          <p:nvPr/>
        </p:nvSpPr>
        <p:spPr>
          <a:xfrm>
            <a:off x="540000" y="5517232"/>
            <a:ext cx="7694414" cy="1185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游戏是公平的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转盘中的数是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的倍数的有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的倍数的有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的倍数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获胜的机会大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1" name="yt_shape_14831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3940278-d131-4a16-88b5-32ce7e76322b.png&quot;}"/>
            </a:endParaRPr>
          </a:p>
        </p:txBody>
      </p:sp>
      <p:sp>
        <p:nvSpPr>
          <p:cNvPr id="14832" name="yt_shape_14832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判断一个事件的类型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关键看它在每次试验中是一定发生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还是一定不会发生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还是可能发生也可能不发生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9002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6" name="yt_shape_1476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86999f4-361a-49b3-8e29-0ae58278a918.png&quot;}"/>
            </a:endParaRPr>
          </a:p>
        </p:txBody>
      </p:sp>
      <p:sp>
        <p:nvSpPr>
          <p:cNvPr id="14767" name="yt_shape_14767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事件类型的判断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768" name="yt_shape_14768"/>
          <p:cNvSpPr txBox="1"/>
          <p:nvPr/>
        </p:nvSpPr>
        <p:spPr>
          <a:xfrm>
            <a:off x="540000" y="2167857"/>
            <a:ext cx="5762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769" name="yt_table_14769" title="H_133.66016"/>
          <p:cNvGraphicFramePr>
            <a:graphicFrameLocks noGrp="1"/>
          </p:cNvGraphicFramePr>
          <p:nvPr/>
        </p:nvGraphicFramePr>
        <p:xfrm>
          <a:off x="540000" y="2799524"/>
          <a:ext cx="5511800" cy="1697484"/>
        </p:xfrm>
        <a:graphic>
          <a:graphicData uri="http://schemas.openxmlformats.org/drawingml/2006/table">
            <a:tbl>
              <a:tblPr/>
              <a:tblGrid>
                <a:gridCol w="55118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抛掷一块石头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石头终将落地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从装有黑球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白球的袋里摸出红球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太阳绕着地球转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打开数学课本时刚好翻到第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8986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38987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267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1" name="yt_shape_14771"/>
          <p:cNvSpPr txBox="1"/>
          <p:nvPr/>
        </p:nvSpPr>
        <p:spPr>
          <a:xfrm>
            <a:off x="540000" y="900000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属于不可能事件的是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772" name="yt_table_14772" title="H_133.66016"/>
          <p:cNvGraphicFramePr>
            <a:graphicFrameLocks noGrp="1"/>
          </p:cNvGraphicFramePr>
          <p:nvPr/>
        </p:nvGraphicFramePr>
        <p:xfrm>
          <a:off x="540000" y="1531667"/>
          <a:ext cx="7205664" cy="1697484"/>
        </p:xfrm>
        <a:graphic>
          <a:graphicData uri="http://schemas.openxmlformats.org/drawingml/2006/table">
            <a:tbl>
              <a:tblPr/>
              <a:tblGrid>
                <a:gridCol w="7205664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某个数的绝对值大于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某个数的相反数等于它本身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任意一个五边形的外角和等于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长分别为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的三条线段能围成一个三角形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774" name="yt_shape_14774"/>
          <p:cNvSpPr txBox="1"/>
          <p:nvPr/>
        </p:nvSpPr>
        <p:spPr>
          <a:xfrm>
            <a:off x="540000" y="3279564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人中至少有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人同月同日生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这一事件是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775" name="yt_table_14775" title="H_66.83008"/>
          <p:cNvGraphicFramePr>
            <a:graphicFrameLocks noGrp="1"/>
          </p:cNvGraphicFramePr>
          <p:nvPr/>
        </p:nvGraphicFramePr>
        <p:xfrm>
          <a:off x="540000" y="3911231"/>
          <a:ext cx="5877243" cy="848742"/>
        </p:xfrm>
        <a:graphic>
          <a:graphicData uri="http://schemas.openxmlformats.org/drawingml/2006/table">
            <a:tbl>
              <a:tblPr/>
              <a:tblGrid>
                <a:gridCol w="3395980"/>
                <a:gridCol w="24812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随机事件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必然事件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不可能事件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确定性事件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777" name="yt_shape_14777"/>
          <p:cNvSpPr txBox="1"/>
          <p:nvPr/>
        </p:nvSpPr>
        <p:spPr>
          <a:xfrm>
            <a:off x="540119" y="481057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一个不透明的袋子共装有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它们的标号分别为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从中摸出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这个事件是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不可能事件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必然事件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不可能事件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随机事件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6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0389" y="32327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9708" y="523925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不可能事件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8" name="yt_shape_1477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哪些事件是必然事件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哪些事件是不可能事件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哪些事件是随机事件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79" name="yt_shape_14779"/>
          <p:cNvSpPr txBox="1"/>
          <p:nvPr/>
        </p:nvSpPr>
        <p:spPr>
          <a:xfrm>
            <a:off x="540000" y="1842955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李红会在明天的数学考试中得满分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80" name="yt_shape_14780"/>
          <p:cNvSpPr txBox="1"/>
          <p:nvPr/>
        </p:nvSpPr>
        <p:spPr>
          <a:xfrm>
            <a:off x="540000" y="2833967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三个人的性别各不相同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81" name="yt_shape_14781"/>
          <p:cNvSpPr txBox="1"/>
          <p:nvPr/>
        </p:nvSpPr>
        <p:spPr>
          <a:xfrm>
            <a:off x="540000" y="3820859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太阳从西边落山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82" name="yt_shape_14782"/>
          <p:cNvSpPr txBox="1"/>
          <p:nvPr/>
        </p:nvSpPr>
        <p:spPr>
          <a:xfrm>
            <a:off x="540000" y="4800685"/>
            <a:ext cx="47785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测得某天的最高气温为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83" name="yt_shape_14783"/>
          <p:cNvSpPr txBox="1"/>
          <p:nvPr/>
        </p:nvSpPr>
        <p:spPr>
          <a:xfrm>
            <a:off x="540000" y="2352413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是随机事件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84" name="yt_shape_14784"/>
          <p:cNvSpPr txBox="1"/>
          <p:nvPr/>
        </p:nvSpPr>
        <p:spPr>
          <a:xfrm>
            <a:off x="540000" y="4296629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 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是必然事件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4783"/>
          <p:cNvSpPr txBox="1"/>
          <p:nvPr/>
        </p:nvSpPr>
        <p:spPr>
          <a:xfrm>
            <a:off x="540000" y="332033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 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是不可能事件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83" grpId="0" build="allAtOnce"/>
      <p:bldP spid="14784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5" name="yt_shape_14785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事件发生可能性的大小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786" name="yt_shape_14786"/>
          <p:cNvSpPr txBox="1"/>
          <p:nvPr/>
        </p:nvSpPr>
        <p:spPr>
          <a:xfrm>
            <a:off x="540000" y="1396872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掷一枚质地均匀的骰子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骰子停止后哪种可能性较大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787" name="yt_table_14787" title="H_66.83008"/>
          <p:cNvGraphicFramePr>
            <a:graphicFrameLocks noGrp="1"/>
          </p:cNvGraphicFramePr>
          <p:nvPr/>
        </p:nvGraphicFramePr>
        <p:xfrm>
          <a:off x="540000" y="2028539"/>
          <a:ext cx="7004686" cy="848742"/>
        </p:xfrm>
        <a:graphic>
          <a:graphicData uri="http://schemas.openxmlformats.org/drawingml/2006/table">
            <a:tbl>
              <a:tblPr/>
              <a:tblGrid>
                <a:gridCol w="4066223"/>
                <a:gridCol w="2938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出现大于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出现小于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出现小于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789" name="yt_shape_14789"/>
          <p:cNvSpPr txBox="1"/>
          <p:nvPr/>
        </p:nvSpPr>
        <p:spPr>
          <a:xfrm>
            <a:off x="540119" y="29278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一个不透明的袋中装有三个球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这三个号码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这些球除号码外都相同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搅匀后任意摸出一个球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摸出球上的号码小于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790" name="yt_table_14790" title="H_33.41504"/>
          <p:cNvGraphicFramePr>
            <a:graphicFrameLocks noGrp="1"/>
          </p:cNvGraphicFramePr>
          <p:nvPr/>
        </p:nvGraphicFramePr>
        <p:xfrm>
          <a:off x="540000" y="4519811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/>
                <a:gridCol w="2024380"/>
                <a:gridCol w="2024380"/>
                <a:gridCol w="11096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8992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74789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7846" y="3832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2" name="yt_shape_14792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错误理解随机事件的可能性致错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793" name="yt_shape_14793"/>
          <p:cNvSpPr txBox="1"/>
          <p:nvPr>
            <p:custDataLst>
              <p:tags r:id="rId1"/>
            </p:custDataLst>
          </p:nvPr>
        </p:nvSpPr>
        <p:spPr>
          <a:xfrm>
            <a:off x="550914" y="170137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在数学考试中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一道选择题有四个选项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小红任意选了一个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选错的可能性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选对的可能性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070503" y="213005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4" name="yt_shape_14794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d79be87-c255-46d3-9f1f-fc3aba146fe6.png&quot;}"/>
            </a:endParaRPr>
          </a:p>
        </p:txBody>
      </p:sp>
      <p:sp>
        <p:nvSpPr>
          <p:cNvPr id="14795" name="yt_shape_14795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在某校艺体节的乒乓球比赛中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李东同学顺利进入总决赛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且个人技艺高超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有同学预测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李东夺冠的可能性是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80%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对该同学的说法理解正确的是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796" name="yt_table_14796" title="H_133.66016"/>
          <p:cNvGraphicFramePr>
            <a:graphicFrameLocks noGrp="1"/>
          </p:cNvGraphicFramePr>
          <p:nvPr/>
        </p:nvGraphicFramePr>
        <p:xfrm>
          <a:off x="540000" y="2764510"/>
          <a:ext cx="6578600" cy="1697484"/>
        </p:xfrm>
        <a:graphic>
          <a:graphicData uri="http://schemas.openxmlformats.org/drawingml/2006/table">
            <a:tbl>
              <a:tblPr/>
              <a:tblGrid>
                <a:gridCol w="65786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李东夺冠的可能性较小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李东和他的对手比赛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局时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他一定赢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局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李东夺冠的可能性较大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李东肯定会赢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798" name="yt_shape_14798"/>
          <p:cNvSpPr txBox="1"/>
          <p:nvPr/>
        </p:nvSpPr>
        <p:spPr>
          <a:xfrm>
            <a:off x="540000" y="4512407"/>
            <a:ext cx="8053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下列事件为确定事件的有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99" name="yt_shape_14799"/>
          <p:cNvSpPr txBox="1"/>
          <p:nvPr/>
        </p:nvSpPr>
        <p:spPr>
          <a:xfrm>
            <a:off x="540119" y="49917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打开电视正在播动画片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的矩形面积是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掷一枚质地均匀的硬币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正面朝上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是无理数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800" name="yt_table_14800" title="H_33.41504"/>
          <p:cNvGraphicFramePr>
            <a:graphicFrameLocks noGrp="1"/>
          </p:cNvGraphicFramePr>
          <p:nvPr/>
        </p:nvGraphicFramePr>
        <p:xfrm>
          <a:off x="540000" y="6103509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/>
                <a:gridCol w="2329180"/>
                <a:gridCol w="23291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8995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457707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12789" y="44656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2" name="yt_shape_1480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转动三个可以自由转动的转盘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转盘均被等分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当转盘停止转动后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指针落在白色区域内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的可能性的大小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将转盘的序号按事件发生的可能性从大到小排列为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②③①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4803" name="yt_image_1480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14435" y="2491930"/>
            <a:ext cx="4363128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12508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5" name="yt_shape_14805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在一个不透明的口袋中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装着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个大小和外形完全相同的小球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个蓝球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把它们搅匀以后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下列哪些事件是必然事件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哪些是不可能事件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哪些是随机事件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06" name="yt_shape_14806"/>
          <p:cNvSpPr txBox="1"/>
          <p:nvPr/>
        </p:nvSpPr>
        <p:spPr>
          <a:xfrm>
            <a:off x="540000" y="2323087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从口袋中任意取出一个球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它刚好是黑球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07" name="yt_shape_14807"/>
          <p:cNvSpPr txBox="1"/>
          <p:nvPr/>
        </p:nvSpPr>
        <p:spPr>
          <a:xfrm>
            <a:off x="540000" y="2802390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是随机事件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08" name="yt_shape_14808"/>
          <p:cNvSpPr txBox="1"/>
          <p:nvPr/>
        </p:nvSpPr>
        <p:spPr>
          <a:xfrm>
            <a:off x="540000" y="3281693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从口袋中一次取出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它们恰好全是蓝球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09" name="yt_shape_14809"/>
          <p:cNvSpPr txBox="1"/>
          <p:nvPr/>
        </p:nvSpPr>
        <p:spPr>
          <a:xfrm>
            <a:off x="540000" y="376099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是随机事件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0" name="yt_shape_14810"/>
          <p:cNvSpPr txBox="1"/>
          <p:nvPr/>
        </p:nvSpPr>
        <p:spPr>
          <a:xfrm>
            <a:off x="540000" y="4240299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从口袋中一次取出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恰好红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黑三种颜色全齐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1" name="yt_shape_14811"/>
          <p:cNvSpPr txBox="1"/>
          <p:nvPr/>
        </p:nvSpPr>
        <p:spPr>
          <a:xfrm>
            <a:off x="540000" y="4719602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是必然事件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2" name="yt_shape_14812"/>
          <p:cNvSpPr txBox="1"/>
          <p:nvPr/>
        </p:nvSpPr>
        <p:spPr>
          <a:xfrm>
            <a:off x="540000" y="5198905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从口袋中一次取出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个蓝球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个黑球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813" name="yt_shape_14813"/>
          <p:cNvSpPr txBox="1"/>
          <p:nvPr/>
        </p:nvSpPr>
        <p:spPr>
          <a:xfrm>
            <a:off x="540000" y="5678208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是不可能事件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07" grpId="0" build="allAtOnce"/>
      <p:bldP spid="14809" grpId="0" build="allAtOnce"/>
      <p:bldP spid="14811" grpId="0" build="allAtOnce"/>
      <p:bldP spid="1481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6af6cbad-aef5-4d03-9e64-01afc0d2ad62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1883</Words>
  <Application>WPS 演示</Application>
  <PresentationFormat>宽屏</PresentationFormat>
  <Paragraphs>195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