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4" r:id="rId5"/>
    <p:sldId id="376" r:id="rId6"/>
    <p:sldId id="378" r:id="rId7"/>
    <p:sldId id="380" r:id="rId8"/>
    <p:sldId id="387" r:id="rId9"/>
    <p:sldId id="396" r:id="rId10"/>
    <p:sldId id="389" r:id="rId11"/>
    <p:sldId id="39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42ce26a-ced9-4115-9459-17e3389f96ad.png&quot;}"/>
            </a:endParaRPr>
          </a:p>
        </p:txBody>
      </p:sp>
      <p:sp>
        <p:nvSpPr>
          <p:cNvPr id="11233" name="yt_shape_11233"/>
          <p:cNvSpPr txBox="1"/>
          <p:nvPr/>
        </p:nvSpPr>
        <p:spPr>
          <a:xfrm>
            <a:off x="540000" y="1661816"/>
            <a:ext cx="80342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顶点坐标及最值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4" name="yt_shape_11234"/>
              <p:cNvSpPr txBox="1"/>
              <p:nvPr/>
            </p:nvSpPr>
            <p:spPr>
              <a:xfrm>
                <a:off x="540000" y="2141119"/>
                <a:ext cx="8831585" cy="597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的图象的对称轴为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4" name="yt_shape_11234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1119"/>
                <a:ext cx="8831585" cy="597536"/>
              </a:xfrm>
              <a:prstGeom prst="rect">
                <a:avLst/>
              </a:prstGeom>
              <a:blipFill>
                <a:blip r:embed="rId2"/>
                <a:stretch>
                  <a:fillRect l="-2141" r="-276" b="-23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36" name="yt_shape_11236"/>
              <p:cNvSpPr txBox="1"/>
              <p:nvPr/>
            </p:nvSpPr>
            <p:spPr>
              <a:xfrm>
                <a:off x="540000" y="2843560"/>
                <a:ext cx="5615255" cy="64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6" name="yt_shape_11236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3560"/>
                <a:ext cx="5615255" cy="640560"/>
              </a:xfrm>
              <a:prstGeom prst="rect">
                <a:avLst/>
              </a:prstGeom>
              <a:blipFill>
                <a:blip r:embed="rId3"/>
                <a:stretch>
                  <a:fillRect l="-3366" r="-977" b="-20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38" name="yt_shape_11238"/>
              <p:cNvSpPr txBox="1"/>
              <p:nvPr/>
            </p:nvSpPr>
            <p:spPr>
              <a:xfrm>
                <a:off x="540119" y="3600054"/>
                <a:ext cx="11111999" cy="138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抛物线开口向上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有最小值为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抛物线开口向下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大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8" name="yt_shape_11238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0054"/>
                <a:ext cx="11111999" cy="1389419"/>
              </a:xfrm>
              <a:prstGeom prst="rect">
                <a:avLst/>
              </a:prstGeom>
              <a:blipFill>
                <a:blip r:embed="rId4"/>
                <a:stretch>
                  <a:fillRect l="-1701" b="-9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108399">
            <a:extLst>
              <a:ext uri="{FF2B5EF4-FFF2-40B4-BE49-F238E27FC236}">
                <a16:creationId xmlns:a16="http://schemas.microsoft.com/office/drawing/2014/main" id="{7F485B4B-08E2-3EB0-533E-393456C0607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C34B4A-D38B-C684-A0B5-83CAE60BE660}"/>
                  </a:ext>
                </a:extLst>
              </p:cNvPr>
              <p:cNvSpPr txBox="1"/>
              <p:nvPr/>
            </p:nvSpPr>
            <p:spPr>
              <a:xfrm>
                <a:off x="7034939" y="2013363"/>
                <a:ext cx="2112708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0AC34B4A-D38B-C684-A0B5-83CAE60BE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4939" y="2013363"/>
                <a:ext cx="2112708" cy="685369"/>
              </a:xfrm>
              <a:prstGeom prst="rect">
                <a:avLst/>
              </a:prstGeom>
              <a:blipFill>
                <a:blip r:embed="rId6"/>
                <a:stretch>
                  <a:fillRect l="-4323" b="-1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B2EC54-5FD7-7A69-564D-9E169AD9D80D}"/>
                  </a:ext>
                </a:extLst>
              </p:cNvPr>
              <p:cNvSpPr txBox="1"/>
              <p:nvPr/>
            </p:nvSpPr>
            <p:spPr>
              <a:xfrm>
                <a:off x="3040789" y="2715804"/>
                <a:ext cx="2921636" cy="7279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E8B2EC54-5FD7-7A69-564D-9E169AD9D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789" y="2715804"/>
                <a:ext cx="2921636" cy="727977"/>
              </a:xfrm>
              <a:prstGeom prst="rect">
                <a:avLst/>
              </a:prstGeom>
              <a:blipFill>
                <a:blip r:embed="rId7"/>
                <a:stretch>
                  <a:fillRect l="-3340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BB7E09-014E-EDB3-56E9-77ECA45FBF6D}"/>
                  </a:ext>
                </a:extLst>
              </p:cNvPr>
              <p:cNvSpPr txBox="1"/>
              <p:nvPr/>
            </p:nvSpPr>
            <p:spPr>
              <a:xfrm>
                <a:off x="7003307" y="3429000"/>
                <a:ext cx="1428751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BB7E09-014E-EDB3-56E9-77ECA45FB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307" y="3429000"/>
                <a:ext cx="1428751" cy="83522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917E92-FF28-6CFB-E489-68FFC106ACC1}"/>
              </a:ext>
            </a:extLst>
          </p:cNvPr>
          <p:cNvSpPr txBox="1"/>
          <p:nvPr/>
        </p:nvSpPr>
        <p:spPr>
          <a:xfrm>
            <a:off x="2583708" y="4357207"/>
            <a:ext cx="789686" cy="7279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9" name="yt_shape_11299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01fcf0f-4813-4014-806f-c6f74e6cfcf3.png&quot;}"/>
            </a:endParaRPr>
          </a:p>
        </p:txBody>
      </p:sp>
      <p:sp>
        <p:nvSpPr>
          <p:cNvPr id="11300" name="yt_shape_11300"/>
          <p:cNvSpPr txBox="1"/>
          <p:nvPr/>
        </p:nvSpPr>
        <p:spPr>
          <a:xfrm>
            <a:off x="4557117" y="1415723"/>
            <a:ext cx="307776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二次函数值的大小比较</a:t>
            </a:r>
          </a:p>
        </p:txBody>
      </p:sp>
      <p:sp>
        <p:nvSpPr>
          <p:cNvPr id="11301" name="yt_shape_11301"/>
          <p:cNvSpPr txBox="1"/>
          <p:nvPr/>
        </p:nvSpPr>
        <p:spPr>
          <a:xfrm>
            <a:off x="540119" y="1895026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02" name="yt_shape_11302"/>
          <p:cNvSpPr txBox="1"/>
          <p:nvPr/>
        </p:nvSpPr>
        <p:spPr>
          <a:xfrm>
            <a:off x="540119" y="2755726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108718">
            <a:extLst>
              <a:ext uri="{FF2B5EF4-FFF2-40B4-BE49-F238E27FC236}">
                <a16:creationId xmlns:a16="http://schemas.microsoft.com/office/drawing/2014/main" id="{57E90BD9-1F49-76BA-0137-D19245FE1AE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717C98-3EA1-1FA4-E48F-43E6DBCDC8B6}"/>
              </a:ext>
            </a:extLst>
          </p:cNvPr>
          <p:cNvSpPr txBox="1"/>
          <p:nvPr/>
        </p:nvSpPr>
        <p:spPr>
          <a:xfrm>
            <a:off x="5698383" y="271588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FE4A7F-E732-F093-2F06-355F9827A175}"/>
              </a:ext>
            </a:extLst>
          </p:cNvPr>
          <p:cNvSpPr txBox="1"/>
          <p:nvPr/>
        </p:nvSpPr>
        <p:spPr>
          <a:xfrm>
            <a:off x="9117857" y="271588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0D6237-5E92-3667-BB00-3A7872A7B50B}"/>
              </a:ext>
            </a:extLst>
          </p:cNvPr>
          <p:cNvSpPr txBox="1"/>
          <p:nvPr/>
        </p:nvSpPr>
        <p:spPr>
          <a:xfrm>
            <a:off x="1296246" y="312704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yt_shape_11303">
            <a:extLst>
              <a:ext uri="{FF2B5EF4-FFF2-40B4-BE49-F238E27FC236}">
                <a16:creationId xmlns:a16="http://schemas.microsoft.com/office/drawing/2014/main" id="{710D9399-753B-B58A-8BF1-3B24DD6C8D08}"/>
              </a:ext>
            </a:extLst>
          </p:cNvPr>
          <p:cNvSpPr txBox="1"/>
          <p:nvPr/>
        </p:nvSpPr>
        <p:spPr>
          <a:xfrm>
            <a:off x="540119" y="3609575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增减性法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抛物线的对称轴为直线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关于对称轴对称的点为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在对称轴的右侧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7F8C67-2695-ED92-EF86-2D43B6159388}"/>
              </a:ext>
            </a:extLst>
          </p:cNvPr>
          <p:cNvSpPr txBox="1"/>
          <p:nvPr/>
        </p:nvSpPr>
        <p:spPr>
          <a:xfrm>
            <a:off x="7003307" y="356276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ECB6CE-3CED-4741-6DBA-3AFF5FA63669}"/>
              </a:ext>
            </a:extLst>
          </p:cNvPr>
          <p:cNvSpPr txBox="1"/>
          <p:nvPr/>
        </p:nvSpPr>
        <p:spPr>
          <a:xfrm>
            <a:off x="3498108" y="39330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F5FC33D-A96D-6B95-688A-520EA9F0F42F}"/>
              </a:ext>
            </a:extLst>
          </p:cNvPr>
          <p:cNvSpPr txBox="1"/>
          <p:nvPr/>
        </p:nvSpPr>
        <p:spPr>
          <a:xfrm>
            <a:off x="7849446" y="393305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417689-61DB-69F1-25BA-90EFA75F2298}"/>
              </a:ext>
            </a:extLst>
          </p:cNvPr>
          <p:cNvSpPr txBox="1"/>
          <p:nvPr/>
        </p:nvSpPr>
        <p:spPr>
          <a:xfrm>
            <a:off x="2548783" y="43651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C3E59D-F76F-1BDD-3AC0-DFC7CAAA42B7}"/>
              </a:ext>
            </a:extLst>
          </p:cNvPr>
          <p:cNvSpPr txBox="1"/>
          <p:nvPr/>
        </p:nvSpPr>
        <p:spPr>
          <a:xfrm>
            <a:off x="6138121" y="436510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304">
            <a:extLst>
              <a:ext uri="{FF2B5EF4-FFF2-40B4-BE49-F238E27FC236}">
                <a16:creationId xmlns:a16="http://schemas.microsoft.com/office/drawing/2014/main" id="{7069017E-2E73-0E50-7B1E-C6288D9F4BE4}"/>
              </a:ext>
            </a:extLst>
          </p:cNvPr>
          <p:cNvSpPr txBox="1"/>
          <p:nvPr/>
        </p:nvSpPr>
        <p:spPr>
          <a:xfrm>
            <a:off x="540119" y="4869160"/>
            <a:ext cx="11111999" cy="1591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距离比较法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对轴称为直线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离对称轴越远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对应的函数值就越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到对称轴的距离比点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到对称轴的距离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近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69CBC0-F77C-64C0-1A90-F74240391E9C}"/>
              </a:ext>
            </a:extLst>
          </p:cNvPr>
          <p:cNvSpPr txBox="1"/>
          <p:nvPr/>
        </p:nvSpPr>
        <p:spPr>
          <a:xfrm>
            <a:off x="6393708" y="47971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F1448D-36DA-FF54-B644-7C3D3A3B0244}"/>
              </a:ext>
            </a:extLst>
          </p:cNvPr>
          <p:cNvSpPr txBox="1"/>
          <p:nvPr/>
        </p:nvSpPr>
        <p:spPr>
          <a:xfrm>
            <a:off x="9441707" y="4797152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6DE8DB8-07FD-414C-A1CE-C523295C4E2A}"/>
              </a:ext>
            </a:extLst>
          </p:cNvPr>
          <p:cNvSpPr txBox="1"/>
          <p:nvPr/>
        </p:nvSpPr>
        <p:spPr>
          <a:xfrm>
            <a:off x="7155707" y="522920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743430-8151-3525-2855-0E30CEDE2DA9}"/>
              </a:ext>
            </a:extLst>
          </p:cNvPr>
          <p:cNvSpPr txBox="1"/>
          <p:nvPr/>
        </p:nvSpPr>
        <p:spPr>
          <a:xfrm>
            <a:off x="6511182" y="55892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CC1D41-E2E9-BFCC-2ED2-BE7438284895}"/>
              </a:ext>
            </a:extLst>
          </p:cNvPr>
          <p:cNvSpPr txBox="1"/>
          <p:nvPr/>
        </p:nvSpPr>
        <p:spPr>
          <a:xfrm>
            <a:off x="1296246" y="602128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5" name="yt_shape_11305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06" name="yt_shape_11306"/>
              <p:cNvSpPr txBox="1"/>
              <p:nvPr/>
            </p:nvSpPr>
            <p:spPr>
              <a:xfrm>
                <a:off x="540119" y="1379303"/>
                <a:ext cx="11316521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均在二次函数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06" name="yt_shape_11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316521" cy="953915"/>
              </a:xfrm>
              <a:prstGeom prst="rect">
                <a:avLst/>
              </a:prstGeom>
              <a:blipFill>
                <a:blip r:embed="rId2"/>
                <a:stretch>
                  <a:fillRect l="-1670" t="-1911" r="-1185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08" name="yt_table_1130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47196"/>
              </p:ext>
            </p:extLst>
          </p:nvPr>
        </p:nvGraphicFramePr>
        <p:xfrm>
          <a:off x="540000" y="2536370"/>
          <a:ext cx="5434330" cy="848742"/>
        </p:xfrm>
        <a:graphic>
          <a:graphicData uri="http://schemas.openxmlformats.org/drawingml/2006/table">
            <a:tbl>
              <a:tblPr/>
              <a:tblGrid>
                <a:gridCol w="3183255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251075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sp>
        <p:nvSpPr>
          <p:cNvPr id="11310" name="yt_shape_11310"/>
          <p:cNvSpPr txBox="1"/>
          <p:nvPr/>
        </p:nvSpPr>
        <p:spPr>
          <a:xfrm>
            <a:off x="540119" y="3435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74E4E6-FE97-DAD5-EAA1-E9525269055C}"/>
              </a:ext>
            </a:extLst>
          </p:cNvPr>
          <p:cNvSpPr txBox="1"/>
          <p:nvPr/>
        </p:nvSpPr>
        <p:spPr>
          <a:xfrm>
            <a:off x="7248128" y="18528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8AAF83-F127-42BB-4C6C-C803CD69E4D7}"/>
              </a:ext>
            </a:extLst>
          </p:cNvPr>
          <p:cNvSpPr txBox="1"/>
          <p:nvPr/>
        </p:nvSpPr>
        <p:spPr>
          <a:xfrm>
            <a:off x="4207721" y="3815182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0" name="yt_shape_1124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c1288c7-3865-4214-97b3-f80611ea54bc.png&quot;}"/>
            </a:endParaRPr>
          </a:p>
        </p:txBody>
      </p:sp>
      <p:sp>
        <p:nvSpPr>
          <p:cNvPr id="11241" name="yt_shape_11241"/>
          <p:cNvSpPr txBox="1"/>
          <p:nvPr/>
        </p:nvSpPr>
        <p:spPr>
          <a:xfrm>
            <a:off x="540000" y="1670985"/>
            <a:ext cx="675184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1242" name="yt_shape_11242"/>
          <p:cNvSpPr txBox="1"/>
          <p:nvPr/>
        </p:nvSpPr>
        <p:spPr>
          <a:xfrm>
            <a:off x="540000" y="2167857"/>
            <a:ext cx="6410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43" name="yt_table_112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01071"/>
              </p:ext>
            </p:extLst>
          </p:nvPr>
        </p:nvGraphicFramePr>
        <p:xfrm>
          <a:off x="540000" y="2799524"/>
          <a:ext cx="5554980" cy="848742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sp>
        <p:nvSpPr>
          <p:cNvPr id="11245" name="yt_shape_11245"/>
          <p:cNvSpPr txBox="1"/>
          <p:nvPr/>
        </p:nvSpPr>
        <p:spPr>
          <a:xfrm>
            <a:off x="540000" y="3698866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46" name="yt_table_1124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711528"/>
              </p:ext>
            </p:extLst>
          </p:nvPr>
        </p:nvGraphicFramePr>
        <p:xfrm>
          <a:off x="540000" y="4330533"/>
          <a:ext cx="5764213" cy="1697484"/>
        </p:xfrm>
        <a:graphic>
          <a:graphicData uri="http://schemas.openxmlformats.org/drawingml/2006/table">
            <a:tbl>
              <a:tblPr/>
              <a:tblGrid>
                <a:gridCol w="576421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图象的对称轴在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的值随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的最小值为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sp>
        <p:nvSpPr>
          <p:cNvPr id="11248" name="yt_shape_11248"/>
          <p:cNvSpPr txBox="1"/>
          <p:nvPr/>
        </p:nvSpPr>
        <p:spPr>
          <a:xfrm>
            <a:off x="540000" y="6078430"/>
            <a:ext cx="108988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的图象的顶点坐标为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108425">
            <a:extLst>
              <a:ext uri="{FF2B5EF4-FFF2-40B4-BE49-F238E27FC236}">
                <a16:creationId xmlns:a16="http://schemas.microsoft.com/office/drawing/2014/main" id="{5494C7F6-5021-811B-1F93-0D491D10D5A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108449">
            <a:extLst>
              <a:ext uri="{FF2B5EF4-FFF2-40B4-BE49-F238E27FC236}">
                <a16:creationId xmlns:a16="http://schemas.microsoft.com/office/drawing/2014/main" id="{A660756F-D9D9-214B-D4CC-7A94CBC21AA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3693E2-B4C7-339A-6ED2-24CC6DF961D3}"/>
              </a:ext>
            </a:extLst>
          </p:cNvPr>
          <p:cNvSpPr txBox="1"/>
          <p:nvPr/>
        </p:nvSpPr>
        <p:spPr>
          <a:xfrm>
            <a:off x="5985602" y="21210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F6FA75-E4F5-33F3-8EE9-7F570B89E37B}"/>
              </a:ext>
            </a:extLst>
          </p:cNvPr>
          <p:cNvSpPr txBox="1"/>
          <p:nvPr/>
        </p:nvSpPr>
        <p:spPr>
          <a:xfrm>
            <a:off x="7814401" y="36520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29A306-E582-38A6-471D-168D4CCE790E}"/>
              </a:ext>
            </a:extLst>
          </p:cNvPr>
          <p:cNvSpPr txBox="1"/>
          <p:nvPr/>
        </p:nvSpPr>
        <p:spPr>
          <a:xfrm>
            <a:off x="9186001" y="603162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9" name="yt_shape_11249"/>
          <p:cNvSpPr txBox="1"/>
          <p:nvPr/>
        </p:nvSpPr>
        <p:spPr>
          <a:xfrm>
            <a:off x="540000" y="900000"/>
            <a:ext cx="77441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页思考变式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50" name="yt_shape_11250"/>
          <p:cNvSpPr txBox="1"/>
          <p:nvPr/>
        </p:nvSpPr>
        <p:spPr>
          <a:xfrm>
            <a:off x="540000" y="137930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求函数图象的顶点坐标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并画出这个函数的图象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251"/>
          <p:cNvSpPr txBox="1"/>
          <p:nvPr/>
        </p:nvSpPr>
        <p:spPr>
          <a:xfrm>
            <a:off x="540000" y="2010970"/>
            <a:ext cx="6444072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函数图象的顶点坐标为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函数的图象如图所示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252" name="yt_image_11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7409" y="1628800"/>
            <a:ext cx="2434590" cy="256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1254" title="H_208.63559">
            <a:extLst>
              <a:ext uri="{FF2B5EF4-FFF2-40B4-BE49-F238E27FC236}">
                <a16:creationId xmlns:a16="http://schemas.microsoft.com/office/drawing/2014/main" id="{0AEE1A3A-572E-B1FC-DD8E-CC5CB86AAC5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3467" y="4270966"/>
            <a:ext cx="2408531" cy="24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256">
            <a:extLst>
              <a:ext uri="{FF2B5EF4-FFF2-40B4-BE49-F238E27FC236}">
                <a16:creationId xmlns:a16="http://schemas.microsoft.com/office/drawing/2014/main" id="{5947A98D-6542-D2E2-ED96-8D10768FB48D}"/>
              </a:ext>
            </a:extLst>
          </p:cNvPr>
          <p:cNvSpPr txBox="1"/>
          <p:nvPr/>
        </p:nvSpPr>
        <p:spPr>
          <a:xfrm>
            <a:off x="540000" y="3501008"/>
            <a:ext cx="612026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259">
            <a:extLst>
              <a:ext uri="{FF2B5EF4-FFF2-40B4-BE49-F238E27FC236}">
                <a16:creationId xmlns:a16="http://schemas.microsoft.com/office/drawing/2014/main" id="{BDADD406-847A-A70C-0347-FAC06FA83813}"/>
              </a:ext>
            </a:extLst>
          </p:cNvPr>
          <p:cNvSpPr txBox="1"/>
          <p:nvPr/>
        </p:nvSpPr>
        <p:spPr>
          <a:xfrm>
            <a:off x="540000" y="4992550"/>
            <a:ext cx="764151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根据图象可知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当函数值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为正数时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函数值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2" name="yt_shape_11262"/>
          <p:cNvSpPr txBox="1"/>
          <p:nvPr/>
        </p:nvSpPr>
        <p:spPr>
          <a:xfrm>
            <a:off x="540000" y="900000"/>
            <a:ext cx="767517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的图象与系数的关系</a:t>
            </a:r>
          </a:p>
        </p:txBody>
      </p:sp>
      <p:sp>
        <p:nvSpPr>
          <p:cNvPr id="11263" name="yt_shape_1126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65" name="yt_table_1126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507148"/>
              </p:ext>
            </p:extLst>
          </p:nvPr>
        </p:nvGraphicFramePr>
        <p:xfrm>
          <a:off x="540000" y="2356307"/>
          <a:ext cx="2768600" cy="1697484"/>
        </p:xfrm>
        <a:graphic>
          <a:graphicData uri="http://schemas.openxmlformats.org/drawingml/2006/table">
            <a:tbl>
              <a:tblPr/>
              <a:tblGrid>
                <a:gridCol w="276860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pic>
        <p:nvPicPr>
          <p:cNvPr id="11264" name="yt_image_11264_skip" title="H_106.690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9138" y="2356307"/>
            <a:ext cx="1510678" cy="135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08517">
            <a:extLst>
              <a:ext uri="{FF2B5EF4-FFF2-40B4-BE49-F238E27FC236}">
                <a16:creationId xmlns:a16="http://schemas.microsoft.com/office/drawing/2014/main" id="{ED0E7FCA-EC86-9EE5-57DB-857AB2C65E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9FDFEB-8F75-F59A-2A0D-A328CBBF8247}"/>
              </a:ext>
            </a:extLst>
          </p:cNvPr>
          <p:cNvSpPr txBox="1"/>
          <p:nvPr/>
        </p:nvSpPr>
        <p:spPr>
          <a:xfrm>
            <a:off x="576664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000" y="900000"/>
            <a:ext cx="644407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的图象变换</a:t>
            </a:r>
          </a:p>
        </p:txBody>
      </p:sp>
      <p:sp>
        <p:nvSpPr>
          <p:cNvPr id="11268" name="yt_shape_1126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得到的抛物线解析式是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69" name="yt_table_1126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252332"/>
              </p:ext>
            </p:extLst>
          </p:nvPr>
        </p:nvGraphicFramePr>
        <p:xfrm>
          <a:off x="540000" y="2508671"/>
          <a:ext cx="7247256" cy="848742"/>
        </p:xfrm>
        <a:graphic>
          <a:graphicData uri="http://schemas.openxmlformats.org/drawingml/2006/table">
            <a:tbl>
              <a:tblPr/>
              <a:tblGrid>
                <a:gridCol w="4089718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3157538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3" name="yt_shape_1683888108568">
            <a:extLst>
              <a:ext uri="{FF2B5EF4-FFF2-40B4-BE49-F238E27FC236}">
                <a16:creationId xmlns:a16="http://schemas.microsoft.com/office/drawing/2014/main" id="{B02E873D-D407-9C25-EF4D-04979CDCAE8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ACF737-A4AA-15A3-D268-7F6FEE19023C}"/>
              </a:ext>
            </a:extLst>
          </p:cNvPr>
          <p:cNvSpPr txBox="1"/>
          <p:nvPr/>
        </p:nvSpPr>
        <p:spPr>
          <a:xfrm>
            <a:off x="34981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58577e6-7307-4b1f-8ad6-25a1020308e2.png&quot;}"/>
            </a:endParaRPr>
          </a:p>
        </p:txBody>
      </p:sp>
      <p:sp>
        <p:nvSpPr>
          <p:cNvPr id="11272" name="yt_shape_11272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现将该抛物线先向右平移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得到的抛物线正好经过坐标原点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73" name="yt_table_1127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319564"/>
              </p:ext>
            </p:extLst>
          </p:nvPr>
        </p:nvGraphicFramePr>
        <p:xfrm>
          <a:off x="540000" y="3244641"/>
          <a:ext cx="42183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pic>
        <p:nvPicPr>
          <p:cNvPr id="3" name="yt_shape_1683888108612">
            <a:extLst>
              <a:ext uri="{FF2B5EF4-FFF2-40B4-BE49-F238E27FC236}">
                <a16:creationId xmlns:a16="http://schemas.microsoft.com/office/drawing/2014/main" id="{97A52A63-7D9D-1F51-20C3-5192A23F7EF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A66E47-774D-A9BD-FEC5-A59F495633C5}"/>
              </a:ext>
            </a:extLst>
          </p:cNvPr>
          <p:cNvSpPr txBox="1"/>
          <p:nvPr/>
        </p:nvSpPr>
        <p:spPr>
          <a:xfrm>
            <a:off x="1059708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5" name="yt_shape_11275"/>
          <p:cNvSpPr txBox="1"/>
          <p:nvPr/>
        </p:nvSpPr>
        <p:spPr>
          <a:xfrm>
            <a:off x="540000" y="900000"/>
            <a:ext cx="10557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76" name="yt_shape_11276"/>
          <p:cNvSpPr txBox="1"/>
          <p:nvPr/>
        </p:nvSpPr>
        <p:spPr>
          <a:xfrm>
            <a:off x="540000" y="1379303"/>
            <a:ext cx="85472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77" name="yt_shape_11277"/>
          <p:cNvSpPr txBox="1"/>
          <p:nvPr/>
        </p:nvSpPr>
        <p:spPr>
          <a:xfrm>
            <a:off x="540000" y="1858606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的值和图象的顶点坐标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278"/>
          <p:cNvSpPr txBox="1"/>
          <p:nvPr/>
        </p:nvSpPr>
        <p:spPr>
          <a:xfrm>
            <a:off x="540119" y="2490273"/>
            <a:ext cx="952694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279" name="yt_image_112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1800" y="2490273"/>
            <a:ext cx="1320199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1" name="yt_shape_11281"/>
          <p:cNvSpPr txBox="1"/>
          <p:nvPr/>
        </p:nvSpPr>
        <p:spPr>
          <a:xfrm>
            <a:off x="540000" y="3934601"/>
            <a:ext cx="55239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在该二次函数图象上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2" name="yt_shape_11282"/>
          <p:cNvSpPr txBox="1"/>
          <p:nvPr/>
        </p:nvSpPr>
        <p:spPr>
          <a:xfrm>
            <a:off x="540000" y="4413904"/>
            <a:ext cx="3300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4893207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请根据图象直接写出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0AE63F-3844-4F92-4C6F-7507DE3EE37A}"/>
              </a:ext>
            </a:extLst>
          </p:cNvPr>
          <p:cNvSpPr txBox="1"/>
          <p:nvPr/>
        </p:nvSpPr>
        <p:spPr>
          <a:xfrm>
            <a:off x="10067064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284">
            <a:extLst>
              <a:ext uri="{FF2B5EF4-FFF2-40B4-BE49-F238E27FC236}">
                <a16:creationId xmlns:a16="http://schemas.microsoft.com/office/drawing/2014/main" id="{DEE843C7-6FC7-C6F1-1F46-91B5C2AF9604}"/>
              </a:ext>
            </a:extLst>
          </p:cNvPr>
          <p:cNvSpPr txBox="1"/>
          <p:nvPr/>
        </p:nvSpPr>
        <p:spPr>
          <a:xfrm>
            <a:off x="540000" y="5445224"/>
            <a:ext cx="94477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7" name="yt_shape_1128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4ef8721-3ecc-46d3-9a6b-07d788b56c52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88" name="yt_shape_11288"/>
              <p:cNvSpPr txBox="1"/>
              <p:nvPr/>
            </p:nvSpPr>
            <p:spPr>
              <a:xfrm>
                <a:off x="540119" y="1661816"/>
                <a:ext cx="11244513" cy="1110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的右侧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8" name="yt_shape_11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244513" cy="1110817"/>
              </a:xfrm>
              <a:prstGeom prst="rect">
                <a:avLst/>
              </a:prstGeom>
              <a:blipFill>
                <a:blip r:embed="rId2"/>
                <a:stretch>
                  <a:fillRect l="-168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90" name="yt_shape_11290"/>
          <p:cNvSpPr txBox="1"/>
          <p:nvPr/>
        </p:nvSpPr>
        <p:spPr>
          <a:xfrm>
            <a:off x="540000" y="2823421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291"/>
          <p:cNvSpPr txBox="1"/>
          <p:nvPr/>
        </p:nvSpPr>
        <p:spPr>
          <a:xfrm>
            <a:off x="540000" y="3455088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292" name="yt_image_112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5287" y="3455088"/>
            <a:ext cx="1826712" cy="182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08648">
            <a:extLst>
              <a:ext uri="{FF2B5EF4-FFF2-40B4-BE49-F238E27FC236}">
                <a16:creationId xmlns:a16="http://schemas.microsoft.com/office/drawing/2014/main" id="{283BF211-301D-EE84-1342-368296F83BF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000" y="900000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95"/>
              <p:cNvSpPr txBox="1"/>
              <p:nvPr/>
            </p:nvSpPr>
            <p:spPr>
              <a:xfrm>
                <a:off x="540119" y="1531667"/>
                <a:ext cx="9012265" cy="5237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抛物线对称轴为直线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的面积相等时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分两种情况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轴下方时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根据抛物线的对称性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轴上方时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根据等面积法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轴的距离等于点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轴的距离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所求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012265" cy="5237844"/>
              </a:xfrm>
              <a:prstGeom prst="rect">
                <a:avLst/>
              </a:prstGeom>
              <a:blipFill>
                <a:blip r:embed="rId2"/>
                <a:stretch>
                  <a:fillRect l="-2097" r="-1759" b="-2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97" name="yt_image_112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5287" y="1531667"/>
            <a:ext cx="1826712" cy="182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1673</Words>
  <Application>Microsoft Office PowerPoint</Application>
  <PresentationFormat>宽屏</PresentationFormat>
  <Paragraphs>106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45</cp:revision>
  <dcterms:created xsi:type="dcterms:W3CDTF">2023-05-05T05:33:04Z</dcterms:created>
  <dcterms:modified xsi:type="dcterms:W3CDTF">2023-05-13T18:08:33Z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