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1" r:id="rId3"/>
    <p:sldId id="365" r:id="rId4"/>
    <p:sldId id="374" r:id="rId5"/>
    <p:sldId id="366" r:id="rId6"/>
    <p:sldId id="375" r:id="rId7"/>
    <p:sldId id="376" r:id="rId8"/>
    <p:sldId id="380" r:id="rId9"/>
    <p:sldId id="367" r:id="rId10"/>
    <p:sldId id="378" r:id="rId11"/>
    <p:sldId id="369" r:id="rId12"/>
    <p:sldId id="379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bin"/><Relationship Id="rId3" Type="http://schemas.openxmlformats.org/officeDocument/2006/relationships/image" Target="../media/image25.png"/><Relationship Id="rId7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bin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5" name="yt_shape_11985"/>
          <p:cNvSpPr txBox="1"/>
          <p:nvPr/>
        </p:nvSpPr>
        <p:spPr>
          <a:xfrm>
            <a:off x="540000" y="900000"/>
            <a:ext cx="623247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与特殊四边形有关的二次函数问题</a:t>
            </a:r>
          </a:p>
        </p:txBody>
      </p:sp>
      <p:sp>
        <p:nvSpPr>
          <p:cNvPr id="11986" name="yt_shape_11986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为顶点的四边形是平行四边形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987" name="yt_image_1198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30222" y="2368873"/>
            <a:ext cx="2121896" cy="1977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181509">
            <a:extLst>
              <a:ext uri="{FF2B5EF4-FFF2-40B4-BE49-F238E27FC236}">
                <a16:creationId xmlns:a16="http://schemas.microsoft.com/office/drawing/2014/main" id="{8D1C2362-1F01-31CD-425A-01163835C28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2" name="yt_shape_11989">
            <a:extLst>
              <a:ext uri="{FF2B5EF4-FFF2-40B4-BE49-F238E27FC236}">
                <a16:creationId xmlns:a16="http://schemas.microsoft.com/office/drawing/2014/main" id="{A2C325ED-5F95-99D0-FEF0-38B46D1AF290}"/>
              </a:ext>
            </a:extLst>
          </p:cNvPr>
          <p:cNvSpPr txBox="1"/>
          <p:nvPr/>
        </p:nvSpPr>
        <p:spPr>
          <a:xfrm>
            <a:off x="540000" y="2348880"/>
            <a:ext cx="3281348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1990">
            <a:extLst>
              <a:ext uri="{FF2B5EF4-FFF2-40B4-BE49-F238E27FC236}">
                <a16:creationId xmlns:a16="http://schemas.microsoft.com/office/drawing/2014/main" id="{D78CC5A7-C30C-05FC-802A-0F1A683683D6}"/>
              </a:ext>
            </a:extLst>
          </p:cNvPr>
          <p:cNvSpPr txBox="1"/>
          <p:nvPr/>
        </p:nvSpPr>
        <p:spPr>
          <a:xfrm>
            <a:off x="540000" y="4802936"/>
            <a:ext cx="27860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1991">
            <a:extLst>
              <a:ext uri="{FF2B5EF4-FFF2-40B4-BE49-F238E27FC236}">
                <a16:creationId xmlns:a16="http://schemas.microsoft.com/office/drawing/2014/main" id="{97B69102-6383-29E9-6667-278DA822B647}"/>
              </a:ext>
            </a:extLst>
          </p:cNvPr>
          <p:cNvSpPr txBox="1"/>
          <p:nvPr/>
        </p:nvSpPr>
        <p:spPr>
          <a:xfrm>
            <a:off x="540000" y="5282239"/>
            <a:ext cx="39145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1992">
            <a:extLst>
              <a:ext uri="{FF2B5EF4-FFF2-40B4-BE49-F238E27FC236}">
                <a16:creationId xmlns:a16="http://schemas.microsoft.com/office/drawing/2014/main" id="{3C6409FE-B321-2230-E949-FD507880645D}"/>
              </a:ext>
            </a:extLst>
          </p:cNvPr>
          <p:cNvSpPr txBox="1"/>
          <p:nvPr/>
        </p:nvSpPr>
        <p:spPr>
          <a:xfrm>
            <a:off x="540000" y="5761542"/>
            <a:ext cx="50590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7" name="yt_shape_11993">
            <a:extLst>
              <a:ext uri="{FF2B5EF4-FFF2-40B4-BE49-F238E27FC236}">
                <a16:creationId xmlns:a16="http://schemas.microsoft.com/office/drawing/2014/main" id="{1950B55E-770D-B9CD-5FFC-5912E90D61D7}"/>
              </a:ext>
            </a:extLst>
          </p:cNvPr>
          <p:cNvSpPr txBox="1"/>
          <p:nvPr/>
        </p:nvSpPr>
        <p:spPr>
          <a:xfrm>
            <a:off x="540000" y="6240845"/>
            <a:ext cx="40347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8" name="yt_image_12003">
            <a:extLst>
              <a:ext uri="{FF2B5EF4-FFF2-40B4-BE49-F238E27FC236}">
                <a16:creationId xmlns:a16="http://schemas.microsoft.com/office/drawing/2014/main" id="{340C6116-E477-4568-4437-06D8FFC05BDF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84087" y="4455320"/>
            <a:ext cx="2067913" cy="214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4" name="yt_shape_12064"/>
          <p:cNvSpPr txBox="1"/>
          <p:nvPr/>
        </p:nvSpPr>
        <p:spPr>
          <a:xfrm>
            <a:off x="540000" y="900000"/>
            <a:ext cx="102928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设此二次函数图象的顶点为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065"/>
              <p:cNvSpPr txBox="1"/>
              <p:nvPr/>
            </p:nvSpPr>
            <p:spPr>
              <a:xfrm>
                <a:off x="540119" y="1531667"/>
                <a:ext cx="9327209" cy="22771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即抛物线与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轴的交点坐标为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3" name="yt_shape_12065" descr="{&quot;rangeId&quot;: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9327209" cy="2277162"/>
              </a:xfrm>
              <a:prstGeom prst="rect">
                <a:avLst/>
              </a:prstGeom>
              <a:blipFill>
                <a:blip r:embed="rId2"/>
                <a:stretch>
                  <a:fillRect l="-2026" t="-2139" r="-131" b="-3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67" name="yt_image_12067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63834" y="1531667"/>
            <a:ext cx="1748790" cy="158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69" name="yt_image_12069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53276" y="3343750"/>
            <a:ext cx="1759230" cy="158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1" name="yt_shape_1207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凉山州中考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072" name="yt_shape_12072"/>
          <p:cNvSpPr txBox="1"/>
          <p:nvPr/>
        </p:nvSpPr>
        <p:spPr>
          <a:xfrm>
            <a:off x="540000" y="1859435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抛物线的解析式是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2" name="yt_shape_12073"/>
          <p:cNvSpPr txBox="1"/>
          <p:nvPr/>
        </p:nvSpPr>
        <p:spPr>
          <a:xfrm>
            <a:off x="540000" y="2491102"/>
            <a:ext cx="35891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074" name="yt_image_1207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05699" y="1988840"/>
            <a:ext cx="1846299" cy="173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2076">
            <a:extLst>
              <a:ext uri="{FF2B5EF4-FFF2-40B4-BE49-F238E27FC236}">
                <a16:creationId xmlns:a16="http://schemas.microsoft.com/office/drawing/2014/main" id="{782644BF-5B01-8514-B9D7-A6BB27F9BE13}"/>
              </a:ext>
            </a:extLst>
          </p:cNvPr>
          <p:cNvSpPr txBox="1"/>
          <p:nvPr/>
        </p:nvSpPr>
        <p:spPr>
          <a:xfrm>
            <a:off x="540119" y="2991765"/>
            <a:ext cx="866117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在第二象限内的抛物线上确定一点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的面积最大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2077">
                <a:extLst>
                  <a:ext uri="{FF2B5EF4-FFF2-40B4-BE49-F238E27FC236}">
                    <a16:creationId xmlns:a16="http://schemas.microsoft.com/office/drawing/2014/main" id="{6819909B-99FC-A047-B803-D35FE657412A}"/>
                  </a:ext>
                </a:extLst>
              </p:cNvPr>
              <p:cNvSpPr txBox="1"/>
              <p:nvPr/>
            </p:nvSpPr>
            <p:spPr>
              <a:xfrm>
                <a:off x="540119" y="4087084"/>
                <a:ext cx="8661175" cy="20311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PK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4" name="yt_shape_12077">
                <a:extLst>
                  <a:ext uri="{FF2B5EF4-FFF2-40B4-BE49-F238E27FC236}">
                    <a16:creationId xmlns:a16="http://schemas.microsoft.com/office/drawing/2014/main" id="{6819909B-99FC-A047-B803-D35FE65741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87084"/>
                <a:ext cx="8661175" cy="2031197"/>
              </a:xfrm>
              <a:prstGeom prst="rect">
                <a:avLst/>
              </a:prstGeom>
              <a:blipFill>
                <a:blip r:embed="rId3"/>
                <a:stretch>
                  <a:fillRect l="-2183" t="-2395" r="-1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2081">
            <a:extLst>
              <a:ext uri="{FF2B5EF4-FFF2-40B4-BE49-F238E27FC236}">
                <a16:creationId xmlns:a16="http://schemas.microsoft.com/office/drawing/2014/main" id="{646C41E2-DEE3-AAF0-689B-E310D3E1D257}"/>
              </a:ext>
            </a:extLst>
          </p:cNvPr>
          <p:cNvSpPr txBox="1"/>
          <p:nvPr/>
        </p:nvSpPr>
        <p:spPr>
          <a:xfrm>
            <a:off x="540000" y="6168837"/>
            <a:ext cx="37430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解析式为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6" name="yt_image_12094">
            <a:extLst>
              <a:ext uri="{FF2B5EF4-FFF2-40B4-BE49-F238E27FC236}">
                <a16:creationId xmlns:a16="http://schemas.microsoft.com/office/drawing/2014/main" id="{56448000-A70B-A856-88AD-E1BB27590CD6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05582" y="3861048"/>
            <a:ext cx="1846299" cy="1666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2" name="yt_shape_12082"/>
          <p:cNvSpPr txBox="1"/>
          <p:nvPr/>
        </p:nvSpPr>
        <p:spPr>
          <a:xfrm>
            <a:off x="540000" y="1916832"/>
            <a:ext cx="56906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12083" name="yt_shape_12083"/>
          <p:cNvSpPr txBox="1"/>
          <p:nvPr/>
        </p:nvSpPr>
        <p:spPr>
          <a:xfrm>
            <a:off x="540000" y="2396135"/>
            <a:ext cx="56393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084" name="yt_shape_12084"/>
              <p:cNvSpPr txBox="1"/>
              <p:nvPr/>
            </p:nvSpPr>
            <p:spPr>
              <a:xfrm>
                <a:off x="540000" y="2875438"/>
                <a:ext cx="8374087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PK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084" name="yt_shape_120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75438"/>
                <a:ext cx="8374087" cy="639855"/>
              </a:xfrm>
              <a:prstGeom prst="rect">
                <a:avLst/>
              </a:prstGeom>
              <a:blipFill>
                <a:blip r:embed="rId2"/>
                <a:stretch>
                  <a:fillRect l="-2258" r="-102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086">
                <a:extLst>
                  <a:ext uri="{FF2B5EF4-FFF2-40B4-BE49-F238E27FC236}">
                    <a16:creationId xmlns:a16="http://schemas.microsoft.com/office/drawing/2014/main" id="{C266C452-B96C-B216-F0C8-C5EF1F2B79FC}"/>
                  </a:ext>
                </a:extLst>
              </p:cNvPr>
              <p:cNvSpPr txBox="1"/>
              <p:nvPr/>
            </p:nvSpPr>
            <p:spPr>
              <a:xfrm>
                <a:off x="540000" y="3573016"/>
                <a:ext cx="480099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2" name="yt_shape_12086">
                <a:extLst>
                  <a:ext uri="{FF2B5EF4-FFF2-40B4-BE49-F238E27FC236}">
                    <a16:creationId xmlns:a16="http://schemas.microsoft.com/office/drawing/2014/main" id="{C266C452-B96C-B216-F0C8-C5EF1F2B79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73016"/>
                <a:ext cx="4800994" cy="638893"/>
              </a:xfrm>
              <a:prstGeom prst="rect">
                <a:avLst/>
              </a:prstGeom>
              <a:blipFill>
                <a:blip r:embed="rId3"/>
                <a:stretch>
                  <a:fillRect l="-3939" r="-292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088">
                <a:extLst>
                  <a:ext uri="{FF2B5EF4-FFF2-40B4-BE49-F238E27FC236}">
                    <a16:creationId xmlns:a16="http://schemas.microsoft.com/office/drawing/2014/main" id="{6BA39062-C181-4ED4-32FD-A41325A62F8D}"/>
                  </a:ext>
                </a:extLst>
              </p:cNvPr>
              <p:cNvSpPr txBox="1"/>
              <p:nvPr/>
            </p:nvSpPr>
            <p:spPr>
              <a:xfrm>
                <a:off x="540000" y="4262697"/>
                <a:ext cx="8252259" cy="6493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088">
                <a:extLst>
                  <a:ext uri="{FF2B5EF4-FFF2-40B4-BE49-F238E27FC236}">
                    <a16:creationId xmlns:a16="http://schemas.microsoft.com/office/drawing/2014/main" id="{6BA39062-C181-4ED4-32FD-A41325A62F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62697"/>
                <a:ext cx="8252259" cy="649345"/>
              </a:xfrm>
              <a:prstGeom prst="rect">
                <a:avLst/>
              </a:prstGeom>
              <a:blipFill>
                <a:blip r:embed="rId4"/>
                <a:stretch>
                  <a:fillRect l="-2291" r="-1183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090">
                <a:extLst>
                  <a:ext uri="{FF2B5EF4-FFF2-40B4-BE49-F238E27FC236}">
                    <a16:creationId xmlns:a16="http://schemas.microsoft.com/office/drawing/2014/main" id="{53C602F6-62E0-8325-4AAC-7C6EB7315DFB}"/>
                  </a:ext>
                </a:extLst>
              </p:cNvPr>
              <p:cNvSpPr txBox="1"/>
              <p:nvPr/>
            </p:nvSpPr>
            <p:spPr>
              <a:xfrm>
                <a:off x="540000" y="4962830"/>
                <a:ext cx="3053721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开口向下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5" name="yt_shape_12090">
                <a:extLst>
                  <a:ext uri="{FF2B5EF4-FFF2-40B4-BE49-F238E27FC236}">
                    <a16:creationId xmlns:a16="http://schemas.microsoft.com/office/drawing/2014/main" id="{53C602F6-62E0-8325-4AAC-7C6EB7315D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62830"/>
                <a:ext cx="3053721" cy="639855"/>
              </a:xfrm>
              <a:prstGeom prst="rect">
                <a:avLst/>
              </a:prstGeom>
              <a:blipFill>
                <a:blip r:embed="rId5"/>
                <a:stretch>
                  <a:fillRect l="-6188" r="-499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092">
                <a:extLst>
                  <a:ext uri="{FF2B5EF4-FFF2-40B4-BE49-F238E27FC236}">
                    <a16:creationId xmlns:a16="http://schemas.microsoft.com/office/drawing/2014/main" id="{86CDE234-2F86-8BF1-3C28-21540372FF3D}"/>
                  </a:ext>
                </a:extLst>
              </p:cNvPr>
              <p:cNvSpPr txBox="1"/>
              <p:nvPr/>
            </p:nvSpPr>
            <p:spPr>
              <a:xfrm>
                <a:off x="540000" y="5653473"/>
                <a:ext cx="9715801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的面积最大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此时点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2092">
                <a:extLst>
                  <a:ext uri="{FF2B5EF4-FFF2-40B4-BE49-F238E27FC236}">
                    <a16:creationId xmlns:a16="http://schemas.microsoft.com/office/drawing/2014/main" id="{86CDE234-2F86-8BF1-3C28-21540372FF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53473"/>
                <a:ext cx="9715801" cy="646267"/>
              </a:xfrm>
              <a:prstGeom prst="rect">
                <a:avLst/>
              </a:prstGeom>
              <a:blipFill>
                <a:blip r:embed="rId6"/>
                <a:stretch>
                  <a:fillRect l="-1946" r="-942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2074">
            <a:extLst>
              <a:ext uri="{FF2B5EF4-FFF2-40B4-BE49-F238E27FC236}">
                <a16:creationId xmlns:a16="http://schemas.microsoft.com/office/drawing/2014/main" id="{81C15C03-364C-5619-6148-D285DDA3260E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805699" y="1988840"/>
            <a:ext cx="1846299" cy="173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2094">
            <a:extLst>
              <a:ext uri="{FF2B5EF4-FFF2-40B4-BE49-F238E27FC236}">
                <a16:creationId xmlns:a16="http://schemas.microsoft.com/office/drawing/2014/main" id="{1359E199-8547-FD63-F0EE-AE3CE224492B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805582" y="3861048"/>
            <a:ext cx="1846299" cy="1666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2076">
            <a:extLst>
              <a:ext uri="{FF2B5EF4-FFF2-40B4-BE49-F238E27FC236}">
                <a16:creationId xmlns:a16="http://schemas.microsoft.com/office/drawing/2014/main" id="{272F1A48-13DF-B33F-423C-976790069E98}"/>
              </a:ext>
            </a:extLst>
          </p:cNvPr>
          <p:cNvSpPr txBox="1"/>
          <p:nvPr/>
        </p:nvSpPr>
        <p:spPr>
          <a:xfrm>
            <a:off x="540119" y="908720"/>
            <a:ext cx="11111762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在第二象限内的抛物线上确定一点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的面积最大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2" grpId="0" build="allAtOnce"/>
      <p:bldP spid="12083" grpId="0" build="allAtOnce"/>
      <p:bldP spid="12084" grpId="0" build="allAtOnce"/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4" name="yt_shape_11994"/>
          <p:cNvSpPr txBox="1"/>
          <p:nvPr/>
        </p:nvSpPr>
        <p:spPr>
          <a:xfrm>
            <a:off x="540119" y="1889375"/>
            <a:ext cx="8076161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分别过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的三个顶点作对边的平行线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三条直线两两相交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995" name="yt_shape_11995"/>
          <p:cNvSpPr txBox="1"/>
          <p:nvPr/>
        </p:nvSpPr>
        <p:spPr>
          <a:xfrm>
            <a:off x="540000" y="283233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产生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个符合条件的点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996" name="yt_shape_11996"/>
          <p:cNvSpPr txBox="1"/>
          <p:nvPr/>
        </p:nvSpPr>
        <p:spPr>
          <a:xfrm>
            <a:off x="540000" y="3311633"/>
            <a:ext cx="80855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en-US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　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11997" name="yt_shape_11997"/>
          <p:cNvSpPr txBox="1"/>
          <p:nvPr/>
        </p:nvSpPr>
        <p:spPr>
          <a:xfrm>
            <a:off x="540000" y="3790936"/>
            <a:ext cx="23596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998" name="yt_shape_11998"/>
          <p:cNvSpPr txBox="1"/>
          <p:nvPr/>
        </p:nvSpPr>
        <p:spPr>
          <a:xfrm>
            <a:off x="540000" y="4270239"/>
            <a:ext cx="80855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en-US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　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11999" name="yt_shape_11999"/>
          <p:cNvSpPr txBox="1"/>
          <p:nvPr/>
        </p:nvSpPr>
        <p:spPr>
          <a:xfrm>
            <a:off x="540000" y="4749542"/>
            <a:ext cx="26673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000" name="yt_shape_12000"/>
          <p:cNvSpPr txBox="1"/>
          <p:nvPr/>
        </p:nvSpPr>
        <p:spPr>
          <a:xfrm>
            <a:off x="540000" y="5228845"/>
            <a:ext cx="80855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en-US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　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2" name="yt_shape_12001">
            <a:extLst>
              <a:ext uri="{FF2B5EF4-FFF2-40B4-BE49-F238E27FC236}">
                <a16:creationId xmlns:a16="http://schemas.microsoft.com/office/drawing/2014/main" id="{FFCB69C5-2BF6-8563-1ABA-292176FE2B7C}"/>
              </a:ext>
            </a:extLst>
          </p:cNvPr>
          <p:cNvSpPr txBox="1"/>
          <p:nvPr/>
        </p:nvSpPr>
        <p:spPr>
          <a:xfrm>
            <a:off x="540000" y="5734085"/>
            <a:ext cx="20518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2002">
            <a:extLst>
              <a:ext uri="{FF2B5EF4-FFF2-40B4-BE49-F238E27FC236}">
                <a16:creationId xmlns:a16="http://schemas.microsoft.com/office/drawing/2014/main" id="{BF465780-7D1A-13F8-89B0-3F515107A424}"/>
              </a:ext>
            </a:extLst>
          </p:cNvPr>
          <p:cNvSpPr txBox="1"/>
          <p:nvPr/>
        </p:nvSpPr>
        <p:spPr>
          <a:xfrm>
            <a:off x="540000" y="6213388"/>
            <a:ext cx="8720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综上所述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D2E7D3A-A515-9484-AEE4-4540B3D276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448" y="3422324"/>
            <a:ext cx="342948" cy="32389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A225E76-BFFB-A550-ADD0-11F18EE211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448" y="4327412"/>
            <a:ext cx="342948" cy="32389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8947680-56F4-51B9-EAC7-12BD10A1A0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758" y="5330199"/>
            <a:ext cx="342948" cy="323895"/>
          </a:xfrm>
          <a:prstGeom prst="rect">
            <a:avLst/>
          </a:prstGeom>
        </p:spPr>
      </p:pic>
      <p:pic>
        <p:nvPicPr>
          <p:cNvPr id="9" name="yt_image_11987">
            <a:extLst>
              <a:ext uri="{FF2B5EF4-FFF2-40B4-BE49-F238E27FC236}">
                <a16:creationId xmlns:a16="http://schemas.microsoft.com/office/drawing/2014/main" id="{04A6CD96-DCAA-32E6-5FF8-1756E8B07C48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30222" y="2033391"/>
            <a:ext cx="2121896" cy="1977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yt_image_12003">
            <a:extLst>
              <a:ext uri="{FF2B5EF4-FFF2-40B4-BE49-F238E27FC236}">
                <a16:creationId xmlns:a16="http://schemas.microsoft.com/office/drawing/2014/main" id="{3D586CA1-69D8-39CA-080E-2AC8DDE8B3F3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84087" y="4119838"/>
            <a:ext cx="2067913" cy="214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986">
            <a:extLst>
              <a:ext uri="{FF2B5EF4-FFF2-40B4-BE49-F238E27FC236}">
                <a16:creationId xmlns:a16="http://schemas.microsoft.com/office/drawing/2014/main" id="{794D07DE-8A78-71D3-011D-C834473E6119}"/>
              </a:ext>
            </a:extLst>
          </p:cNvPr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为顶点的四边形是平行四边形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9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94" grpId="0" build="allAtOnce"/>
      <p:bldP spid="11995" grpId="0" build="allAtOnce"/>
      <p:bldP spid="11996" grpId="0" build="allAtOnce"/>
      <p:bldP spid="11997" grpId="0" build="allAtOnce"/>
      <p:bldP spid="11998" grpId="0" build="allAtOnce"/>
      <p:bldP spid="11999" grpId="0" build="allAtOnce"/>
      <p:bldP spid="12000" grpId="0" build="allAtOnce"/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05" name="yt_shape_12005"/>
              <p:cNvSpPr txBox="1"/>
              <p:nvPr/>
            </p:nvSpPr>
            <p:spPr>
              <a:xfrm>
                <a:off x="540000" y="900000"/>
                <a:ext cx="9412833" cy="6372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对称轴为直线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的抛物线经过点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005" name="yt_shape_12005" descr="{&quot;rangeId&quot;:21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412833" cy="637290"/>
              </a:xfrm>
              <a:prstGeom prst="rect">
                <a:avLst/>
              </a:prstGeom>
              <a:blipFill>
                <a:blip r:embed="rId2"/>
                <a:stretch>
                  <a:fillRect l="-2008" r="-1036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007" name="yt_shape_12007"/>
          <p:cNvSpPr txBox="1"/>
          <p:nvPr/>
        </p:nvSpPr>
        <p:spPr>
          <a:xfrm>
            <a:off x="540000" y="1588078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直接写出抛物线的解析式及顶点坐标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008"/>
              <p:cNvSpPr txBox="1"/>
              <p:nvPr/>
            </p:nvSpPr>
            <p:spPr>
              <a:xfrm>
                <a:off x="540119" y="2132856"/>
                <a:ext cx="9084273" cy="13379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顶点坐标为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20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32856"/>
                <a:ext cx="9084273" cy="1337995"/>
              </a:xfrm>
              <a:prstGeom prst="rect">
                <a:avLst/>
              </a:prstGeom>
              <a:blipFill>
                <a:blip r:embed="rId3"/>
                <a:stretch>
                  <a:fillRect l="-2081" r="-604" b="-5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10" name="yt_image_12010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99026" y="2219745"/>
            <a:ext cx="1752973" cy="171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2012">
            <a:extLst>
              <a:ext uri="{FF2B5EF4-FFF2-40B4-BE49-F238E27FC236}">
                <a16:creationId xmlns:a16="http://schemas.microsoft.com/office/drawing/2014/main" id="{BD7AC5F8-1D06-E8F2-BB4B-B6CDC2E075FE}"/>
              </a:ext>
            </a:extLst>
          </p:cNvPr>
          <p:cNvSpPr txBox="1"/>
          <p:nvPr/>
        </p:nvSpPr>
        <p:spPr>
          <a:xfrm>
            <a:off x="540119" y="3558135"/>
            <a:ext cx="9084273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是抛物线上一动点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且位于第一象限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为对角线的平行四边形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求平行四边形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2013">
                <a:extLst>
                  <a:ext uri="{FF2B5EF4-FFF2-40B4-BE49-F238E27FC236}">
                    <a16:creationId xmlns:a16="http://schemas.microsoft.com/office/drawing/2014/main" id="{F4E0AC41-8974-5587-4FBF-072E54B172A1}"/>
                  </a:ext>
                </a:extLst>
              </p:cNvPr>
              <p:cNvSpPr txBox="1"/>
              <p:nvPr/>
            </p:nvSpPr>
            <p:spPr>
              <a:xfrm>
                <a:off x="540000" y="5021924"/>
                <a:ext cx="6320641" cy="17914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1" u="none" baseline="-25000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6·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28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4" name="yt_shape_12013">
                <a:extLst>
                  <a:ext uri="{FF2B5EF4-FFF2-40B4-BE49-F238E27FC236}">
                    <a16:creationId xmlns:a16="http://schemas.microsoft.com/office/drawing/2014/main" id="{F4E0AC41-8974-5587-4FBF-072E54B172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21924"/>
                <a:ext cx="6320641" cy="1791452"/>
              </a:xfrm>
              <a:prstGeom prst="rect">
                <a:avLst/>
              </a:prstGeom>
              <a:blipFill>
                <a:blip r:embed="rId5"/>
                <a:stretch>
                  <a:fillRect l="-2992" r="-2027" b="-9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7" name="yt_shape_12017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请判断平行四边形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是否有可能为菱形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2018"/>
          <p:cNvSpPr txBox="1"/>
          <p:nvPr/>
        </p:nvSpPr>
        <p:spPr>
          <a:xfrm>
            <a:off x="540119" y="1995319"/>
            <a:ext cx="9156281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当平行四边形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可能为菱形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当平行四边形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化简得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为菱形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不为菱形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可能为菱形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019" name="yt_image_12019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9026" y="1995319"/>
            <a:ext cx="1752973" cy="171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1" name="yt_shape_12021"/>
          <p:cNvSpPr txBox="1"/>
          <p:nvPr/>
        </p:nvSpPr>
        <p:spPr>
          <a:xfrm>
            <a:off x="540000" y="900000"/>
            <a:ext cx="104275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022" name="yt_shape_12022"/>
          <p:cNvSpPr txBox="1"/>
          <p:nvPr/>
        </p:nvSpPr>
        <p:spPr>
          <a:xfrm>
            <a:off x="540000" y="1379303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求抛物线的解析式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023"/>
          <p:cNvSpPr txBox="1"/>
          <p:nvPr/>
        </p:nvSpPr>
        <p:spPr>
          <a:xfrm>
            <a:off x="540000" y="2010970"/>
            <a:ext cx="6444072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抛物线的顶点为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设抛物线的解析式为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024" name="yt_image_1202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90470" y="2010970"/>
            <a:ext cx="2061529" cy="178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6" name="yt_shape_12026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为抛物线上两个动点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的垂线段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是否存在点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为正方形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如果不存在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2027"/>
          <p:cNvSpPr txBox="1"/>
          <p:nvPr/>
        </p:nvSpPr>
        <p:spPr>
          <a:xfrm>
            <a:off x="540119" y="2475451"/>
            <a:ext cx="886824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存在点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使四边形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MNED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为正方形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如解图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分别过点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MF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NF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NH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NEH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均为等腰直角三角形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028" name="yt_image_1202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90470" y="2475451"/>
            <a:ext cx="2061529" cy="178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30" name="yt_shape_12030"/>
          <p:cNvSpPr txBox="1"/>
          <p:nvPr/>
        </p:nvSpPr>
        <p:spPr>
          <a:xfrm>
            <a:off x="540000" y="3938840"/>
            <a:ext cx="63254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得直线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的解析式为</a:t>
            </a:r>
          </a:p>
        </p:txBody>
      </p:sp>
      <p:sp>
        <p:nvSpPr>
          <p:cNvPr id="12031" name="yt_shape_12031"/>
          <p:cNvSpPr txBox="1"/>
          <p:nvPr/>
        </p:nvSpPr>
        <p:spPr>
          <a:xfrm>
            <a:off x="540000" y="4418143"/>
            <a:ext cx="15036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032" name="yt_shape_12032"/>
          <p:cNvSpPr txBox="1"/>
          <p:nvPr/>
        </p:nvSpPr>
        <p:spPr>
          <a:xfrm>
            <a:off x="540000" y="4897446"/>
            <a:ext cx="41870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12033" name="yt_shape_12033"/>
          <p:cNvSpPr txBox="1"/>
          <p:nvPr/>
        </p:nvSpPr>
        <p:spPr>
          <a:xfrm>
            <a:off x="540000" y="5376749"/>
            <a:ext cx="41197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的解析式为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2" name="yt_image_12055">
            <a:extLst>
              <a:ext uri="{FF2B5EF4-FFF2-40B4-BE49-F238E27FC236}">
                <a16:creationId xmlns:a16="http://schemas.microsoft.com/office/drawing/2014/main" id="{F6A521B3-1D1C-128E-18AE-83BB4FD6D818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86371" y="4376824"/>
            <a:ext cx="2065628" cy="178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2030" grpId="0" build="allAtOnce"/>
      <p:bldP spid="12031" grpId="0" build="allAtOnce"/>
      <p:bldP spid="12032" grpId="0" build="allAtOnce"/>
      <p:bldP spid="1203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034" name="yt_shape_12034"/>
              <p:cNvSpPr txBox="1"/>
              <p:nvPr/>
            </p:nvSpPr>
            <p:spPr>
              <a:xfrm>
                <a:off x="540000" y="2415800"/>
                <a:ext cx="3092321" cy="9592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2034" name="yt_shape_120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15800"/>
                <a:ext cx="3092321" cy="959237"/>
              </a:xfrm>
              <a:prstGeom prst="rect">
                <a:avLst/>
              </a:prstGeom>
              <a:blipFill>
                <a:blip r:embed="rId2"/>
                <a:stretch>
                  <a:fillRect l="-61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036" name="yt_shape_12036"/>
          <p:cNvSpPr txBox="1"/>
          <p:nvPr/>
        </p:nvSpPr>
        <p:spPr>
          <a:xfrm>
            <a:off x="540000" y="3425825"/>
            <a:ext cx="37606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化简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2037" name="yt_shape_12037"/>
          <p:cNvSpPr txBox="1"/>
          <p:nvPr/>
        </p:nvSpPr>
        <p:spPr>
          <a:xfrm>
            <a:off x="540000" y="3905128"/>
            <a:ext cx="35714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2038" name="yt_shape_12038"/>
          <p:cNvSpPr txBox="1"/>
          <p:nvPr/>
        </p:nvSpPr>
        <p:spPr>
          <a:xfrm>
            <a:off x="540000" y="4384431"/>
            <a:ext cx="69041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FN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2039" name="yt_shape_12039"/>
          <p:cNvSpPr txBox="1"/>
          <p:nvPr/>
        </p:nvSpPr>
        <p:spPr>
          <a:xfrm>
            <a:off x="540000" y="4863734"/>
            <a:ext cx="32140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FN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040" name="yt_shape_12040"/>
          <p:cNvSpPr txBox="1"/>
          <p:nvPr/>
        </p:nvSpPr>
        <p:spPr>
          <a:xfrm>
            <a:off x="540000" y="5343037"/>
            <a:ext cx="64456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NH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[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041" name="yt_shape_12041"/>
              <p:cNvSpPr txBox="1"/>
              <p:nvPr/>
            </p:nvSpPr>
            <p:spPr>
              <a:xfrm>
                <a:off x="540000" y="5822340"/>
                <a:ext cx="272831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NE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041" name="yt_shape_120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822340"/>
                <a:ext cx="2728311" cy="638893"/>
              </a:xfrm>
              <a:prstGeom prst="rect">
                <a:avLst/>
              </a:prstGeom>
              <a:blipFill>
                <a:blip r:embed="rId3"/>
                <a:stretch>
                  <a:fillRect l="-6935" r="-604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2028">
            <a:extLst>
              <a:ext uri="{FF2B5EF4-FFF2-40B4-BE49-F238E27FC236}">
                <a16:creationId xmlns:a16="http://schemas.microsoft.com/office/drawing/2014/main" id="{CFAFA035-59A4-E31C-93FA-E7AF2C2D25A8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90470" y="2496528"/>
            <a:ext cx="2061529" cy="178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2055">
            <a:extLst>
              <a:ext uri="{FF2B5EF4-FFF2-40B4-BE49-F238E27FC236}">
                <a16:creationId xmlns:a16="http://schemas.microsoft.com/office/drawing/2014/main" id="{76E54678-4910-1BB2-06E1-6568621F05E8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86371" y="4584760"/>
            <a:ext cx="2065628" cy="178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026">
            <a:extLst>
              <a:ext uri="{FF2B5EF4-FFF2-40B4-BE49-F238E27FC236}">
                <a16:creationId xmlns:a16="http://schemas.microsoft.com/office/drawing/2014/main" id="{D25A78DC-06E9-FE8A-F49B-FA4E47CE7DF6}"/>
              </a:ext>
            </a:extLst>
          </p:cNvPr>
          <p:cNvSpPr txBox="1"/>
          <p:nvPr/>
        </p:nvSpPr>
        <p:spPr>
          <a:xfrm>
            <a:off x="540119" y="908205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为抛物线上两个动点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的垂线段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是否存在点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为正方形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如果不存在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34" grpId="0" build="allAtOnce"/>
      <p:bldP spid="12036" grpId="0" build="allAtOnce"/>
      <p:bldP spid="12037" grpId="0" build="allAtOnce"/>
      <p:bldP spid="12038" grpId="0" build="allAtOnce"/>
      <p:bldP spid="12039" grpId="0" build="allAtOnce"/>
      <p:bldP spid="12040" grpId="0" build="allAtOnce"/>
      <p:bldP spid="1204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3" name="yt_shape_12043"/>
          <p:cNvSpPr txBox="1"/>
          <p:nvPr/>
        </p:nvSpPr>
        <p:spPr>
          <a:xfrm>
            <a:off x="540000" y="2420888"/>
            <a:ext cx="22906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NE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2044" name="yt_shape_12044"/>
          <p:cNvSpPr txBox="1"/>
          <p:nvPr/>
        </p:nvSpPr>
        <p:spPr>
          <a:xfrm>
            <a:off x="540000" y="2900191"/>
            <a:ext cx="33342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为正方形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045" name="yt_shape_12045"/>
              <p:cNvSpPr txBox="1"/>
              <p:nvPr/>
            </p:nvSpPr>
            <p:spPr>
              <a:xfrm>
                <a:off x="540000" y="3379494"/>
                <a:ext cx="628537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045" name="yt_shape_120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79494"/>
                <a:ext cx="6285375" cy="638893"/>
              </a:xfrm>
              <a:prstGeom prst="rect">
                <a:avLst/>
              </a:prstGeom>
              <a:blipFill>
                <a:blip r:embed="rId2"/>
                <a:stretch>
                  <a:fillRect l="-3007" r="-203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2028">
            <a:extLst>
              <a:ext uri="{FF2B5EF4-FFF2-40B4-BE49-F238E27FC236}">
                <a16:creationId xmlns:a16="http://schemas.microsoft.com/office/drawing/2014/main" id="{CFAFA035-59A4-E31C-93FA-E7AF2C2D25A8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90470" y="2496528"/>
            <a:ext cx="2061529" cy="178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2055">
            <a:extLst>
              <a:ext uri="{FF2B5EF4-FFF2-40B4-BE49-F238E27FC236}">
                <a16:creationId xmlns:a16="http://schemas.microsoft.com/office/drawing/2014/main" id="{76E54678-4910-1BB2-06E1-6568621F05E8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86371" y="4584760"/>
            <a:ext cx="2065628" cy="178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026">
            <a:extLst>
              <a:ext uri="{FF2B5EF4-FFF2-40B4-BE49-F238E27FC236}">
                <a16:creationId xmlns:a16="http://schemas.microsoft.com/office/drawing/2014/main" id="{D25A78DC-06E9-FE8A-F49B-FA4E47CE7DF6}"/>
              </a:ext>
            </a:extLst>
          </p:cNvPr>
          <p:cNvSpPr txBox="1"/>
          <p:nvPr/>
        </p:nvSpPr>
        <p:spPr>
          <a:xfrm>
            <a:off x="540119" y="908205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为抛物线上两个动点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的垂线段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是否存在点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为正方形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如果不存在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2047">
            <a:extLst>
              <a:ext uri="{FF2B5EF4-FFF2-40B4-BE49-F238E27FC236}">
                <a16:creationId xmlns:a16="http://schemas.microsoft.com/office/drawing/2014/main" id="{6B5E6E9C-756D-91DC-FDE7-D46AE603BF40}"/>
              </a:ext>
            </a:extLst>
          </p:cNvPr>
          <p:cNvSpPr txBox="1"/>
          <p:nvPr/>
        </p:nvSpPr>
        <p:spPr>
          <a:xfrm>
            <a:off x="540000" y="4077072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048">
                <a:extLst>
                  <a:ext uri="{FF2B5EF4-FFF2-40B4-BE49-F238E27FC236}">
                    <a16:creationId xmlns:a16="http://schemas.microsoft.com/office/drawing/2014/main" id="{13D609EC-6A27-D449-BCFD-96EA440A2CAD}"/>
                  </a:ext>
                </a:extLst>
              </p:cNvPr>
              <p:cNvSpPr txBox="1"/>
              <p:nvPr/>
            </p:nvSpPr>
            <p:spPr>
              <a:xfrm>
                <a:off x="540000" y="4556375"/>
                <a:ext cx="4803879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8×5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6" name="yt_shape_12048">
                <a:extLst>
                  <a:ext uri="{FF2B5EF4-FFF2-40B4-BE49-F238E27FC236}">
                    <a16:creationId xmlns:a16="http://schemas.microsoft.com/office/drawing/2014/main" id="{13D609EC-6A27-D449-BCFD-96EA440A2C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56375"/>
                <a:ext cx="4803879" cy="469167"/>
              </a:xfrm>
              <a:prstGeom prst="rect">
                <a:avLst/>
              </a:prstGeom>
              <a:blipFill>
                <a:blip r:embed="rId5"/>
                <a:stretch>
                  <a:fillRect l="-3934" t="-2597" r="-2792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2050">
            <a:extLst>
              <a:ext uri="{FF2B5EF4-FFF2-40B4-BE49-F238E27FC236}">
                <a16:creationId xmlns:a16="http://schemas.microsoft.com/office/drawing/2014/main" id="{489E1F09-6F50-6260-BFAD-6066F6584F22}"/>
              </a:ext>
            </a:extLst>
          </p:cNvPr>
          <p:cNvSpPr txBox="1"/>
          <p:nvPr/>
        </p:nvSpPr>
        <p:spPr>
          <a:xfrm>
            <a:off x="540000" y="5076330"/>
            <a:ext cx="2000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051">
                <a:extLst>
                  <a:ext uri="{FF2B5EF4-FFF2-40B4-BE49-F238E27FC236}">
                    <a16:creationId xmlns:a16="http://schemas.microsoft.com/office/drawing/2014/main" id="{26F89453-480B-403B-94A0-5F4A52476024}"/>
                  </a:ext>
                </a:extLst>
              </p:cNvPr>
              <p:cNvSpPr txBox="1"/>
              <p:nvPr/>
            </p:nvSpPr>
            <p:spPr>
              <a:xfrm>
                <a:off x="540000" y="5555633"/>
                <a:ext cx="5665525" cy="5232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8×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(−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2051">
                <a:extLst>
                  <a:ext uri="{FF2B5EF4-FFF2-40B4-BE49-F238E27FC236}">
                    <a16:creationId xmlns:a16="http://schemas.microsoft.com/office/drawing/2014/main" id="{26F89453-480B-403B-94A0-5F4A524760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55633"/>
                <a:ext cx="5665525" cy="523285"/>
              </a:xfrm>
              <a:prstGeom prst="rect">
                <a:avLst/>
              </a:prstGeom>
              <a:blipFill>
                <a:blip r:embed="rId6"/>
                <a:stretch>
                  <a:fillRect l="-3337" r="-2260" b="-32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2053">
                <a:extLst>
                  <a:ext uri="{FF2B5EF4-FFF2-40B4-BE49-F238E27FC236}">
                    <a16:creationId xmlns:a16="http://schemas.microsoft.com/office/drawing/2014/main" id="{4AA495D4-4052-BFE4-C297-BBBA1BE21F46}"/>
                  </a:ext>
                </a:extLst>
              </p:cNvPr>
              <p:cNvSpPr txBox="1"/>
              <p:nvPr/>
            </p:nvSpPr>
            <p:spPr>
              <a:xfrm>
                <a:off x="540000" y="6129706"/>
                <a:ext cx="4283480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综上所述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2053">
                <a:extLst>
                  <a:ext uri="{FF2B5EF4-FFF2-40B4-BE49-F238E27FC236}">
                    <a16:creationId xmlns:a16="http://schemas.microsoft.com/office/drawing/2014/main" id="{4AA495D4-4052-BFE4-C297-BBBA1BE21F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129706"/>
                <a:ext cx="4283480" cy="466666"/>
              </a:xfrm>
              <a:prstGeom prst="rect">
                <a:avLst/>
              </a:prstGeom>
              <a:blipFill>
                <a:blip r:embed="rId7"/>
                <a:stretch>
                  <a:fillRect l="-4416" t="-5263" r="-327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9637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43" grpId="0" build="allAtOnce"/>
      <p:bldP spid="12044" grpId="0" build="allAtOnce"/>
      <p:bldP spid="12045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7" name="yt_shape_12057"/>
          <p:cNvSpPr txBox="1"/>
          <p:nvPr/>
        </p:nvSpPr>
        <p:spPr>
          <a:xfrm>
            <a:off x="540000" y="900000"/>
            <a:ext cx="65402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与四边形的面积有关的二次函数问题</a:t>
            </a:r>
          </a:p>
        </p:txBody>
      </p:sp>
      <p:sp>
        <p:nvSpPr>
          <p:cNvPr id="12058" name="yt_shape_12058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且函数的最大值为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059" name="yt_shape_12059"/>
          <p:cNvSpPr txBox="1"/>
          <p:nvPr/>
        </p:nvSpPr>
        <p:spPr>
          <a:xfrm>
            <a:off x="540000" y="2356307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求二次函数的解析式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060"/>
              <p:cNvSpPr txBox="1"/>
              <p:nvPr/>
            </p:nvSpPr>
            <p:spPr>
              <a:xfrm>
                <a:off x="540000" y="2987974"/>
                <a:ext cx="8099974" cy="35082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由抛物线的对称性知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它的对称轴是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2+4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函数的最大值为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抛物线的顶点为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设抛物线的解析式为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求得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二次函数的解析式是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2" name="yt_shape_12060" descr="{&quot;rangeId&quot;: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87974"/>
                <a:ext cx="8099974" cy="3508204"/>
              </a:xfrm>
              <a:prstGeom prst="rect">
                <a:avLst/>
              </a:prstGeom>
              <a:blipFill>
                <a:blip r:embed="rId2"/>
                <a:stretch>
                  <a:fillRect l="-2334" r="-1355" b="-4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62" name="yt_image_12062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3209" y="2987974"/>
            <a:ext cx="1748790" cy="158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888181606">
            <a:extLst>
              <a:ext uri="{FF2B5EF4-FFF2-40B4-BE49-F238E27FC236}">
                <a16:creationId xmlns:a16="http://schemas.microsoft.com/office/drawing/2014/main" id="{D6E3217E-9FBF-F3D6-10A6-9373F933F38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1896</Words>
  <Application>Microsoft Office PowerPoint</Application>
  <PresentationFormat>宽屏</PresentationFormat>
  <Paragraphs>91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NEU-BZ-S92</vt:lpstr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42</cp:revision>
  <dcterms:created xsi:type="dcterms:W3CDTF">2023-05-05T05:33:04Z</dcterms:created>
  <dcterms:modified xsi:type="dcterms:W3CDTF">2023-05-14T16:13:19Z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