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70" r:id="rId5"/>
    <p:sldId id="373" r:id="rId6"/>
    <p:sldId id="376" r:id="rId7"/>
    <p:sldId id="377" r:id="rId8"/>
    <p:sldId id="379" r:id="rId9"/>
    <p:sldId id="381" r:id="rId10"/>
    <p:sldId id="382" r:id="rId11"/>
    <p:sldId id="385" r:id="rId12"/>
    <p:sldId id="383" r:id="rId13"/>
    <p:sldId id="388" r:id="rId14"/>
    <p:sldId id="389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4" name="yt_shape_1329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ed9f1227-5947-4ff3-8154-bc6343b7bae1.png&quot;}"/>
            </a:endParaRPr>
          </a:p>
        </p:txBody>
      </p:sp>
      <p:sp>
        <p:nvSpPr>
          <p:cNvPr id="13295" name="yt_shape_13295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圆周角定义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顶点在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圆上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并且两边都与圆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相交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这样的角叫做圆周角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spc="15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296" name="yt_shape_13296"/>
          <p:cNvSpPr txBox="1"/>
          <p:nvPr/>
        </p:nvSpPr>
        <p:spPr>
          <a:xfrm>
            <a:off x="540119" y="262125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圆周角的定理及推论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一条弧所对的圆周角等于它所对的圆心角的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一半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同弧或等弧所对的圆周角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或直径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所对的圆周角是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直角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的圆周角所对的弦是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直径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8035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53733" y="1615010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1207" y="1615010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相交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98907" y="257444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一半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02908" y="304993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94107" y="304993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8108" y="352542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直径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56" name="yt_shape_13356"/>
              <p:cNvSpPr txBox="1"/>
              <p:nvPr/>
            </p:nvSpPr>
            <p:spPr>
              <a:xfrm>
                <a:off x="540000" y="900000"/>
                <a:ext cx="598413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的半径长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356" name="yt_shape_133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84139" cy="469167"/>
              </a:xfrm>
              <a:prstGeom prst="rect">
                <a:avLst/>
              </a:prstGeom>
              <a:blipFill rotWithShape="1">
                <a:blip r:embed="rId1"/>
                <a:stretch>
                  <a:fillRect l="-4" t="-44" r="-2374" b="-3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358"/>
              <p:cNvSpPr txBox="1"/>
              <p:nvPr/>
            </p:nvSpPr>
            <p:spPr>
              <a:xfrm>
                <a:off x="540000" y="1572319"/>
                <a:ext cx="4767331" cy="4862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33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72319"/>
                <a:ext cx="4767331" cy="4862550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-3170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60" name="yt_image_133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0612" y="1572319"/>
            <a:ext cx="1711387" cy="178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33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43333" y="3573016"/>
            <a:ext cx="1505944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4" name="yt_shape_1336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e84fca86-344b-42a1-9861-29b687286ea3.png&quot;}"/>
            </a:endParaRPr>
          </a:p>
        </p:txBody>
      </p:sp>
      <p:sp>
        <p:nvSpPr>
          <p:cNvPr id="13365" name="yt_shape_13365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366" name="yt_image_1336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853090" y="2653249"/>
            <a:ext cx="1799028" cy="235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8051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yt_shape_13368"/>
          <p:cNvSpPr txBox="1"/>
          <p:nvPr/>
        </p:nvSpPr>
        <p:spPr>
          <a:xfrm>
            <a:off x="540000" y="2708920"/>
            <a:ext cx="62581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369"/>
          <p:cNvSpPr txBox="1"/>
          <p:nvPr/>
        </p:nvSpPr>
        <p:spPr>
          <a:xfrm>
            <a:off x="540000" y="3188223"/>
            <a:ext cx="4257576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由圆周角定理得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0" name="yt_shape_13370"/>
          <p:cNvSpPr txBox="1"/>
          <p:nvPr/>
        </p:nvSpPr>
        <p:spPr>
          <a:xfrm>
            <a:off x="540000" y="900000"/>
            <a:ext cx="57948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71" name="yt_shape_13371"/>
              <p:cNvSpPr txBox="1"/>
              <p:nvPr/>
            </p:nvSpPr>
            <p:spPr>
              <a:xfrm>
                <a:off x="540000" y="1379303"/>
                <a:ext cx="4430700" cy="38520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的直径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371" name="yt_shape_133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430700" cy="3852017"/>
              </a:xfrm>
              <a:prstGeom prst="rect">
                <a:avLst/>
              </a:prstGeom>
              <a:blipFill rotWithShape="1">
                <a:blip r:embed="rId1"/>
                <a:stretch>
                  <a:fillRect l="-6" t="-2" r="-3556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33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3433" y="3315775"/>
            <a:ext cx="1903229" cy="198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33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7978" y="1052737"/>
            <a:ext cx="159414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5" name="yt_shape_13375"/>
          <p:cNvSpPr txBox="1"/>
          <p:nvPr/>
        </p:nvSpPr>
        <p:spPr>
          <a:xfrm>
            <a:off x="540000" y="888524"/>
            <a:ext cx="7080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恰好经过圆心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376" name="yt_image_1337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00925" y="1452373"/>
            <a:ext cx="1651075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78"/>
              <p:cNvSpPr txBox="1"/>
              <p:nvPr/>
            </p:nvSpPr>
            <p:spPr>
              <a:xfrm>
                <a:off x="540000" y="1452373"/>
                <a:ext cx="5653792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3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2373"/>
                <a:ext cx="5653792" cy="2264659"/>
              </a:xfrm>
              <a:prstGeom prst="rect">
                <a:avLst/>
              </a:prstGeom>
              <a:blipFill rotWithShape="1">
                <a:blip r:embed="rId2"/>
                <a:stretch>
                  <a:fillRect l="-4" t="-6" r="-1617" b="-1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7" name="yt_shape_1329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ddec0b8-4dbb-4262-a6be-de1cbcae3200.png&quot;}"/>
            </a:endParaRPr>
          </a:p>
        </p:txBody>
      </p:sp>
      <p:sp>
        <p:nvSpPr>
          <p:cNvPr id="13298" name="yt_shape_13298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圆周角与圆周角定理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299" name="yt_shape_13299"/>
          <p:cNvSpPr txBox="1"/>
          <p:nvPr/>
        </p:nvSpPr>
        <p:spPr>
          <a:xfrm>
            <a:off x="540000" y="2167857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下列图形中的角是圆周角的是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300" name="yt_image_13300"/>
          <p:cNvPicPr>
            <a:picLocks noChangeAspect="1" noChangeArrowheads="1"/>
          </p:cNvPicPr>
          <p:nvPr/>
        </p:nvPicPr>
        <p:blipFill rotWithShape="1">
          <a:blip r:embed="rId1" cstate="print"/>
          <a:srcRect l="24148" r="50000"/>
          <a:stretch>
            <a:fillRect/>
          </a:stretch>
        </p:blipFill>
        <p:spPr bwMode="auto">
          <a:xfrm>
            <a:off x="2423592" y="2922910"/>
            <a:ext cx="1224136" cy="162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8038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28039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267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3300"/>
          <p:cNvPicPr>
            <a:picLocks noChangeAspect="1" noChangeArrowheads="1"/>
          </p:cNvPicPr>
          <p:nvPr/>
        </p:nvPicPr>
        <p:blipFill rotWithShape="1">
          <a:blip r:embed="rId1" cstate="print"/>
          <a:srcRect r="75828"/>
          <a:stretch>
            <a:fillRect/>
          </a:stretch>
        </p:blipFill>
        <p:spPr bwMode="auto">
          <a:xfrm>
            <a:off x="557522" y="2922910"/>
            <a:ext cx="1144609" cy="162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595" y="2748186"/>
            <a:ext cx="1346264" cy="18329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5187" y="3065700"/>
            <a:ext cx="1346264" cy="1515428"/>
          </a:xfrm>
          <a:prstGeom prst="rect">
            <a:avLst/>
          </a:prstGeom>
        </p:spPr>
      </p:pic>
      <p:sp>
        <p:nvSpPr>
          <p:cNvPr id="14" name="yt_shape_13302"/>
          <p:cNvSpPr txBox="1"/>
          <p:nvPr/>
        </p:nvSpPr>
        <p:spPr>
          <a:xfrm>
            <a:off x="540000" y="4657297"/>
            <a:ext cx="10140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5" name="yt_table_13304_skip" title="H_133.66016"/>
          <p:cNvGraphicFramePr>
            <a:graphicFrameLocks noGrp="1"/>
          </p:cNvGraphicFramePr>
          <p:nvPr/>
        </p:nvGraphicFramePr>
        <p:xfrm>
          <a:off x="540000" y="5244554"/>
          <a:ext cx="6420096" cy="848742"/>
        </p:xfrm>
        <a:graphic>
          <a:graphicData uri="http://schemas.openxmlformats.org/drawingml/2006/table">
            <a:tbl>
              <a:tblPr/>
              <a:tblGrid>
                <a:gridCol w="4331864"/>
                <a:gridCol w="2088232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6" name="yt_image_13303_skip" title="H_103.6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335769" y="5136600"/>
            <a:ext cx="1314003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9679714" y="46104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06" name="yt_shape_13306"/>
              <p:cNvSpPr txBox="1"/>
              <p:nvPr/>
            </p:nvSpPr>
            <p:spPr>
              <a:xfrm>
                <a:off x="540120" y="900000"/>
                <a:ext cx="8220048" cy="1047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图中有</a:t>
                </a:r>
                <a:r>
                  <a:rPr lang="zh-CN" altLang="zh-CN" sz="100" b="0" i="1" spc="15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spc="15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zh-CN" altLang="zh-CN" sz="2400" b="0" i="1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15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个圆周角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所对的圆周角有</a:t>
                </a:r>
                <a:r>
                  <a:rPr lang="zh-CN" altLang="zh-CN" sz="100" b="0" i="1" spc="15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spc="15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1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15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所对的圆周角有</a:t>
                </a:r>
                <a:r>
                  <a:rPr lang="zh-CN" altLang="zh-CN" sz="100" b="0" i="1" spc="15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spc="15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1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15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个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spc="150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306" name="yt_shape_13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8220048" cy="1047979"/>
              </a:xfrm>
              <a:prstGeom prst="rect">
                <a:avLst/>
              </a:prstGeom>
              <a:blipFill rotWithShape="1">
                <a:blip r:embed="rId1"/>
                <a:stretch>
                  <a:fillRect l="-5" t="-20" r="4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11" name="yt_shape_13311"/>
          <p:cNvSpPr txBox="1"/>
          <p:nvPr/>
        </p:nvSpPr>
        <p:spPr>
          <a:xfrm>
            <a:off x="540000" y="386898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308" name="yt_shape_13308" title="H_136.13669"/>
          <p:cNvGrpSpPr/>
          <p:nvPr/>
        </p:nvGrpSpPr>
        <p:grpSpPr>
          <a:xfrm>
            <a:off x="10142489" y="980728"/>
            <a:ext cx="1529598" cy="1728936"/>
            <a:chOff x="0" y="0"/>
            <a:chExt cx="1529598" cy="1728936"/>
          </a:xfrm>
        </p:grpSpPr>
        <p:pic>
          <p:nvPicPr>
            <p:cNvPr id="2" name="yt_image_1330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9598" cy="1332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0" name="yt_shape_13310"/>
            <p:cNvSpPr txBox="1"/>
            <p:nvPr/>
          </p:nvSpPr>
          <p:spPr>
            <a:xfrm>
              <a:off x="231518" y="1368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110633" y="853194"/>
            <a:ext cx="675386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91343" y="853194"/>
            <a:ext cx="675386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2954" y="1449544"/>
            <a:ext cx="67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kumimoji="0" lang="zh-CN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yt_shape_13312"/>
          <p:cNvSpPr txBox="1"/>
          <p:nvPr/>
        </p:nvSpPr>
        <p:spPr>
          <a:xfrm>
            <a:off x="540119" y="3202415"/>
            <a:ext cx="822017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邵阳市中考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上的三点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的大小为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grpSp>
        <p:nvGrpSpPr>
          <p:cNvPr id="7" name="yt_shape_13313" title="H_155.57669"/>
          <p:cNvGrpSpPr/>
          <p:nvPr/>
        </p:nvGrpSpPr>
        <p:grpSpPr>
          <a:xfrm>
            <a:off x="10110310" y="2997688"/>
            <a:ext cx="1557957" cy="1975824"/>
            <a:chOff x="0" y="0"/>
            <a:chExt cx="1557957" cy="1975824"/>
          </a:xfrm>
        </p:grpSpPr>
        <p:pic>
          <p:nvPicPr>
            <p:cNvPr id="8" name="yt_image_133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7957" cy="1579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3315"/>
            <p:cNvSpPr txBox="1"/>
            <p:nvPr/>
          </p:nvSpPr>
          <p:spPr>
            <a:xfrm>
              <a:off x="245697" y="16158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665280" y="363217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yt_image_133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98053" y="5157192"/>
            <a:ext cx="1454470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3317"/>
          <p:cNvSpPr txBox="1"/>
          <p:nvPr/>
        </p:nvSpPr>
        <p:spPr>
          <a:xfrm>
            <a:off x="540120" y="5218639"/>
            <a:ext cx="843613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上有两个定点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上一动点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55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65809" y="564732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10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yt_shape_13320"/>
          <p:cNvSpPr txBox="1"/>
          <p:nvPr/>
        </p:nvSpPr>
        <p:spPr>
          <a:xfrm>
            <a:off x="540000" y="900000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圆周角定理的推论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321" name="yt_shape_13321"/>
          <p:cNvSpPr txBox="1"/>
          <p:nvPr/>
        </p:nvSpPr>
        <p:spPr>
          <a:xfrm>
            <a:off x="540000" y="1396872"/>
            <a:ext cx="627608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则图中与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相等的角是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325" name="yt_table_13325_skip" title="H_66.83008"/>
          <p:cNvGraphicFramePr>
            <a:graphicFrameLocks noGrp="1"/>
          </p:cNvGraphicFramePr>
          <p:nvPr/>
        </p:nvGraphicFramePr>
        <p:xfrm>
          <a:off x="540000" y="2492896"/>
          <a:ext cx="5022718" cy="848742"/>
        </p:xfrm>
        <a:graphic>
          <a:graphicData uri="http://schemas.openxmlformats.org/drawingml/2006/table">
            <a:tbl>
              <a:tblPr/>
              <a:tblGrid>
                <a:gridCol w="3271087"/>
                <a:gridCol w="1751631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DEB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endParaRPr lang="en-US" altLang="zh-CN" sz="2400" b="0" i="1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322" name="yt_shape_13322_skip" title="H_154.70929"/>
          <p:cNvGrpSpPr/>
          <p:nvPr/>
        </p:nvGrpSpPr>
        <p:grpSpPr>
          <a:xfrm>
            <a:off x="10143761" y="1340768"/>
            <a:ext cx="1506054" cy="1964808"/>
            <a:chOff x="0" y="0"/>
            <a:chExt cx="1506054" cy="1964808"/>
          </a:xfrm>
        </p:grpSpPr>
        <p:pic>
          <p:nvPicPr>
            <p:cNvPr id="2" name="yt_image_1332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06054" cy="1568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4" name="yt_shape_13324"/>
            <p:cNvSpPr txBox="1"/>
            <p:nvPr/>
          </p:nvSpPr>
          <p:spPr>
            <a:xfrm>
              <a:off x="219746" y="16048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8044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71664" y="18383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327"/>
          <p:cNvSpPr txBox="1"/>
          <p:nvPr/>
        </p:nvSpPr>
        <p:spPr>
          <a:xfrm>
            <a:off x="540119" y="34693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的顶点都在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69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grpSp>
        <p:nvGrpSpPr>
          <p:cNvPr id="6" name="yt_shape_13328" title="H_141.7493"/>
          <p:cNvGrpSpPr/>
          <p:nvPr/>
        </p:nvGrpSpPr>
        <p:grpSpPr>
          <a:xfrm>
            <a:off x="5265740" y="4581112"/>
            <a:ext cx="1660518" cy="1800216"/>
            <a:chOff x="0" y="0"/>
            <a:chExt cx="1660518" cy="1800216"/>
          </a:xfrm>
        </p:grpSpPr>
        <p:pic>
          <p:nvPicPr>
            <p:cNvPr id="7" name="yt_image_1332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0518" cy="1404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330"/>
            <p:cNvSpPr txBox="1"/>
            <p:nvPr/>
          </p:nvSpPr>
          <p:spPr>
            <a:xfrm>
              <a:off x="296978" y="1440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85089" y="389799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的四个顶点均在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333" name="yt_image_1333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22632" y="2011799"/>
            <a:ext cx="1546734" cy="150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335" name="yt_shape_13335"/>
              <p:cNvSpPr txBox="1"/>
              <p:nvPr/>
            </p:nvSpPr>
            <p:spPr>
              <a:xfrm>
                <a:off x="540000" y="3570798"/>
                <a:ext cx="2752357" cy="1946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335" name="yt_shape_133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0798"/>
                <a:ext cx="2752357" cy="1946751"/>
              </a:xfrm>
              <a:prstGeom prst="rect">
                <a:avLst/>
              </a:prstGeom>
              <a:blipFill rotWithShape="1">
                <a:blip r:embed="rId2"/>
                <a:stretch>
                  <a:fillRect l="-9" t="-10" r="-457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7" name="yt_shape_13337"/>
          <p:cNvSpPr txBox="1"/>
          <p:nvPr/>
        </p:nvSpPr>
        <p:spPr>
          <a:xfrm>
            <a:off x="540000" y="90000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错误理解弦与弧所对的圆周角的区别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338" name="yt_shape_13338"/>
          <p:cNvSpPr txBox="1"/>
          <p:nvPr>
            <p:custDataLst>
              <p:tags r:id="rId1"/>
            </p:custDataLst>
          </p:nvPr>
        </p:nvSpPr>
        <p:spPr>
          <a:xfrm>
            <a:off x="539484" y="15565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的弦所对的圆心角等于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所对的圆周角等于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632911" y="150978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059073" y="1985272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9" name="yt_shape_13339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22bf9c1-a068-44c8-889c-483e2cf0938b.png&quot;}"/>
            </a:endParaRPr>
          </a:p>
        </p:txBody>
      </p:sp>
      <p:sp>
        <p:nvSpPr>
          <p:cNvPr id="13340" name="yt_shape_13340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是优弧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的距离等于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44" name="yt_table_13344_skip" title="H_56.12504"/>
              <p:cNvGraphicFramePr>
                <a:graphicFrameLocks noGrp="1"/>
              </p:cNvGraphicFramePr>
              <p:nvPr/>
            </p:nvGraphicFramePr>
            <p:xfrm>
              <a:off x="540000" y="2612146"/>
              <a:ext cx="8111809" cy="712788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076768"/>
                    <a:gridCol w="2316607"/>
                    <a:gridCol w="1308164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344" name="yt_table_13344_skip" title="H_56.12504"/>
              <p:cNvGraphicFramePr>
                <a:graphicFrameLocks noGrp="1"/>
              </p:cNvGraphicFramePr>
              <p:nvPr/>
            </p:nvGraphicFramePr>
            <p:xfrm>
              <a:off x="540000" y="2612146"/>
              <a:ext cx="8111809" cy="712788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076768"/>
                    <a:gridCol w="2316607"/>
                    <a:gridCol w="1308164"/>
                  </a:tblGrid>
                  <a:tr h="7588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3341" name="yt_shape_13341_skip" title="H_143.4841"/>
          <p:cNvGrpSpPr/>
          <p:nvPr/>
        </p:nvGrpSpPr>
        <p:grpSpPr>
          <a:xfrm>
            <a:off x="10040528" y="2612146"/>
            <a:ext cx="1609309" cy="1822248"/>
            <a:chOff x="0" y="0"/>
            <a:chExt cx="1609309" cy="1822248"/>
          </a:xfrm>
        </p:grpSpPr>
        <p:pic>
          <p:nvPicPr>
            <p:cNvPr id="2" name="yt_image_1334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9309" cy="1426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3" name="yt_shape_13343"/>
            <p:cNvSpPr txBox="1"/>
            <p:nvPr/>
          </p:nvSpPr>
          <p:spPr>
            <a:xfrm>
              <a:off x="195190" y="14622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8048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728921" y="20813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5" name="yt_shape_13345"/>
          <p:cNvSpPr txBox="1"/>
          <p:nvPr/>
        </p:nvSpPr>
        <p:spPr>
          <a:xfrm>
            <a:off x="540119" y="900000"/>
            <a:ext cx="11388464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分别与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则下列结论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其中一定成立的是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③ 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349" name="yt_shape_13349"/>
          <p:cNvSpPr txBox="1"/>
          <p:nvPr/>
        </p:nvSpPr>
        <p:spPr>
          <a:xfrm>
            <a:off x="540000" y="50533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346" name="yt_shape_13346" title="H_159.9137"/>
          <p:cNvGrpSpPr/>
          <p:nvPr/>
        </p:nvGrpSpPr>
        <p:grpSpPr>
          <a:xfrm>
            <a:off x="5193795" y="2564904"/>
            <a:ext cx="1804408" cy="2030904"/>
            <a:chOff x="0" y="0"/>
            <a:chExt cx="1804408" cy="2030904"/>
          </a:xfrm>
        </p:grpSpPr>
        <p:pic>
          <p:nvPicPr>
            <p:cNvPr id="2" name="yt_image_13346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804408" cy="1634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8" name="yt_shape_13348"/>
            <p:cNvSpPr txBox="1"/>
            <p:nvPr/>
          </p:nvSpPr>
          <p:spPr>
            <a:xfrm>
              <a:off x="292740" y="16709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259099" y="1776770"/>
            <a:ext cx="13725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0" name="yt_shape_13350"/>
          <p:cNvSpPr txBox="1"/>
          <p:nvPr/>
        </p:nvSpPr>
        <p:spPr>
          <a:xfrm>
            <a:off x="540000" y="900000"/>
            <a:ext cx="96340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351" name="yt_shape_13351"/>
          <p:cNvSpPr txBox="1"/>
          <p:nvPr/>
        </p:nvSpPr>
        <p:spPr>
          <a:xfrm>
            <a:off x="540000" y="1379303"/>
            <a:ext cx="62388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试探究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52"/>
              <p:cNvSpPr txBox="1"/>
              <p:nvPr/>
            </p:nvSpPr>
            <p:spPr>
              <a:xfrm>
                <a:off x="540000" y="2010970"/>
                <a:ext cx="3948197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的直径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3948197" cy="3519681"/>
              </a:xfrm>
              <a:prstGeom prst="rect">
                <a:avLst/>
              </a:prstGeom>
              <a:blipFill rotWithShape="1">
                <a:blip r:embed="rId1"/>
                <a:stretch>
                  <a:fillRect l="-6" t="-16" r="-2911" b="-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54" name="yt_image_133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0612" y="2010970"/>
            <a:ext cx="1711387" cy="178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33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3333" y="3933056"/>
            <a:ext cx="1505944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a027deed-40a0-4d9c-ae1a-a8206a1abceb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1675</Words>
  <Application>WPS 演示</Application>
  <PresentationFormat>宽屏</PresentationFormat>
  <Paragraphs>172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