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63" r:id="rId3"/>
    <p:sldId id="367" r:id="rId4"/>
    <p:sldId id="371" r:id="rId5"/>
    <p:sldId id="373" r:id="rId6"/>
    <p:sldId id="378" r:id="rId7"/>
    <p:sldId id="380" r:id="rId9"/>
    <p:sldId id="382" r:id="rId10"/>
    <p:sldId id="385" r:id="rId11"/>
    <p:sldId id="386" r:id="rId12"/>
    <p:sldId id="387" r:id="rId13"/>
    <p:sldId id="391" r:id="rId14"/>
    <p:sldId id="393" r:id="rId15"/>
    <p:sldId id="389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7B7A6-39F1-4813-A37C-33007D11C9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E2E00-87CC-4F00-A0BD-2CEC3D525F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E2E00-87CC-4F00-A0BD-2CEC3D525F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E2E00-87CC-4F00-A0BD-2CEC3D525F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E2E00-87CC-4F00-A0BD-2CEC3D525F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6" name="yt_shape_1490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e1e088bc-7a4d-477f-8912-fd9a67ca0673.png&quot;}"/>
            </a:endParaRPr>
          </a:p>
        </p:txBody>
      </p:sp>
      <p:sp>
        <p:nvSpPr>
          <p:cNvPr id="14907" name="yt_shape_14907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在一次试验中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如果可能出现的结果只有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有限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且各种结果出现的可能性大小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那么可用列举试验结果的方法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求出随机事件发生的概率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4908" name="yt_shape_14908"/>
          <p:cNvSpPr txBox="1"/>
          <p:nvPr/>
        </p:nvSpPr>
        <p:spPr>
          <a:xfrm>
            <a:off x="540119" y="26212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当一次试验涉及两个因素时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为了不重不漏地列出所有可能的结果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通常采用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列表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407561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46107" y="161501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有限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4508" y="20904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9708" y="304993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列表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9" name="yt_shape_1495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0e55ba82-c5d0-43c8-b98f-8c89daae3e20.png&quot;}"/>
            </a:endParaRPr>
          </a:p>
        </p:txBody>
      </p:sp>
      <p:sp>
        <p:nvSpPr>
          <p:cNvPr id="14960" name="yt_shape_14960"/>
          <p:cNvSpPr txBox="1"/>
          <p:nvPr/>
        </p:nvSpPr>
        <p:spPr>
          <a:xfrm>
            <a:off x="540119" y="166181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抽象能力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处有一点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按照顺时针方向在正方形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的四个顶点上移动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次骰子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前进掷出的数字的长度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骰子掷出来的数字是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移动到点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骰子掷出来的数字是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移动到点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另外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次骰子时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次从第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次的停止点处开始移动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961" name="yt_shape_14961"/>
          <p:cNvSpPr txBox="1"/>
          <p:nvPr/>
        </p:nvSpPr>
        <p:spPr>
          <a:xfrm>
            <a:off x="540000" y="3581514"/>
            <a:ext cx="65306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次骰子后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移动到点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处的概率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962"/>
              <p:cNvSpPr txBox="1"/>
              <p:nvPr/>
            </p:nvSpPr>
            <p:spPr>
              <a:xfrm>
                <a:off x="540119" y="4213181"/>
                <a:ext cx="8652225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掷一次骰子有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种等可能的结果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只有掷到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才会移动到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移动到点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处的概率为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49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13181"/>
                <a:ext cx="8652225" cy="1603003"/>
              </a:xfrm>
              <a:prstGeom prst="rect">
                <a:avLst/>
              </a:prstGeom>
              <a:blipFill rotWithShape="1">
                <a:blip r:embed="rId1"/>
                <a:stretch>
                  <a:fillRect l="-4" t="-37" r="1" b="-1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64" name="yt_image_149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13355" y="4213181"/>
            <a:ext cx="1438644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4077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6" name="yt_shape_14966"/>
          <p:cNvSpPr txBox="1"/>
          <p:nvPr/>
        </p:nvSpPr>
        <p:spPr>
          <a:xfrm>
            <a:off x="540000" y="900000"/>
            <a:ext cx="63943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次骰子后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移动到点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处的概率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4967"/>
          <p:cNvSpPr txBox="1"/>
          <p:nvPr/>
        </p:nvSpPr>
        <p:spPr>
          <a:xfrm>
            <a:off x="540000" y="1531667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列表如下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968" name="yt_image_1496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213355" y="980728"/>
            <a:ext cx="1438644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yt_table_14970" title="H_360.92526"/>
          <p:cNvGraphicFramePr>
            <a:graphicFrameLocks noGrp="1"/>
          </p:cNvGraphicFramePr>
          <p:nvPr/>
        </p:nvGraphicFramePr>
        <p:xfrm>
          <a:off x="540000" y="2419955"/>
          <a:ext cx="11111999" cy="302526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26727"/>
                <a:gridCol w="1551232"/>
                <a:gridCol w="1306808"/>
                <a:gridCol w="1306808"/>
                <a:gridCol w="1306808"/>
                <a:gridCol w="1306808"/>
                <a:gridCol w="1306808"/>
              </a:tblGrid>
              <a:tr h="467999">
                <a:tc>
                  <a:txBody>
                    <a:bodyPr/>
                    <a:lstStyle/>
                    <a:p>
                      <a:pPr algn="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第一次</a:t>
                      </a:r>
                      <a:endParaRPr lang="zh-CN" altLang="zh-CN" sz="2400" b="0" i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和</a:t>
                      </a:r>
                      <a:endParaRPr lang="zh-CN" altLang="zh-CN" sz="2400" b="0" i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  <a:p>
                      <a:pPr algn="l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第二次</a:t>
                      </a:r>
                      <a:endParaRPr lang="zh-CN" altLang="zh-CN" sz="2400" b="0" i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</a:t>
                      </a:r>
                      <a:endParaRPr lang="en-US" altLang="zh-CN" sz="2400" b="0" i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1055440" y="2419955"/>
            <a:ext cx="2520280" cy="14565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40000" y="3012404"/>
            <a:ext cx="3035720" cy="8640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72" name="yt_shape_14972"/>
              <p:cNvSpPr txBox="1"/>
              <p:nvPr/>
            </p:nvSpPr>
            <p:spPr>
              <a:xfrm>
                <a:off x="540119" y="4897580"/>
                <a:ext cx="8220177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种等可能的结果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其中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次掷得数字的和为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移动到点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处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则点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移动到点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处的情况共有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次骰子后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移动到点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处的概率为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72" name="yt_shape_149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97580"/>
                <a:ext cx="8220177" cy="1603003"/>
              </a:xfrm>
              <a:prstGeom prst="rect">
                <a:avLst/>
              </a:prstGeom>
              <a:blipFill rotWithShape="1">
                <a:blip r:embed="rId1"/>
                <a:stretch>
                  <a:fillRect l="-4" t="-29" r="6" b="-16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yt_table_14970" title="H_360.92526"/>
          <p:cNvGraphicFramePr>
            <a:graphicFrameLocks noGrp="1"/>
          </p:cNvGraphicFramePr>
          <p:nvPr/>
        </p:nvGraphicFramePr>
        <p:xfrm>
          <a:off x="540000" y="1628800"/>
          <a:ext cx="11111999" cy="302526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26727"/>
                <a:gridCol w="1551232"/>
                <a:gridCol w="1306808"/>
                <a:gridCol w="1306808"/>
                <a:gridCol w="1306808"/>
                <a:gridCol w="1306808"/>
                <a:gridCol w="1306808"/>
              </a:tblGrid>
              <a:tr h="467999">
                <a:tc>
                  <a:txBody>
                    <a:bodyPr/>
                    <a:lstStyle/>
                    <a:p>
                      <a:pPr algn="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第一次</a:t>
                      </a:r>
                      <a:endParaRPr lang="zh-CN" altLang="zh-CN" sz="2400" b="0" i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和</a:t>
                      </a:r>
                      <a:endParaRPr lang="zh-CN" altLang="zh-CN" sz="2400" b="0" i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  <a:p>
                      <a:pPr algn="l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第二次</a:t>
                      </a:r>
                      <a:endParaRPr lang="zh-CN" altLang="zh-CN" sz="2400" b="0" i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</a:t>
                      </a:r>
                      <a:endParaRPr lang="en-US" altLang="zh-CN" sz="2400" b="0" i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11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11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12</a:t>
                      </a:r>
                      <a:endParaRPr lang="en-US" altLang="zh-CN" sz="2400" b="0" i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1055440" y="1628800"/>
            <a:ext cx="2520280" cy="14565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40000" y="2221249"/>
            <a:ext cx="3035720" cy="8640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yt_image_149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13355" y="5013176"/>
            <a:ext cx="1438644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966"/>
          <p:cNvSpPr txBox="1"/>
          <p:nvPr/>
        </p:nvSpPr>
        <p:spPr>
          <a:xfrm>
            <a:off x="540000" y="908720"/>
            <a:ext cx="63943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次骰子后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移动到点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处的概率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7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4" name="yt_shape_14974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4c796c44-f06c-4ef9-bb8f-0b42e82fe7b1.png&quot;}"/>
            </a:endParaRPr>
          </a:p>
        </p:txBody>
      </p:sp>
      <p:sp>
        <p:nvSpPr>
          <p:cNvPr id="14975" name="yt_shape_14975"/>
          <p:cNvSpPr txBox="1"/>
          <p:nvPr/>
        </p:nvSpPr>
        <p:spPr>
          <a:xfrm>
            <a:off x="1021927" y="1370134"/>
            <a:ext cx="10148145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当一次试验涉及两个因素且等可能出现的结果数目较多时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可采用列表法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40774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9" name="yt_shape_14909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f086f7a1-034a-4646-bdcf-6077a58c85a5.png&quot;}"/>
            </a:endParaRPr>
          </a:p>
        </p:txBody>
      </p:sp>
      <p:sp>
        <p:nvSpPr>
          <p:cNvPr id="14910" name="yt_shape_14910"/>
          <p:cNvSpPr txBox="1"/>
          <p:nvPr/>
        </p:nvSpPr>
        <p:spPr>
          <a:xfrm>
            <a:off x="540000" y="1670985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用直接列举法求概率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911" name="yt_shape_14911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三个数中任取两个组成一个两位数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则组成的两位数大于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912" name="yt_table_14912" title="H_50.07504"/>
              <p:cNvGraphicFramePr>
                <a:graphicFrameLocks noGrp="1"/>
              </p:cNvGraphicFramePr>
              <p:nvPr/>
            </p:nvGraphicFramePr>
            <p:xfrm>
              <a:off x="540000" y="3279656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076768"/>
                    <a:gridCol w="2076768"/>
                    <a:gridCol w="1162050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912" name="yt_table_14912" title="H_50.07504"/>
              <p:cNvGraphicFramePr>
                <a:graphicFrameLocks noGrp="1"/>
              </p:cNvGraphicFramePr>
              <p:nvPr/>
            </p:nvGraphicFramePr>
            <p:xfrm>
              <a:off x="540000" y="3279656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076768"/>
                    <a:gridCol w="2076768"/>
                    <a:gridCol w="1162050"/>
                  </a:tblGrid>
                  <a:tr h="679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913" name="yt_shape_14913"/>
              <p:cNvSpPr txBox="1"/>
              <p:nvPr/>
            </p:nvSpPr>
            <p:spPr>
              <a:xfrm>
                <a:off x="540119" y="3966256"/>
                <a:ext cx="11111999" cy="10672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根细木棒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长度分别为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从中任选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恰好能搭成一个三角形的概率是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13" name="yt_shape_149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66256"/>
                <a:ext cx="11111999" cy="1067280"/>
              </a:xfrm>
              <a:prstGeom prst="rect">
                <a:avLst/>
              </a:prstGeom>
              <a:blipFill rotWithShape="1">
                <a:blip r:embed="rId2"/>
                <a:stretch>
                  <a:fillRect l="-3" t="-4" r="5" b="-7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40758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40760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9708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3193308" y="4313988"/>
                <a:ext cx="613474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308" y="4313988"/>
                <a:ext cx="613474" cy="675082"/>
              </a:xfrm>
              <a:prstGeom prst="rect">
                <a:avLst/>
              </a:prstGeom>
              <a:blipFill rotWithShape="1">
                <a:blip r:embed="rId5"/>
                <a:stretch>
                  <a:fillRect l="-86" t="-158" r="96" b="-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6" name="yt_shape_14916"/>
          <p:cNvSpPr txBox="1"/>
          <p:nvPr/>
        </p:nvSpPr>
        <p:spPr>
          <a:xfrm>
            <a:off x="540000" y="1400115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恰好是甲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17" name="yt_shape_14917"/>
              <p:cNvSpPr txBox="1"/>
              <p:nvPr/>
            </p:nvSpPr>
            <p:spPr>
              <a:xfrm>
                <a:off x="540000" y="1879418"/>
                <a:ext cx="10902023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从甲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乙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丙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名同学中随机抽取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名环保志愿者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恰好是甲的概率是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17" name="yt_shape_149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9418"/>
                <a:ext cx="10902023" cy="641201"/>
              </a:xfrm>
              <a:prstGeom prst="rect">
                <a:avLst/>
              </a:prstGeom>
              <a:blipFill rotWithShape="1">
                <a:blip r:embed="rId1"/>
                <a:stretch>
                  <a:fillRect l="-2" t="-71" r="-379" b="-5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19" name="yt_shape_14919"/>
          <p:cNvSpPr txBox="1"/>
          <p:nvPr/>
        </p:nvSpPr>
        <p:spPr>
          <a:xfrm>
            <a:off x="540000" y="2571407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甲在其中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20" name="yt_shape_14920"/>
              <p:cNvSpPr txBox="1"/>
              <p:nvPr/>
            </p:nvSpPr>
            <p:spPr>
              <a:xfrm>
                <a:off x="540119" y="3050710"/>
                <a:ext cx="11111999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从甲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乙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丙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名同学中随机抽取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名环保志愿者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所有可能出现的结果有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甲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乙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）、（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甲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丙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）、（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乙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丙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它们出现的可能性相同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因为所有的结果中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满足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甲在其中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记为事件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的结果有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20" name="yt_shape_149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50710"/>
                <a:ext cx="11111999" cy="1602426"/>
              </a:xfrm>
              <a:prstGeom prst="rect">
                <a:avLst/>
              </a:prstGeom>
              <a:blipFill rotWithShape="1">
                <a:blip r:embed="rId2"/>
                <a:stretch>
                  <a:fillRect l="-3" t="-11" r="5" b="-16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915"/>
          <p:cNvSpPr txBox="1"/>
          <p:nvPr/>
        </p:nvSpPr>
        <p:spPr>
          <a:xfrm>
            <a:off x="540000" y="904779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名同学中随机抽取环保志愿者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求下列事件的概率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17" grpId="0" build="allAtOnce"/>
      <p:bldP spid="1492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2" name="yt_shape_14922"/>
          <p:cNvSpPr txBox="1"/>
          <p:nvPr/>
        </p:nvSpPr>
        <p:spPr>
          <a:xfrm>
            <a:off x="540000" y="900198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用列表法求概率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923" name="yt_shape_14923"/>
          <p:cNvSpPr txBox="1"/>
          <p:nvPr/>
        </p:nvSpPr>
        <p:spPr>
          <a:xfrm>
            <a:off x="540000" y="1400256"/>
            <a:ext cx="99001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同时掷两枚质地均匀的骰子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两枚骰子点数的和是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的概率是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924" name="yt_table_14924" title="H_50.04504"/>
              <p:cNvGraphicFramePr>
                <a:graphicFrameLocks noGrp="1"/>
              </p:cNvGraphicFramePr>
              <p:nvPr/>
            </p:nvGraphicFramePr>
            <p:xfrm>
              <a:off x="540000" y="2080142"/>
              <a:ext cx="7538404" cy="570675"/>
            </p:xfrm>
            <a:graphic>
              <a:graphicData uri="http://schemas.openxmlformats.org/drawingml/2006/table">
                <a:tbl>
                  <a:tblPr/>
                  <a:tblGrid>
                    <a:gridCol w="2222818"/>
                    <a:gridCol w="2076768"/>
                    <a:gridCol w="2076768"/>
                    <a:gridCol w="1162050"/>
                  </a:tblGrid>
                  <a:tr h="49642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924" name="yt_table_14924" title="H_50.04504"/>
              <p:cNvGraphicFramePr>
                <a:graphicFrameLocks noGrp="1"/>
              </p:cNvGraphicFramePr>
              <p:nvPr/>
            </p:nvGraphicFramePr>
            <p:xfrm>
              <a:off x="540000" y="2080142"/>
              <a:ext cx="7538404" cy="570675"/>
            </p:xfrm>
            <a:graphic>
              <a:graphicData uri="http://schemas.openxmlformats.org/drawingml/2006/table">
                <a:tbl>
                  <a:tblPr/>
                  <a:tblGrid>
                    <a:gridCol w="2222818"/>
                    <a:gridCol w="2076768"/>
                    <a:gridCol w="2076768"/>
                    <a:gridCol w="1162050"/>
                  </a:tblGrid>
                  <a:tr h="5746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4925" name="yt_shape_14925"/>
          <p:cNvSpPr txBox="1"/>
          <p:nvPr/>
        </p:nvSpPr>
        <p:spPr>
          <a:xfrm>
            <a:off x="540119" y="273367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济南市中考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某学校组织学生到社区开展公益宣传活动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并成立了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垃圾分类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文明出行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低碳环保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三个宣传队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如果小华和小丽每人随机选择参加其中一个宣传队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那么她们恰好选到同一个宣传队的概率是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926" name="yt_table_14926" title="H_50.07504"/>
              <p:cNvGraphicFramePr>
                <a:graphicFrameLocks noGrp="1"/>
              </p:cNvGraphicFramePr>
              <p:nvPr/>
            </p:nvGraphicFramePr>
            <p:xfrm>
              <a:off x="540000" y="4370112"/>
              <a:ext cx="7538404" cy="571056"/>
            </p:xfrm>
            <a:graphic>
              <a:graphicData uri="http://schemas.openxmlformats.org/drawingml/2006/table">
                <a:tbl>
                  <a:tblPr/>
                  <a:tblGrid>
                    <a:gridCol w="2222818"/>
                    <a:gridCol w="2076768"/>
                    <a:gridCol w="2076768"/>
                    <a:gridCol w="1162050"/>
                  </a:tblGrid>
                  <a:tr h="49672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926" name="yt_table_14926" title="H_50.07504"/>
              <p:cNvGraphicFramePr>
                <a:graphicFrameLocks noGrp="1"/>
              </p:cNvGraphicFramePr>
              <p:nvPr/>
            </p:nvGraphicFramePr>
            <p:xfrm>
              <a:off x="540000" y="4370112"/>
              <a:ext cx="7538404" cy="571056"/>
            </p:xfrm>
            <a:graphic>
              <a:graphicData uri="http://schemas.openxmlformats.org/drawingml/2006/table">
                <a:tbl>
                  <a:tblPr/>
                  <a:tblGrid>
                    <a:gridCol w="2222818"/>
                    <a:gridCol w="2076768"/>
                    <a:gridCol w="2076768"/>
                    <a:gridCol w="1162050"/>
                  </a:tblGrid>
                  <a:tr h="5746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927" name="yt_shape_14927"/>
              <p:cNvSpPr txBox="1"/>
              <p:nvPr/>
            </p:nvSpPr>
            <p:spPr>
              <a:xfrm>
                <a:off x="540119" y="5024029"/>
                <a:ext cx="11111999" cy="1069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任取两个数作为点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在第四象限的概率是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27" name="yt_shape_149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24029"/>
                <a:ext cx="11111999" cy="1069267"/>
              </a:xfrm>
              <a:prstGeom prst="rect">
                <a:avLst/>
              </a:prstGeom>
              <a:blipFill rotWithShape="1">
                <a:blip r:embed="rId3"/>
                <a:stretch>
                  <a:fillRect l="-3" t="-51" r="5" b="-79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388840763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77590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41589" y="1353450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9707" y="3635561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1135908" y="5421962"/>
                <a:ext cx="613474" cy="599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08" y="5421962"/>
                <a:ext cx="613474" cy="599326"/>
              </a:xfrm>
              <a:prstGeom prst="rect">
                <a:avLst/>
              </a:prstGeom>
              <a:blipFill rotWithShape="1">
                <a:blip r:embed="rId5"/>
                <a:stretch>
                  <a:fillRect l="-86" t="-6730" r="96" b="-6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0" name="yt_shape_14930"/>
          <p:cNvSpPr txBox="1"/>
          <p:nvPr/>
        </p:nvSpPr>
        <p:spPr>
          <a:xfrm>
            <a:off x="540000" y="2464052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用列表法表示所有可能出现的结果情况如下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931" name="yt_table_14931" title="H_199.90016"/>
          <p:cNvGraphicFramePr>
            <a:graphicFrameLocks noGrp="1"/>
          </p:cNvGraphicFramePr>
          <p:nvPr/>
        </p:nvGraphicFramePr>
        <p:xfrm>
          <a:off x="540000" y="2978500"/>
          <a:ext cx="11111997" cy="25387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164933"/>
                <a:gridCol w="3475598"/>
                <a:gridCol w="3471466"/>
              </a:tblGrid>
              <a:tr h="467999">
                <a:tc>
                  <a:txBody>
                    <a:bodyPr/>
                    <a:lstStyle/>
                    <a:p>
                      <a:pPr algn="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盒</a:t>
                      </a:r>
                      <a:endParaRPr lang="zh-CN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  <a:p>
                      <a:pPr algn="l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盒</a:t>
                      </a: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</a:t>
                      </a:r>
                      <a:endParaRPr lang="zh-CN" altLang="zh-CN" sz="2400" b="0" i="1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白</a:t>
                      </a:r>
                      <a:endParaRPr lang="zh-CN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黑</a:t>
                      </a:r>
                      <a:endParaRPr lang="zh-CN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白</a:t>
                      </a:r>
                      <a:endParaRPr lang="zh-CN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白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白</a:t>
                      </a:r>
                      <a:endParaRPr lang="zh-CN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黑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白</a:t>
                      </a:r>
                      <a:endParaRPr lang="zh-CN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黑体" panose="02010609060101010101" pitchFamily="24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黑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白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黑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黑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黑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黑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白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黑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黑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黑体" panose="02010609060101010101" pitchFamily="24" charset="-122"/>
                          <a:cs typeface="宋体" panose="02010600030101010101" pitchFamily="2" charset="-122"/>
                        </a:rPr>
                        <a:t>黑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FF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933" name="yt_shape_14933"/>
              <p:cNvSpPr txBox="1"/>
              <p:nvPr/>
            </p:nvSpPr>
            <p:spPr>
              <a:xfrm>
                <a:off x="540119" y="5596352"/>
                <a:ext cx="11111999" cy="11219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由表知共有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种等可能出现的结果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其中两球都是白球的结果有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取出的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个球都是白球的概率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个球都是白球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33" name="yt_shape_149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596352"/>
                <a:ext cx="11111999" cy="1121910"/>
              </a:xfrm>
              <a:prstGeom prst="rect">
                <a:avLst/>
              </a:prstGeom>
              <a:blipFill rotWithShape="1">
                <a:blip r:embed="rId1"/>
                <a:stretch>
                  <a:fillRect l="-3" t="-9" r="5" b="-28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929"/>
          <p:cNvSpPr txBox="1"/>
          <p:nvPr/>
        </p:nvSpPr>
        <p:spPr>
          <a:xfrm>
            <a:off x="540119" y="9807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吉林省中考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第一盒中有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个白球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个黑球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第二盒中有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个白球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个黑球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这些球除颜色无其他差别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分别从每个盒中随机取出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用列表的方法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求取出的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个球都是白球的概率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30" grpId="0" build="allAtOnce"/>
      <p:bldP spid="1493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5" name="yt_shape_14935"/>
          <p:cNvSpPr txBox="1"/>
          <p:nvPr/>
        </p:nvSpPr>
        <p:spPr>
          <a:xfrm>
            <a:off x="540000" y="900000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不能准确区分放回抽样与不放回抽样对事件发生的概率的影响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36" name="yt_shape_14936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540119" y="1556590"/>
                <a:ext cx="11111999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张看上去无差别的卡片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正面分别写着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洗匀后正面向下放在桌子上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从中随机抽取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抽取的卡片上的数字恰好是两个连续整数的概率是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36" name="yt_shape_14936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540119" y="1556590"/>
                <a:ext cx="11111999" cy="1603003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5" b="-1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135908" y="2379810"/>
                <a:ext cx="6134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5"/>
                </p:custDataLst>
              </p:nvPr>
            </p:nvSpPr>
            <p:spPr>
              <a:xfrm>
                <a:off x="1135908" y="2379810"/>
                <a:ext cx="613474" cy="678447"/>
              </a:xfrm>
              <a:prstGeom prst="rect">
                <a:avLst/>
              </a:prstGeom>
              <a:blipFill rotWithShape="1">
                <a:blip r:embed="rId6"/>
                <a:stretch>
                  <a:fillRect l="-86" t="-69" r="96" b="-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8" name="yt_shape_14938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4a5fe751-f390-465a-a687-4eda6d8928cd.png&quot;}"/>
            </a:endParaRPr>
          </a:p>
        </p:txBody>
      </p:sp>
      <p:sp>
        <p:nvSpPr>
          <p:cNvPr id="14939" name="yt_shape_14939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四个数中随机选取两个不同的数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有实数解的概率为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940" name="yt_table_14940" title="H_50.07504"/>
              <p:cNvGraphicFramePr>
                <a:graphicFrameLocks noGrp="1"/>
              </p:cNvGraphicFramePr>
              <p:nvPr/>
            </p:nvGraphicFramePr>
            <p:xfrm>
              <a:off x="540000" y="2764510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076768"/>
                    <a:gridCol w="2076768"/>
                    <a:gridCol w="1162050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940" name="yt_table_14940" title="H_50.07504"/>
              <p:cNvGraphicFramePr>
                <a:graphicFrameLocks noGrp="1"/>
              </p:cNvGraphicFramePr>
              <p:nvPr/>
            </p:nvGraphicFramePr>
            <p:xfrm>
              <a:off x="540000" y="2764510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076768"/>
                    <a:gridCol w="2076768"/>
                    <a:gridCol w="1162050"/>
                  </a:tblGrid>
                  <a:tr h="679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941" name="yt_shape_14941"/>
              <p:cNvSpPr txBox="1"/>
              <p:nvPr/>
            </p:nvSpPr>
            <p:spPr>
              <a:xfrm>
                <a:off x="540119" y="3451110"/>
                <a:ext cx="11111999" cy="1069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通辽市中考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电路连接完好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且各元件工作正常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随机闭合开关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中的两个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能让两个小灯泡同时发光的概率是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41" name="yt_shape_149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51110"/>
                <a:ext cx="11111999" cy="1069267"/>
              </a:xfrm>
              <a:prstGeom prst="rect">
                <a:avLst/>
              </a:prstGeom>
              <a:blipFill rotWithShape="1">
                <a:blip r:embed="rId2"/>
                <a:stretch>
                  <a:fillRect l="-3" t="-49" r="5" b="-136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43" name="yt_image_149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0518" y="4775595"/>
            <a:ext cx="2070963" cy="13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40767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90521" y="20813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8351096" y="3798842"/>
                <a:ext cx="6134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096" y="3798842"/>
                <a:ext cx="613474" cy="677050"/>
              </a:xfrm>
              <a:prstGeom prst="rect">
                <a:avLst/>
              </a:prstGeom>
              <a:blipFill rotWithShape="1">
                <a:blip r:embed="rId5"/>
                <a:stretch>
                  <a:fillRect l="-34" t="-134" r="45" b="-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5" name="yt_shape_14945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某人的钱包内有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元的纸币各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从中随机取出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张纸币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946" name="yt_shape_14946"/>
          <p:cNvSpPr txBox="1"/>
          <p:nvPr/>
        </p:nvSpPr>
        <p:spPr>
          <a:xfrm>
            <a:off x="540000" y="1842955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求取出纸币的总额是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47" name="yt_shape_14947"/>
              <p:cNvSpPr txBox="1"/>
              <p:nvPr/>
            </p:nvSpPr>
            <p:spPr>
              <a:xfrm>
                <a:off x="540119" y="2322258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共有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种可能的结果数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其中总额是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元的占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所以取出纸币的总额是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元的概率为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47" name="yt_shape_149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22258"/>
                <a:ext cx="11111999" cy="1121333"/>
              </a:xfrm>
              <a:prstGeom prst="rect">
                <a:avLst/>
              </a:prstGeom>
              <a:blipFill rotWithShape="1">
                <a:blip r:embed="rId1"/>
                <a:stretch>
                  <a:fillRect l="-3" t="-6" r="5" b="-2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49" name="yt_shape_14949"/>
          <p:cNvSpPr txBox="1"/>
          <p:nvPr/>
        </p:nvSpPr>
        <p:spPr>
          <a:xfrm>
            <a:off x="540000" y="3494379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求取出纸币的总额可购买一件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元的商品的概率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50" name="yt_shape_14950"/>
              <p:cNvSpPr txBox="1"/>
              <p:nvPr/>
            </p:nvSpPr>
            <p:spPr>
              <a:xfrm>
                <a:off x="540119" y="3973682"/>
                <a:ext cx="11111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种等可能的结果数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其中总额不少于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元的有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所以取出纸币的总额可购买一件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元的商品的概率为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50" name="yt_shape_149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73682"/>
                <a:ext cx="11111999" cy="1122295"/>
              </a:xfrm>
              <a:prstGeom prst="rect">
                <a:avLst/>
              </a:prstGeom>
              <a:blipFill rotWithShape="1">
                <a:blip r:embed="rId2"/>
                <a:stretch>
                  <a:fillRect l="-3" t="-43" r="5" b="-2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47" grpId="0" build="allAtOnce"/>
      <p:bldP spid="1495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2" name="yt_shape_14952"/>
          <p:cNvSpPr txBox="1"/>
          <p:nvPr/>
        </p:nvSpPr>
        <p:spPr>
          <a:xfrm>
            <a:off x="540119" y="900000"/>
            <a:ext cx="11111999" cy="762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将正面分别标有数字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背面花色相同的五张卡片洗匀后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背面朝上放在桌面上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从中随机抽取两张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953" name="yt_shape_14953"/>
          <p:cNvSpPr txBox="1"/>
          <p:nvPr/>
        </p:nvSpPr>
        <p:spPr>
          <a:xfrm>
            <a:off x="540119" y="1772816"/>
            <a:ext cx="11111999" cy="762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写出所有机会均等的结果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并求抽出的两张卡片上的数字之和为偶数的概率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spc="15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54" name="yt_shape_14954"/>
              <p:cNvSpPr txBox="1"/>
              <p:nvPr/>
            </p:nvSpPr>
            <p:spPr>
              <a:xfrm>
                <a:off x="540119" y="2639262"/>
                <a:ext cx="11111999" cy="17958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任取两张卡片共有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种取法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它们是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和为偶数的共有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种情况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故所求的概率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54" name="yt_shape_149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39262"/>
                <a:ext cx="11111999" cy="1795876"/>
              </a:xfrm>
              <a:prstGeom prst="rect">
                <a:avLst/>
              </a:prstGeom>
              <a:blipFill rotWithShape="1">
                <a:blip r:embed="rId1"/>
                <a:stretch>
                  <a:fillRect l="-3" t="-11" r="5" b="-2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956"/>
          <p:cNvSpPr txBox="1"/>
          <p:nvPr/>
        </p:nvSpPr>
        <p:spPr>
          <a:xfrm>
            <a:off x="540119" y="4509120"/>
            <a:ext cx="11111999" cy="762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记抽得的两张卡片的数字为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在直线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上的概率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spc="15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957"/>
              <p:cNvSpPr txBox="1"/>
              <p:nvPr/>
            </p:nvSpPr>
            <p:spPr>
              <a:xfrm>
                <a:off x="540119" y="5351757"/>
                <a:ext cx="11111999" cy="13896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抽得的两个数字分别作为点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的横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纵坐标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种可能性均等的结果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上的只有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种情况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故所求的概率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49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51757"/>
                <a:ext cx="11111999" cy="1389611"/>
              </a:xfrm>
              <a:prstGeom prst="rect">
                <a:avLst/>
              </a:prstGeom>
              <a:blipFill rotWithShape="1">
                <a:blip r:embed="rId2"/>
                <a:stretch>
                  <a:fillRect l="-3" t="-44" r="5" b="-35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4" grpId="0" build="allAtOnce"/>
      <p:bldP spid="3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PP_MARK_KEY" val="cac706d2-f58c-42f1-b88a-00b27a55f811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2353</Words>
  <Application>WPS 演示</Application>
  <PresentationFormat>宽屏</PresentationFormat>
  <Paragraphs>287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47</cp:revision>
  <dcterms:created xsi:type="dcterms:W3CDTF">2023-05-05T05:33:00Z</dcterms:created>
  <dcterms:modified xsi:type="dcterms:W3CDTF">2023-05-15T02:46:00Z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