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64" r:id="rId4"/>
    <p:sldId id="367" r:id="rId5"/>
    <p:sldId id="368" r:id="rId6"/>
    <p:sldId id="369" r:id="rId7"/>
    <p:sldId id="372" r:id="rId8"/>
    <p:sldId id="373" r:id="rId9"/>
    <p:sldId id="374" r:id="rId10"/>
    <p:sldId id="376" r:id="rId11"/>
    <p:sldId id="378" r:id="rId12"/>
    <p:sldId id="380" r:id="rId13"/>
    <p:sldId id="381" r:id="rId14"/>
    <p:sldId id="386" r:id="rId15"/>
    <p:sldId id="383" r:id="rId16"/>
  </p:sldIdLst>
  <p:sldSz cx="12192000" cy="6858000"/>
  <p:notesSz cx="6858000" cy="9144000"/>
  <p:custDataLst>
    <p:tags r:id="rId20"/>
  </p:custDataLst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6" d="100"/>
          <a:sy n="56" d="100"/>
        </p:scale>
        <p:origin x="42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5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2.png"/><Relationship Id="rId3" Type="http://schemas.openxmlformats.org/officeDocument/2006/relationships/image" Target="../media/image40.png"/><Relationship Id="rId2" Type="http://schemas.openxmlformats.org/officeDocument/2006/relationships/image" Target="../media/image36.png"/><Relationship Id="rId1" Type="http://schemas.openxmlformats.org/officeDocument/2006/relationships/image" Target="../media/image4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image" Target="../media/image22.png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55" name="yt_shape_14355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d06fe800-98fe-4ff5-a73b-445353f20ff3.png&quot;}"/>
            </a:endParaRPr>
          </a:p>
        </p:txBody>
      </p:sp>
      <p:sp>
        <p:nvSpPr>
          <p:cNvPr id="14356" name="yt_shape_14356"/>
          <p:cNvSpPr txBox="1"/>
          <p:nvPr/>
        </p:nvSpPr>
        <p:spPr>
          <a:xfrm>
            <a:off x="540119" y="1661816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圆锥的侧面展开图是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扇形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圆锥是由一个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扇形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和一个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圆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围成的几何体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若圆锥底面圆的半径为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母线长为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则圆锥的侧面积为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rl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全面积为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r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r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l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</p:txBody>
      </p:sp>
      <p:pic>
        <p:nvPicPr>
          <p:cNvPr id="14357" name="yt_image_14357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156291" y="3253746"/>
            <a:ext cx="1879416" cy="1925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388836123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498108" y="161501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扇形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50907" y="161501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扇形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984507" y="1615010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圆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882907" y="2090498"/>
            <a:ext cx="842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π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rl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59708" y="2565986"/>
            <a:ext cx="18755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π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r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r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l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420" name="yt_shape_14420"/>
              <p:cNvSpPr txBox="1"/>
              <p:nvPr/>
            </p:nvSpPr>
            <p:spPr>
              <a:xfrm>
                <a:off x="540119" y="900000"/>
                <a:ext cx="11111999" cy="110895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若将半径为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6cm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的圆形纸片剪去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剩下的部分围成一个圆锥的侧面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则围成圆锥的全面积为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40π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cm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 </a:t>
                </a:r>
                <a:endParaRPr lang="en-US" altLang="zh-CN" sz="2400" b="0" i="1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Times New Roman" panose="02020603050405020304" pitchFamily="24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4420" name="yt_shape_144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108958"/>
              </a:xfrm>
              <a:prstGeom prst="rect">
                <a:avLst/>
              </a:prstGeom>
              <a:blipFill rotWithShape="1">
                <a:blip r:embed="rId1"/>
                <a:stretch>
                  <a:fillRect l="-3" t="-18" r="5" b="-40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422" name="yt_image_1442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76313" y="2130648"/>
            <a:ext cx="2439372" cy="151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3498108" y="1527056"/>
            <a:ext cx="9436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40π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4424"/>
              <p:cNvSpPr txBox="1"/>
              <p:nvPr/>
            </p:nvSpPr>
            <p:spPr>
              <a:xfrm>
                <a:off x="540119" y="3737698"/>
                <a:ext cx="11111999" cy="142943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  <a:cs typeface="宋体" panose="02010600030101010101" pitchFamily="2" charset="-122"/>
                  </a:rPr>
                  <a:t>原创题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如图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已知圆锥底面半径为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母线长为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地面圆周上有一点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一只蚂蚁从点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出发沿圆锥侧面运动一周后到达母线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PA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的中点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则蚂蚁爬行的最短路程为</a:t>
                </a:r>
                <a:r>
                  <a:rPr lang="zh-CN" altLang="zh-CN" sz="100" b="0" i="1" spc="-100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 </a:t>
                </a:r>
                <a:r>
                  <a:rPr lang="zh-CN" altLang="zh-CN" sz="2400" b="0" i="1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结果保留根号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 </a:t>
                </a:r>
                <a:endParaRPr lang="en-US" altLang="zh-CN" sz="2400" b="0" i="1" u="none" dirty="0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Times New Roman" panose="02020603050405020304" pitchFamily="24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" name="yt_shape_144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737698"/>
                <a:ext cx="11111999" cy="1429430"/>
              </a:xfrm>
              <a:prstGeom prst="rect">
                <a:avLst/>
              </a:prstGeom>
              <a:blipFill rotWithShape="1">
                <a:blip r:embed="rId3"/>
                <a:stretch>
                  <a:fillRect l="-3" t="-6" r="5" b="-5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yt_image_1442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36337" y="5298272"/>
            <a:ext cx="919324" cy="1443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/>
              <p:cNvSpPr txBox="1"/>
              <p:nvPr/>
            </p:nvSpPr>
            <p:spPr>
              <a:xfrm>
                <a:off x="1364508" y="4663388"/>
                <a:ext cx="1005714" cy="5231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30000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64508" y="4663388"/>
                <a:ext cx="1005714" cy="523190"/>
              </a:xfrm>
              <a:prstGeom prst="rect">
                <a:avLst/>
              </a:prstGeom>
              <a:blipFill rotWithShape="1">
                <a:blip r:embed="rId5"/>
                <a:stretch>
                  <a:fillRect l="-53" t="-111" r="40" b="1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28" name="yt_shape_14428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有一直径是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的圆形铁皮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要从中剪出最大的圆心角为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的扇形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4429" name="yt_image_14429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0061972" y="1934502"/>
            <a:ext cx="1596016" cy="1492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431" name="yt_shape_14431"/>
              <p:cNvSpPr txBox="1"/>
              <p:nvPr/>
            </p:nvSpPr>
            <p:spPr>
              <a:xfrm>
                <a:off x="540000" y="1900572"/>
                <a:ext cx="6012864" cy="59009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被剪掉的阴影部分的面积为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en-US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π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 </a:t>
                </a:r>
                <a:endParaRPr lang="en-US" altLang="zh-CN" sz="2400" b="0" i="1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Times New Roman" panose="02020603050405020304" pitchFamily="24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4431" name="yt_shape_144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00572"/>
                <a:ext cx="6012864" cy="590098"/>
              </a:xfrm>
              <a:prstGeom prst="rect">
                <a:avLst/>
              </a:prstGeom>
              <a:blipFill rotWithShape="1">
                <a:blip r:embed="rId2"/>
                <a:stretch>
                  <a:fillRect l="-4" t="-12916" r="-301" b="-22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/>
              <p:cNvSpPr txBox="1"/>
              <p:nvPr/>
            </p:nvSpPr>
            <p:spPr>
              <a:xfrm>
                <a:off x="5250589" y="1772816"/>
                <a:ext cx="767461" cy="67800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3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π</a:t>
                </a:r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50589" y="1772816"/>
                <a:ext cx="767461" cy="678003"/>
              </a:xfrm>
              <a:prstGeom prst="rect">
                <a:avLst/>
              </a:prstGeom>
              <a:blipFill rotWithShape="1">
                <a:blip r:embed="rId3"/>
                <a:stretch>
                  <a:fillRect l="-53" t="-172" r="20" b="-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yt_shape_14433"/>
          <p:cNvSpPr txBox="1"/>
          <p:nvPr/>
        </p:nvSpPr>
        <p:spPr>
          <a:xfrm>
            <a:off x="540119" y="2564904"/>
            <a:ext cx="6419977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用所留的扇形铁皮围成一个圆锥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该圆锥的底面圆的半径是多少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？（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结果用根号表示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4434"/>
              <p:cNvSpPr txBox="1"/>
              <p:nvPr/>
            </p:nvSpPr>
            <p:spPr>
              <a:xfrm>
                <a:off x="540000" y="3507859"/>
                <a:ext cx="5129609" cy="135242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设圆锥底面圆的半径为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r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90</m:t>
                        </m:r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π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ad>
                              <m:radPr>
                                <m:degHide m:val="on"/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</m:rad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180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2π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r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r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m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4" name="yt_shape_144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507859"/>
                <a:ext cx="5129609" cy="1352422"/>
              </a:xfrm>
              <a:prstGeom prst="rect">
                <a:avLst/>
              </a:prstGeom>
              <a:blipFill rotWithShape="1">
                <a:blip r:embed="rId4"/>
                <a:stretch>
                  <a:fillRect l="-5" t="-9" r="-1999" b="-138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4436"/>
              <p:cNvSpPr txBox="1"/>
              <p:nvPr/>
            </p:nvSpPr>
            <p:spPr>
              <a:xfrm>
                <a:off x="540000" y="4911069"/>
                <a:ext cx="4671215" cy="72398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答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该圆锥的底面圆的半径是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m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5" name="yt_shape_144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911069"/>
                <a:ext cx="4671215" cy="723981"/>
              </a:xfrm>
              <a:prstGeom prst="rect">
                <a:avLst/>
              </a:prstGeom>
              <a:blipFill rotWithShape="1">
                <a:blip r:embed="rId5"/>
                <a:stretch>
                  <a:fillRect l="-5" t="-85" r="-2166" b="-50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" name="yt_shape_14438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e7b0fd41-457d-4384-8d12-f72f83f1273a.png&quot;}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439" name="yt_shape_14439"/>
              <p:cNvSpPr txBox="1"/>
              <p:nvPr/>
            </p:nvSpPr>
            <p:spPr>
              <a:xfrm>
                <a:off x="540119" y="1661816"/>
                <a:ext cx="8868249" cy="175708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14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  <a:cs typeface="宋体" panose="02010600030101010101" pitchFamily="2" charset="-122"/>
                  </a:rPr>
                  <a:t>核心素养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  <a:cs typeface="宋体" panose="02010600030101010101" pitchFamily="2" charset="-122"/>
                  </a:rPr>
                  <a:t>创新意识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如图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某工厂要选一块矩形铁皮加工成一个底面半径为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20cm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高为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40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的圆锥形漏斗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要求只能有一条接缝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接缝忽略不计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请问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选长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、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宽分别为多少厘米的矩形铁皮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才能使所用材料最省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？</a:t>
                </a:r>
                <a:endParaRPr lang="zh-CN" altLang="zh-CN" sz="2400" b="0" i="0" u="none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4439" name="yt_shape_144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61816"/>
                <a:ext cx="8868249" cy="1757084"/>
              </a:xfrm>
              <a:prstGeom prst="rect">
                <a:avLst/>
              </a:prstGeom>
              <a:blipFill rotWithShape="1">
                <a:blip r:embed="rId1"/>
                <a:stretch>
                  <a:fillRect l="-4" t="-1" r="2" b="-5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441" name="yt_image_1444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69485" y="1739195"/>
            <a:ext cx="2082396" cy="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3888361400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4443"/>
              <p:cNvSpPr txBox="1"/>
              <p:nvPr/>
            </p:nvSpPr>
            <p:spPr>
              <a:xfrm>
                <a:off x="540001" y="3501008"/>
                <a:ext cx="7860256" cy="209089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圆锥形漏斗的底面半径为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20cm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高为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40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圆锥的母线长为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0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＋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（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40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e>
                        </m:rad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60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设圆锥的侧面展开图的圆心角为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n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则有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π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60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180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2π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解得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n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120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2" name="yt_shape_1444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1" y="3501008"/>
                <a:ext cx="7860256" cy="2090893"/>
              </a:xfrm>
              <a:prstGeom prst="rect">
                <a:avLst/>
              </a:prstGeom>
              <a:blipFill rotWithShape="1">
                <a:blip r:embed="rId4"/>
                <a:stretch>
                  <a:fillRect l="-3" t="-12" r="6" b="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4445"/>
              <p:cNvSpPr txBox="1"/>
              <p:nvPr/>
            </p:nvSpPr>
            <p:spPr>
              <a:xfrm>
                <a:off x="540119" y="5661248"/>
                <a:ext cx="11111999" cy="87844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方案一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如图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①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扇形的半径为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60cm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矩形的宽为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60cm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易求得矩形的长为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60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cm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当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60cm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60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时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S</a:t>
                </a:r>
                <a:r>
                  <a:rPr lang="zh-CN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矩形</a:t>
                </a:r>
                <a:r>
                  <a:rPr lang="en-US" altLang="zh-CN" sz="2400" b="0" i="1" u="none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ABCD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3600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cm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4" name="yt_shape_144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5661248"/>
                <a:ext cx="11111999" cy="878446"/>
              </a:xfrm>
              <a:prstGeom prst="rect">
                <a:avLst/>
              </a:prstGeom>
              <a:blipFill rotWithShape="1">
                <a:blip r:embed="rId5"/>
                <a:stretch>
                  <a:fillRect l="-3" t="-25" r="5" b="-80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yt_image_14451"/>
          <p:cNvPicPr>
            <a:picLocks noChangeAspect="1" noChangeArrowheads="1"/>
          </p:cNvPicPr>
          <p:nvPr/>
        </p:nvPicPr>
        <p:blipFill rotWithShape="1">
          <a:blip r:embed="rId6" cstate="print"/>
          <a:srcRect r="45617"/>
          <a:stretch>
            <a:fillRect/>
          </a:stretch>
        </p:blipFill>
        <p:spPr bwMode="auto">
          <a:xfrm>
            <a:off x="9851681" y="3046058"/>
            <a:ext cx="1800200" cy="1465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47" name="yt_shape_14447"/>
          <p:cNvSpPr txBox="1"/>
          <p:nvPr/>
        </p:nvSpPr>
        <p:spPr>
          <a:xfrm>
            <a:off x="540119" y="234106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方案二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如图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扇形与矩形的两边相切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有一边重合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易求得矩形的宽为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60cm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长为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60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90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此时矩形的面积为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90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60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5400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cm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448" name="yt_shape_14448"/>
              <p:cNvSpPr txBox="1"/>
              <p:nvPr/>
            </p:nvSpPr>
            <p:spPr>
              <a:xfrm>
                <a:off x="540000" y="3300497"/>
                <a:ext cx="2526461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3600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＞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5400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4448" name="yt_shape_1444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300497"/>
                <a:ext cx="2526461" cy="465577"/>
              </a:xfrm>
              <a:prstGeom prst="rect">
                <a:avLst/>
              </a:prstGeom>
              <a:blipFill rotWithShape="1">
                <a:blip r:embed="rId1"/>
                <a:stretch>
                  <a:fillRect l="-10" t="-86" r="-5075" b="-45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450" name="yt_shape_14450"/>
          <p:cNvSpPr txBox="1"/>
          <p:nvPr/>
        </p:nvSpPr>
        <p:spPr>
          <a:xfrm>
            <a:off x="540119" y="3816862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spc="15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方案二所用材料最省</a:t>
            </a:r>
            <a:r>
              <a:rPr lang="en-US" altLang="zh-CN" sz="2400" b="0" i="0" u="none" spc="15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即选长为</a:t>
            </a:r>
            <a:r>
              <a:rPr lang="en-US" altLang="zh-CN" sz="2400" b="0" i="0" u="none" spc="15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90cm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宽为</a:t>
            </a:r>
            <a:r>
              <a:rPr lang="en-US" altLang="zh-CN" sz="2400" b="0" i="0" u="none" spc="15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60cm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的矩形铁皮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才能使所用材料最省</a:t>
            </a:r>
            <a:r>
              <a:rPr lang="en-US" altLang="zh-CN" sz="2400" b="0" i="0" u="none" spc="15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spc="15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yt_image_1444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63752" y="5028534"/>
            <a:ext cx="2082396" cy="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image_14451"/>
          <p:cNvPicPr>
            <a:picLocks noChangeAspect="1" noChangeArrowheads="1"/>
          </p:cNvPicPr>
          <p:nvPr/>
        </p:nvPicPr>
        <p:blipFill rotWithShape="1">
          <a:blip r:embed="rId3" cstate="print"/>
          <a:srcRect l="54383"/>
          <a:stretch>
            <a:fillRect/>
          </a:stretch>
        </p:blipFill>
        <p:spPr bwMode="auto">
          <a:xfrm>
            <a:off x="6245854" y="4844192"/>
            <a:ext cx="1510003" cy="1465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4439"/>
              <p:cNvSpPr txBox="1"/>
              <p:nvPr/>
            </p:nvSpPr>
            <p:spPr>
              <a:xfrm>
                <a:off x="540119" y="900902"/>
                <a:ext cx="11111999" cy="131388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14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  <a:cs typeface="宋体" panose="02010600030101010101" pitchFamily="2" charset="-122"/>
                  </a:rPr>
                  <a:t>核心素养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  <a:cs typeface="宋体" panose="02010600030101010101" pitchFamily="2" charset="-122"/>
                  </a:rPr>
                  <a:t>创新意识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如图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某工厂要选一块矩形铁皮加工成一个底面半径为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20cm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高为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40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的圆锥形漏斗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要求只能有一条接缝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接缝忽略不计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请问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选长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、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宽分别为多少厘米的矩形铁皮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才能使所用材料最省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？</a:t>
                </a:r>
                <a:endParaRPr lang="zh-CN" altLang="zh-CN" sz="2400" b="0" i="0" u="none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4" name="yt_shape_144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902"/>
                <a:ext cx="11111999" cy="1313886"/>
              </a:xfrm>
              <a:prstGeom prst="rect">
                <a:avLst/>
              </a:prstGeom>
              <a:blipFill rotWithShape="1">
                <a:blip r:embed="rId4"/>
                <a:stretch>
                  <a:fillRect l="-3" t="-36" r="5" b="-9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4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4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4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47" grpId="0" build="allAtOnce"/>
      <p:bldP spid="14448" grpId="0" build="allAtOnce"/>
      <p:bldP spid="14450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53" name="yt_shape_14453"/>
          <p:cNvSpPr txBox="1"/>
          <p:nvPr/>
        </p:nvSpPr>
        <p:spPr>
          <a:xfrm>
            <a:off x="540000" y="900000"/>
            <a:ext cx="1397819" cy="41934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300" b="0" i="0" u="none" spc="109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2300" b="0" i="0" u="none" spc="109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c10e8266-9a7e-45eb-a635-a049e7dec899.png&quot;}"/>
            </a:endParaRPr>
          </a:p>
        </p:txBody>
      </p:sp>
      <p:sp>
        <p:nvSpPr>
          <p:cNvPr id="14454" name="yt_shape_14454"/>
          <p:cNvSpPr txBox="1"/>
          <p:nvPr/>
        </p:nvSpPr>
        <p:spPr>
          <a:xfrm>
            <a:off x="540000" y="1370134"/>
            <a:ext cx="11111999" cy="96487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圆锥的侧面展开图是一个扇形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在利用公式求圆锥侧面展开图的面积时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应注意扇形的半径指的是圆锥的母线长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并不是圆锥底面圆的半径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yt_shape_1683888361427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7159"/>
            <a:ext cx="1257364" cy="32097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59" name="yt_shape_14359"/>
          <p:cNvSpPr txBox="1"/>
          <p:nvPr/>
        </p:nvSpPr>
        <p:spPr>
          <a:xfrm>
            <a:off x="540000" y="900000"/>
            <a:ext cx="4270400" cy="72019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3950" b="0" i="0" u="none" spc="333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12dc2bfd-d41a-486d-8e59-e193f432d897.png&quot;}"/>
            </a:endParaRPr>
          </a:p>
        </p:txBody>
      </p:sp>
      <p:sp>
        <p:nvSpPr>
          <p:cNvPr id="14360" name="yt_shape_14360"/>
          <p:cNvSpPr txBox="1"/>
          <p:nvPr/>
        </p:nvSpPr>
        <p:spPr>
          <a:xfrm>
            <a:off x="540000" y="1670985"/>
            <a:ext cx="5796459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圆锥的侧面积和全面积的计算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4"/>
              <a:ea typeface="黑体" panose="02010609060101010101" pitchFamily="24" charset="-122"/>
              <a:cs typeface="宋体" panose="02010600030101010101" pitchFamily="2" charset="-122"/>
            </a:endParaRPr>
          </a:p>
        </p:txBody>
      </p:sp>
      <p:sp>
        <p:nvSpPr>
          <p:cNvPr id="14361" name="yt_shape_14361"/>
          <p:cNvSpPr txBox="1"/>
          <p:nvPr/>
        </p:nvSpPr>
        <p:spPr>
          <a:xfrm>
            <a:off x="540000" y="2167857"/>
            <a:ext cx="1082187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已知圆锥的底面圆的半径为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母线长为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则圆锥的侧面积是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14362" name="yt_table_14362" title="H_66.83008"/>
          <p:cNvGraphicFramePr>
            <a:graphicFrameLocks noGrp="1"/>
          </p:cNvGraphicFramePr>
          <p:nvPr/>
        </p:nvGraphicFramePr>
        <p:xfrm>
          <a:off x="540000" y="2799524"/>
          <a:ext cx="4875657" cy="848742"/>
        </p:xfrm>
        <a:graphic>
          <a:graphicData uri="http://schemas.openxmlformats.org/drawingml/2006/table">
            <a:tbl>
              <a:tblPr/>
              <a:tblGrid>
                <a:gridCol w="3011932"/>
                <a:gridCol w="1863725"/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30cm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</a:t>
                      </a:r>
                      <a:endParaRPr lang="en-US" altLang="zh-CN" sz="2400" b="0" i="0" u="none" baseline="30000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30πcm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</a:t>
                      </a:r>
                      <a:endParaRPr lang="en-US" altLang="zh-CN" sz="2400" b="0" i="0" u="none" baseline="30000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15cm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</a:t>
                      </a:r>
                      <a:endParaRPr lang="en-US" altLang="zh-CN" sz="2400" b="0" i="0" u="none" baseline="30000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15πcm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</a:t>
                      </a:r>
                      <a:endParaRPr lang="en-US" altLang="zh-CN" sz="2400" b="0" i="0" u="none" baseline="30000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4364" name="yt_shape_14364"/>
              <p:cNvSpPr txBox="1"/>
              <p:nvPr/>
            </p:nvSpPr>
            <p:spPr>
              <a:xfrm>
                <a:off x="540119" y="3698866"/>
                <a:ext cx="11111999" cy="95391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  <a:cs typeface="宋体" panose="02010600030101010101" pitchFamily="2" charset="-122"/>
                  </a:rPr>
                  <a:t>黄冈市中考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圆锥的高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底面半径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r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则圆锥的全面积为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endParaRPr lang="zh-CN" altLang="zh-CN" sz="2400" b="0" i="0" u="none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4364" name="yt_shape_1436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698866"/>
                <a:ext cx="11111999" cy="953915"/>
              </a:xfrm>
              <a:prstGeom prst="rect">
                <a:avLst/>
              </a:prstGeom>
              <a:blipFill rotWithShape="1">
                <a:blip r:embed="rId1"/>
                <a:stretch>
                  <a:fillRect l="-3" t="-66" r="5" b="-7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369" name="yt_table_14369_skip" title="H_72.61008"/>
              <p:cNvGraphicFramePr>
                <a:graphicFrameLocks noGrp="1"/>
              </p:cNvGraphicFramePr>
              <p:nvPr/>
            </p:nvGraphicFramePr>
            <p:xfrm>
              <a:off x="540000" y="4703569"/>
              <a:ext cx="6158484" cy="922148"/>
            </p:xfrm>
            <a:graphic>
              <a:graphicData uri="http://schemas.openxmlformats.org/drawingml/2006/table">
                <a:tbl>
                  <a:tblPr/>
                  <a:tblGrid>
                    <a:gridCol w="3011932"/>
                    <a:gridCol w="3146552"/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4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πcm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2</a:t>
                          </a:r>
                          <a:endParaRPr lang="en-US" altLang="zh-CN" sz="2400" b="0" i="0" u="none" baseline="300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24"/>
                            <a:ea typeface="Times New Roman" panose="02020603050405020304" pitchFamily="24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8πcm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2</a:t>
                          </a:r>
                          <a:endParaRPr lang="en-US" altLang="zh-CN" sz="2400" b="0" i="0" u="none" baseline="300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24"/>
                            <a:ea typeface="Times New Roman" panose="02020603050405020304" pitchFamily="24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12πcm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2</a:t>
                          </a:r>
                          <a:endParaRPr lang="en-US" altLang="zh-CN" sz="2400" b="0" i="0" u="none" baseline="300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24"/>
                            <a:ea typeface="Times New Roman" panose="02020603050405020304" pitchFamily="24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4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πcm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2</a:t>
                          </a:r>
                          <a:endParaRPr lang="en-US" altLang="zh-CN" sz="2400" b="0" i="0" u="none" baseline="300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24"/>
                            <a:ea typeface="Times New Roman" panose="02020603050405020304" pitchFamily="24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14369" name="yt_table_14369_skip" title="H_72.61008"/>
              <p:cNvGraphicFramePr>
                <a:graphicFrameLocks noGrp="1"/>
              </p:cNvGraphicFramePr>
              <p:nvPr/>
            </p:nvGraphicFramePr>
            <p:xfrm>
              <a:off x="540000" y="4703569"/>
              <a:ext cx="6158484" cy="922148"/>
            </p:xfrm>
            <a:graphic>
              <a:graphicData uri="http://schemas.openxmlformats.org/drawingml/2006/table">
                <a:tbl>
                  <a:tblPr/>
                  <a:tblGrid>
                    <a:gridCol w="3011932"/>
                    <a:gridCol w="3146552"/>
                  </a:tblGrid>
                  <a:tr h="48704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8πcm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2</a:t>
                          </a:r>
                          <a:endParaRPr lang="en-US" altLang="zh-CN" sz="2400" b="0" i="0" u="none" baseline="300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24"/>
                            <a:ea typeface="Times New Roman" panose="02020603050405020304" pitchFamily="24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</a:tr>
                  <a:tr h="487045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12πcm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2</a:t>
                          </a:r>
                          <a:endParaRPr lang="en-US" altLang="zh-CN" sz="2400" b="0" i="0" u="none" baseline="300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24"/>
                            <a:ea typeface="Times New Roman" panose="02020603050405020304" pitchFamily="24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grpSp>
        <p:nvGrpSpPr>
          <p:cNvPr id="14366" name="yt_shape_14366_skip" title="H_114.145515"/>
          <p:cNvGrpSpPr/>
          <p:nvPr/>
        </p:nvGrpSpPr>
        <p:grpSpPr>
          <a:xfrm>
            <a:off x="10677729" y="4703569"/>
            <a:ext cx="971969" cy="1449648"/>
            <a:chOff x="0" y="0"/>
            <a:chExt cx="971969" cy="1449648"/>
          </a:xfrm>
        </p:grpSpPr>
        <p:pic>
          <p:nvPicPr>
            <p:cNvPr id="2" name="yt_image_14366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971969" cy="10536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368" name="yt_shape_14368"/>
            <p:cNvSpPr txBox="1"/>
            <p:nvPr/>
          </p:nvSpPr>
          <p:spPr>
            <a:xfrm>
              <a:off x="-47296" y="108964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3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Times New Roman" panose="02020603050405020304" pitchFamily="24"/>
                  <a:cs typeface="宋体" panose="02010600030101010101" pitchFamily="2" charset="-122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题图</a:t>
              </a:r>
              <a:endPara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pic>
        <p:nvPicPr>
          <p:cNvPr id="4" name="yt_shape_1683888361259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0553"/>
            <a:ext cx="4102164" cy="652125"/>
          </a:xfrm>
          <a:prstGeom prst="rect">
            <a:avLst/>
          </a:prstGeom>
        </p:spPr>
      </p:pic>
      <p:pic>
        <p:nvPicPr>
          <p:cNvPr id="6" name="yt_shape_1683888361276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10281"/>
            <a:ext cx="1346264" cy="363178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336939" y="212105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64508" y="417237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370" name="yt_shape_14370"/>
              <p:cNvSpPr txBox="1"/>
              <p:nvPr/>
            </p:nvSpPr>
            <p:spPr>
              <a:xfrm>
                <a:off x="540119" y="900000"/>
                <a:ext cx="11111999" cy="94679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物体由两个圆锥组成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其从正面看到的平面图形中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90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105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°.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若上面圆锥的侧面积为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则下面圆锥的侧面积为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 </a:t>
                </a:r>
                <a:endParaRPr lang="en-US" altLang="zh-CN" sz="2400" b="0" i="1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Times New Roman" panose="02020603050405020304" pitchFamily="24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4370" name="yt_shape_1437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946798"/>
              </a:xfrm>
              <a:prstGeom prst="rect">
                <a:avLst/>
              </a:prstGeom>
              <a:blipFill rotWithShape="1">
                <a:blip r:embed="rId1"/>
                <a:stretch>
                  <a:fillRect l="-3" t="-22" r="5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375" name="yt_shape_14375"/>
          <p:cNvSpPr txBox="1"/>
          <p:nvPr/>
        </p:nvSpPr>
        <p:spPr>
          <a:xfrm>
            <a:off x="540000" y="3862333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</a:p>
        </p:txBody>
      </p:sp>
      <p:grpSp>
        <p:nvGrpSpPr>
          <p:cNvPr id="14372" name="yt_shape_14372" title="H_138.73889"/>
          <p:cNvGrpSpPr/>
          <p:nvPr/>
        </p:nvGrpSpPr>
        <p:grpSpPr>
          <a:xfrm>
            <a:off x="5113091" y="2049950"/>
            <a:ext cx="1965816" cy="1761984"/>
            <a:chOff x="0" y="0"/>
            <a:chExt cx="1965816" cy="1761984"/>
          </a:xfrm>
        </p:grpSpPr>
        <p:pic>
          <p:nvPicPr>
            <p:cNvPr id="2" name="yt_image_1437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65816" cy="13659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374" name="yt_shape_14374"/>
            <p:cNvSpPr txBox="1"/>
            <p:nvPr/>
          </p:nvSpPr>
          <p:spPr>
            <a:xfrm>
              <a:off x="449627" y="140198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3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Times New Roman" panose="02020603050405020304" pitchFamily="24"/>
                  <a:cs typeface="宋体" panose="02010600030101010101" pitchFamily="2" charset="-122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题图</a:t>
              </a:r>
              <a:endPara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/>
              <p:cNvSpPr txBox="1"/>
              <p:nvPr/>
            </p:nvSpPr>
            <p:spPr>
              <a:xfrm>
                <a:off x="8527307" y="1324111"/>
                <a:ext cx="853314" cy="52071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30000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27307" y="1324111"/>
                <a:ext cx="853314" cy="520713"/>
              </a:xfrm>
              <a:prstGeom prst="rect">
                <a:avLst/>
              </a:prstGeom>
              <a:blipFill rotWithShape="1">
                <a:blip r:embed="rId3"/>
                <a:stretch>
                  <a:fillRect l="-62" t="-26" r="47" b="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76" name="yt_shape_14376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页例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一个几何体由圆锥和圆柱组成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其尺寸如图所示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求该几何体的全面积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即表面积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？（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结果保留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4377" name="yt_image_14377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407587" y="2011799"/>
            <a:ext cx="1376825" cy="1327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79" name="yt_shape_14379"/>
              <p:cNvSpPr txBox="1"/>
              <p:nvPr/>
            </p:nvSpPr>
            <p:spPr>
              <a:xfrm>
                <a:off x="540000" y="3390046"/>
                <a:ext cx="4828245" cy="47808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圆锥的母线长是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：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4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5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4379" name="yt_shape_1437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390046"/>
                <a:ext cx="4828245" cy="478080"/>
              </a:xfrm>
              <a:prstGeom prst="rect">
                <a:avLst/>
              </a:prstGeom>
              <a:blipFill rotWithShape="1">
                <a:blip r:embed="rId2"/>
                <a:stretch>
                  <a:fillRect l="-5" t="-87" r="-2197" b="-17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381" name="yt_shape_14381"/>
          <p:cNvSpPr txBox="1"/>
          <p:nvPr/>
        </p:nvSpPr>
        <p:spPr>
          <a:xfrm>
            <a:off x="540000" y="3918914"/>
            <a:ext cx="426078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圆锥的侧面积是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5·π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20π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382" name="yt_shape_14382"/>
          <p:cNvSpPr txBox="1"/>
          <p:nvPr/>
        </p:nvSpPr>
        <p:spPr>
          <a:xfrm>
            <a:off x="540000" y="4398217"/>
            <a:ext cx="415819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圆柱的侧面积是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8π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32π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383" name="yt_shape_14383"/>
          <p:cNvSpPr txBox="1"/>
          <p:nvPr/>
        </p:nvSpPr>
        <p:spPr>
          <a:xfrm>
            <a:off x="540000" y="4877520"/>
            <a:ext cx="503022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几何体的下底面面积是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π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16π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384" name="yt_shape_14384"/>
          <p:cNvSpPr txBox="1"/>
          <p:nvPr/>
        </p:nvSpPr>
        <p:spPr>
          <a:xfrm>
            <a:off x="540000" y="5356823"/>
            <a:ext cx="847026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所以该几何体的全面积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即表面积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20π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32π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16π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68π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3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3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43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43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79" grpId="0" build="allAtOnce"/>
      <p:bldP spid="14381" grpId="0" build="allAtOnce"/>
      <p:bldP spid="14382" grpId="0" build="allAtOnce"/>
      <p:bldP spid="14383" grpId="0" build="allAtOnce"/>
      <p:bldP spid="1438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85" name="yt_shape_14385"/>
          <p:cNvSpPr txBox="1"/>
          <p:nvPr/>
        </p:nvSpPr>
        <p:spPr>
          <a:xfrm>
            <a:off x="540000" y="900000"/>
            <a:ext cx="5796459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圆锥及其展开图相关量的计算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4"/>
              <a:ea typeface="黑体" panose="02010609060101010101" pitchFamily="24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386" name="yt_shape_14386"/>
              <p:cNvSpPr txBox="1"/>
              <p:nvPr/>
            </p:nvSpPr>
            <p:spPr>
              <a:xfrm>
                <a:off x="540119" y="1396872"/>
                <a:ext cx="11111999" cy="95539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若一个圆锥的底面半径为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高为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则圆锥的侧面展开图中圆心角的度数为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endParaRPr lang="zh-CN" altLang="zh-CN" sz="2400" b="0" i="0" u="none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4386" name="yt_shape_1438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6872"/>
                <a:ext cx="11111999" cy="955390"/>
              </a:xfrm>
              <a:prstGeom prst="rect">
                <a:avLst/>
              </a:prstGeom>
              <a:blipFill rotWithShape="1">
                <a:blip r:embed="rId1"/>
                <a:stretch>
                  <a:fillRect l="-3" t="-53" r="5" b="-6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4388" name="yt_table_14388" title="H_33.41504"/>
          <p:cNvGraphicFramePr>
            <a:graphicFrameLocks noGrp="1"/>
          </p:cNvGraphicFramePr>
          <p:nvPr/>
        </p:nvGraphicFramePr>
        <p:xfrm>
          <a:off x="540000" y="2555414"/>
          <a:ext cx="9791066" cy="424371"/>
        </p:xfrm>
        <a:graphic>
          <a:graphicData uri="http://schemas.openxmlformats.org/drawingml/2006/table">
            <a:tbl>
              <a:tblPr/>
              <a:tblGrid>
                <a:gridCol w="2575243"/>
                <a:gridCol w="2710180"/>
                <a:gridCol w="2710180"/>
                <a:gridCol w="1795463"/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80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°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100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°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120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°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150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°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4390" name="yt_shape_14390"/>
          <p:cNvSpPr txBox="1"/>
          <p:nvPr/>
        </p:nvSpPr>
        <p:spPr>
          <a:xfrm>
            <a:off x="540119" y="303047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包头市中考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一个圆锥的底面半径是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其侧面展开图的圆心角是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120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则圆锥的母线长是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14391" name="yt_table_14391" title="H_33.41504"/>
          <p:cNvGraphicFramePr>
            <a:graphicFrameLocks noGrp="1"/>
          </p:cNvGraphicFramePr>
          <p:nvPr/>
        </p:nvGraphicFramePr>
        <p:xfrm>
          <a:off x="540000" y="4142278"/>
          <a:ext cx="9629141" cy="424371"/>
        </p:xfrm>
        <a:graphic>
          <a:graphicData uri="http://schemas.openxmlformats.org/drawingml/2006/table">
            <a:tbl>
              <a:tblPr/>
              <a:tblGrid>
                <a:gridCol w="2575243"/>
                <a:gridCol w="2710180"/>
                <a:gridCol w="2710180"/>
                <a:gridCol w="1633538"/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8cm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12cm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16cm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24cm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3" name="yt_shape_168388836131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669308" y="1871846"/>
            <a:ext cx="383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193308" y="345916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93" name="yt_shape_14393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在长方形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如图所示裁出一扇形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将扇形围成一个圆锥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重合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则此圆锥的底面半径为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 dirty="0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</p:txBody>
      </p:sp>
      <p:pic>
        <p:nvPicPr>
          <p:cNvPr id="14394" name="yt_image_14394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464687" y="2011799"/>
            <a:ext cx="1262624" cy="1426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6374658" y="132868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396" name="yt_shape_14396"/>
              <p:cNvSpPr txBox="1"/>
              <p:nvPr/>
            </p:nvSpPr>
            <p:spPr>
              <a:xfrm>
                <a:off x="540000" y="900000"/>
                <a:ext cx="7210435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一个圆锥的高为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侧面展开图是半圆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4396" name="yt_shape_1439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210435" cy="465577"/>
              </a:xfrm>
              <a:prstGeom prst="rect">
                <a:avLst/>
              </a:prstGeom>
              <a:blipFill rotWithShape="1">
                <a:blip r:embed="rId1"/>
                <a:stretch>
                  <a:fillRect l="-3" t="-44" r="-1159" b="-45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398" name="yt_shape_14398"/>
          <p:cNvSpPr txBox="1"/>
          <p:nvPr/>
        </p:nvSpPr>
        <p:spPr>
          <a:xfrm>
            <a:off x="540000" y="1416365"/>
            <a:ext cx="538609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求圆锥的母线长与底面半径之比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yt_shape_14399"/>
          <p:cNvSpPr txBox="1"/>
          <p:nvPr/>
        </p:nvSpPr>
        <p:spPr>
          <a:xfrm>
            <a:off x="540000" y="1916832"/>
            <a:ext cx="7830670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设此圆锥的高为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h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底面半径为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r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母线长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l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∵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2π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r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π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l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l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r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圆锥的母线长与底面半径之比为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4400" name="yt_image_144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34721" y="2048032"/>
            <a:ext cx="1417278" cy="1810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02" name="yt_shape_14402"/>
          <p:cNvSpPr txBox="1"/>
          <p:nvPr/>
        </p:nvSpPr>
        <p:spPr>
          <a:xfrm>
            <a:off x="540000" y="3369808"/>
            <a:ext cx="319638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的度数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4403"/>
              <p:cNvSpPr txBox="1"/>
              <p:nvPr/>
            </p:nvSpPr>
            <p:spPr>
              <a:xfrm>
                <a:off x="540000" y="3861048"/>
                <a:ext cx="4735271" cy="111748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AO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𝑙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𝑟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则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60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°.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" name="yt_shape_1440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861048"/>
                <a:ext cx="4735271" cy="1117485"/>
              </a:xfrm>
              <a:prstGeom prst="rect">
                <a:avLst/>
              </a:prstGeom>
              <a:blipFill rotWithShape="1">
                <a:blip r:embed="rId3"/>
                <a:stretch>
                  <a:fillRect l="-5" t="-22" r="-2259" b="-37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yt_shape_14407"/>
          <p:cNvSpPr txBox="1"/>
          <p:nvPr/>
        </p:nvSpPr>
        <p:spPr>
          <a:xfrm>
            <a:off x="540000" y="5087245"/>
            <a:ext cx="369331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求圆锥底面圆的半径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4408"/>
              <p:cNvSpPr txBox="1"/>
              <p:nvPr/>
            </p:nvSpPr>
            <p:spPr>
              <a:xfrm>
                <a:off x="540000" y="5589240"/>
                <a:ext cx="5876737" cy="9909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由图可知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l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h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r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h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r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r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r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3cm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5" name="yt_shape_1440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589240"/>
                <a:ext cx="5876737" cy="990977"/>
              </a:xfrm>
              <a:prstGeom prst="rect">
                <a:avLst/>
              </a:prstGeom>
              <a:blipFill rotWithShape="1">
                <a:blip r:embed="rId4"/>
                <a:stretch>
                  <a:fillRect l="-4" t="-7750" r="-1512" b="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12" name="yt_shape_14412"/>
          <p:cNvSpPr txBox="1"/>
          <p:nvPr/>
        </p:nvSpPr>
        <p:spPr>
          <a:xfrm>
            <a:off x="540000" y="900000"/>
            <a:ext cx="830996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【易错易混】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对旋转所得的几何体的表面积理解不透而出错</a:t>
            </a:r>
            <a:endParaRPr lang="zh-CN" altLang="zh-CN" sz="2400" b="0" i="0" u="none">
              <a:solidFill>
                <a:srgbClr val="FF0000"/>
              </a:solidFill>
              <a:effectLst/>
              <a:latin typeface="Times New Roman" panose="02020603050405020304" pitchFamily="24"/>
              <a:ea typeface="黑体" panose="02010609060101010101" pitchFamily="24" charset="-122"/>
              <a:cs typeface="宋体" panose="02010600030101010101" pitchFamily="2" charset="-122"/>
            </a:endParaRPr>
          </a:p>
        </p:txBody>
      </p:sp>
      <p:sp>
        <p:nvSpPr>
          <p:cNvPr id="14413" name="yt_shape_14413"/>
          <p:cNvSpPr txBox="1"/>
          <p:nvPr>
            <p:custDataLst>
              <p:tags r:id="rId1"/>
            </p:custDataLst>
          </p:nvPr>
        </p:nvSpPr>
        <p:spPr>
          <a:xfrm>
            <a:off x="550914" y="148483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已知在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Rt△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边所在的直线为轴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旋转一周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则所得几何体的表面积是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414" name="yt_table_14414" title="H_50.62"/>
              <p:cNvGraphicFramePr>
                <a:graphicFrameLocks noGrp="1"/>
              </p:cNvGraphicFramePr>
              <p:nvPr>
                <p:custDataLst>
                  <p:tags r:id="rId2"/>
                </p:custDataLst>
              </p:nvPr>
            </p:nvGraphicFramePr>
            <p:xfrm>
              <a:off x="550795" y="2596634"/>
              <a:ext cx="8540116" cy="642874"/>
            </p:xfrm>
            <a:graphic>
              <a:graphicData uri="http://schemas.openxmlformats.org/drawingml/2006/table">
                <a:tbl>
                  <a:tblPr/>
                  <a:tblGrid>
                    <a:gridCol w="2429193"/>
                    <a:gridCol w="2411730"/>
                    <a:gridCol w="2283143"/>
                    <a:gridCol w="1416050"/>
                  </a:tblGrid>
                  <a:tr h="370840">
                    <a:tc>
                      <a:txBody>
                        <a:bodyPr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168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π</a:t>
                          </a:r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24"/>
                            <a:ea typeface="Times New Roman" panose="02020603050405020304" pitchFamily="24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564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25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π</a:t>
                          </a:r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24"/>
                            <a:ea typeface="Times New Roman" panose="02020603050405020304" pitchFamily="24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84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π</a:t>
                          </a:r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24"/>
                            <a:ea typeface="Times New Roman" panose="02020603050405020304" pitchFamily="24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12π</a:t>
                          </a:r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24"/>
                            <a:ea typeface="Times New Roman" panose="02020603050405020304" pitchFamily="24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14414" name="yt_table_14414" title="H_50.62"/>
              <p:cNvGraphicFramePr>
                <a:graphicFrameLocks noGrp="1"/>
              </p:cNvGraphicFramePr>
              <p:nvPr>
                <p:custDataLst>
                  <p:tags r:id="rId3"/>
                </p:custDataLst>
              </p:nvPr>
            </p:nvGraphicFramePr>
            <p:xfrm>
              <a:off x="550795" y="2596634"/>
              <a:ext cx="8540116" cy="642874"/>
            </p:xfrm>
            <a:graphic>
              <a:graphicData uri="http://schemas.openxmlformats.org/drawingml/2006/table">
                <a:tbl>
                  <a:tblPr/>
                  <a:tblGrid>
                    <a:gridCol w="2429193"/>
                    <a:gridCol w="2411730"/>
                    <a:gridCol w="2283143"/>
                    <a:gridCol w="1416050"/>
                  </a:tblGrid>
                  <a:tr h="68707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12π</a:t>
                          </a:r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24"/>
                            <a:ea typeface="Times New Roman" panose="02020603050405020304" pitchFamily="24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6775977" y="191351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15" name="yt_shape_14415"/>
          <p:cNvSpPr txBox="1"/>
          <p:nvPr/>
        </p:nvSpPr>
        <p:spPr>
          <a:xfrm>
            <a:off x="540000" y="900000"/>
            <a:ext cx="4078039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3850" b="0" i="0" u="none" spc="318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a99375e6-2159-4a3f-9219-dc42f6969d24.png&quot;}"/>
            </a:endParaRPr>
          </a:p>
        </p:txBody>
      </p:sp>
      <p:sp>
        <p:nvSpPr>
          <p:cNvPr id="14416" name="yt_shape_14416"/>
          <p:cNvSpPr txBox="1"/>
          <p:nvPr/>
        </p:nvSpPr>
        <p:spPr>
          <a:xfrm>
            <a:off x="540119" y="1652711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矩形纸片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6cm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把它分割成正方形纸片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ABFE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和矩形纸片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EFCD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分别裁出扇形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和半径最大的圆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恰好能作为一个圆锥的侧面和底面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14418" name="yt_table_14418_skip" title="H_33.41504"/>
          <p:cNvGraphicFramePr>
            <a:graphicFrameLocks noGrp="1"/>
          </p:cNvGraphicFramePr>
          <p:nvPr/>
        </p:nvGraphicFramePr>
        <p:xfrm>
          <a:off x="540000" y="3259288"/>
          <a:ext cx="8724352" cy="424371"/>
        </p:xfrm>
        <a:graphic>
          <a:graphicData uri="http://schemas.openxmlformats.org/drawingml/2006/table">
            <a:tbl>
              <a:tblPr/>
              <a:tblGrid>
                <a:gridCol w="2551034"/>
                <a:gridCol w="2248581"/>
                <a:gridCol w="2534645"/>
                <a:gridCol w="1390092"/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5cm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4cm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5cm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5cm</a:t>
                      </a:r>
                      <a:endParaRPr lang="en-US" altLang="zh-CN" sz="2400" b="0" i="0" u="non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14417" name="yt_image_14417_skip" title="H_109.7518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9915058" y="3259288"/>
            <a:ext cx="1734807" cy="1393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388836136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931"/>
            <a:ext cx="3911664" cy="63527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650383" y="255688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PP_MARK_KEY" val="8495ac12-14a7-408c-a560-9b93b12e55ce"/>
  <p:tag name="COMMONDATA" val="eyJoZGlkIjoiMjNiMDQxMmI5MjJhMWU2NmI1NTU5OWM5MDZjMGY4NDI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2263</Words>
  <Application>WPS 演示</Application>
  <PresentationFormat>宽屏</PresentationFormat>
  <Paragraphs>181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30" baseType="lpstr">
      <vt:lpstr>Arial</vt:lpstr>
      <vt:lpstr>宋体</vt:lpstr>
      <vt:lpstr>Wingdings</vt:lpstr>
      <vt:lpstr>Calibri Light</vt:lpstr>
      <vt:lpstr>等线 Light</vt:lpstr>
      <vt:lpstr>NEU-BZ-S92</vt:lpstr>
      <vt:lpstr>Segoe Print</vt:lpstr>
      <vt:lpstr>Finished</vt:lpstr>
      <vt:lpstr>Times New Roman</vt:lpstr>
      <vt:lpstr>黑体</vt:lpstr>
      <vt:lpstr>楷体</vt:lpstr>
      <vt:lpstr>Cambria Math</vt:lpstr>
      <vt:lpstr>微软雅黑</vt:lpstr>
      <vt:lpstr>Arial Unicode MS</vt:lpstr>
      <vt:lpstr>Calibri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47</cp:revision>
  <dcterms:created xsi:type="dcterms:W3CDTF">2023-05-05T05:33:00Z</dcterms:created>
  <dcterms:modified xsi:type="dcterms:W3CDTF">2023-05-15T02:51:03Z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