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5" r:id="rId3"/>
    <p:sldId id="367" r:id="rId4"/>
    <p:sldId id="369" r:id="rId5"/>
    <p:sldId id="373" r:id="rId6"/>
    <p:sldId id="378" r:id="rId7"/>
    <p:sldId id="379" r:id="rId8"/>
    <p:sldId id="382" r:id="rId9"/>
    <p:sldId id="380" r:id="rId10"/>
    <p:sldId id="381" r:id="rId11"/>
    <p:sldId id="384" r:id="rId12"/>
    <p:sldId id="385" r:id="rId13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976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bin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bin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4.bin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48" name="yt_shape_11548"/>
          <p:cNvSpPr txBox="1"/>
          <p:nvPr/>
        </p:nvSpPr>
        <p:spPr>
          <a:xfrm>
            <a:off x="540000" y="900000"/>
            <a:ext cx="58124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的顶点坐标是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549" name="yt_table_11549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3598430"/>
              </p:ext>
            </p:extLst>
          </p:nvPr>
        </p:nvGraphicFramePr>
        <p:xfrm>
          <a:off x="540000" y="1531667"/>
          <a:ext cx="6029643" cy="848742"/>
        </p:xfrm>
        <a:graphic>
          <a:graphicData uri="http://schemas.openxmlformats.org/drawingml/2006/table">
            <a:tbl>
              <a:tblPr/>
              <a:tblGrid>
                <a:gridCol w="3489643">
                  <a:extLst>
                    <a:ext uri="{9D8B030D-6E8A-4147-A177-3AD203B41FA5}">
                      <a16:colId xmlns:a16="http://schemas.microsoft.com/office/drawing/2014/main" val="10235"/>
                    </a:ext>
                  </a:extLst>
                </a:gridCol>
                <a:gridCol w="2540000">
                  <a:extLst>
                    <a:ext uri="{9D8B030D-6E8A-4147-A177-3AD203B41FA5}">
                      <a16:colId xmlns:a16="http://schemas.microsoft.com/office/drawing/2014/main" val="102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"/>
                  </a:ext>
                </a:extLst>
              </a:tr>
            </a:tbl>
          </a:graphicData>
        </a:graphic>
      </p:graphicFrame>
      <p:sp>
        <p:nvSpPr>
          <p:cNvPr id="11551" name="yt_shape_11551"/>
          <p:cNvSpPr txBox="1"/>
          <p:nvPr/>
        </p:nvSpPr>
        <p:spPr>
          <a:xfrm>
            <a:off x="540119" y="243100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上海市中考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的图象向下平移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以下说法错误的是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552" name="yt_table_11552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7411386"/>
              </p:ext>
            </p:extLst>
          </p:nvPr>
        </p:nvGraphicFramePr>
        <p:xfrm>
          <a:off x="540000" y="3542808"/>
          <a:ext cx="3648075" cy="1697484"/>
        </p:xfrm>
        <a:graphic>
          <a:graphicData uri="http://schemas.openxmlformats.org/drawingml/2006/table">
            <a:tbl>
              <a:tblPr/>
              <a:tblGrid>
                <a:gridCol w="3648075">
                  <a:extLst>
                    <a:ext uri="{9D8B030D-6E8A-4147-A177-3AD203B41FA5}">
                      <a16:colId xmlns:a16="http://schemas.microsoft.com/office/drawing/2014/main" val="102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开口方向不变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对称轴不变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随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的变化情况不变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与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轴的交点不变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1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4D54D360-65CC-AFE8-0F3C-78227B7697C6}"/>
              </a:ext>
            </a:extLst>
          </p:cNvPr>
          <p:cNvSpPr txBox="1"/>
          <p:nvPr/>
        </p:nvSpPr>
        <p:spPr>
          <a:xfrm>
            <a:off x="5393464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4757774-D338-8A95-E2E5-C392FB2441E3}"/>
              </a:ext>
            </a:extLst>
          </p:cNvPr>
          <p:cNvSpPr txBox="1"/>
          <p:nvPr/>
        </p:nvSpPr>
        <p:spPr>
          <a:xfrm>
            <a:off x="3193308" y="285969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22" name="yt_shape_11622"/>
          <p:cNvSpPr txBox="1"/>
          <p:nvPr/>
        </p:nvSpPr>
        <p:spPr>
          <a:xfrm>
            <a:off x="540000" y="900000"/>
            <a:ext cx="740106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顶点是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623" name="yt_shape_11623"/>
          <p:cNvSpPr txBox="1"/>
          <p:nvPr/>
        </p:nvSpPr>
        <p:spPr>
          <a:xfrm>
            <a:off x="540000" y="1379303"/>
            <a:ext cx="314509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1624"/>
              <p:cNvSpPr txBox="1"/>
              <p:nvPr/>
            </p:nvSpPr>
            <p:spPr>
              <a:xfrm>
                <a:off x="540000" y="2010970"/>
                <a:ext cx="4068421" cy="351968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令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令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2" name="yt_shape_11624" descr="{&quot;rangeId&quot;:13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10970"/>
                <a:ext cx="4068421" cy="3519681"/>
              </a:xfrm>
              <a:prstGeom prst="rect">
                <a:avLst/>
              </a:prstGeom>
              <a:blipFill>
                <a:blip r:embed="rId2"/>
                <a:stretch>
                  <a:fillRect l="-4648" t="-1560" r="-3748" b="-20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626" name="yt_image_11626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54010" y="2010970"/>
            <a:ext cx="1797989" cy="1568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628" name="yt_shape_11628"/>
              <p:cNvSpPr txBox="1"/>
              <p:nvPr/>
            </p:nvSpPr>
            <p:spPr>
              <a:xfrm>
                <a:off x="540000" y="900000"/>
                <a:ext cx="9344674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在抛物线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的坐标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628" name="yt_shape_11628" descr="{&quot;rangeId&quot;:18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344674" cy="638893"/>
              </a:xfrm>
              <a:prstGeom prst="rect">
                <a:avLst/>
              </a:prstGeom>
              <a:blipFill>
                <a:blip r:embed="rId2"/>
                <a:stretch>
                  <a:fillRect l="-2022" r="-783" b="-16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1630"/>
              <p:cNvSpPr txBox="1"/>
              <p:nvPr/>
            </p:nvSpPr>
            <p:spPr>
              <a:xfrm>
                <a:off x="540119" y="1742045"/>
                <a:ext cx="7428089" cy="320286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1" u="none" baseline="-25000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1" u="none" baseline="-25000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｜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1" u="none" baseline="-25000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｜＝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｜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1" u="none" baseline="-25000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｜＝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1" u="none" baseline="-25000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1" u="none" baseline="-25000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3" name="yt_shape_116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742045"/>
                <a:ext cx="7428089" cy="3202864"/>
              </a:xfrm>
              <a:prstGeom prst="rect">
                <a:avLst/>
              </a:prstGeom>
              <a:blipFill>
                <a:blip r:embed="rId3"/>
                <a:stretch>
                  <a:fillRect l="-2545" r="-1888" b="-49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632" name="yt_image_11632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854010" y="1742045"/>
            <a:ext cx="1797989" cy="1568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34" name="yt_shape_11634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上是否存在点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AQB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若存在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请求出点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若不存在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1635"/>
              <p:cNvSpPr txBox="1"/>
              <p:nvPr/>
            </p:nvSpPr>
            <p:spPr>
              <a:xfrm>
                <a:off x="540000" y="1995319"/>
                <a:ext cx="6617196" cy="439998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存在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连接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OQ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AQB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QO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pPr>
                              <m:e>
                                <m:sSub>
                                  <m:sSubPr>
                                    <m:ctrlPr>
                                      <a:rPr lang="en-US" altLang="zh-CN" sz="2400" b="0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2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2400" b="0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 panose="02040503050406030204" pitchFamily="12" charset="0"/>
                                        <a:ea typeface="Cambria Math" panose="02040503050406030204" pitchFamily="12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altLang="zh-CN" sz="2400" b="0" i="0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 panose="02040503050406030204" pitchFamily="12" charset="0"/>
                                        <a:ea typeface="Cambria Math" panose="02040503050406030204" pitchFamily="12" charset="0"/>
                                      </a:rPr>
                                      <m:t>0</m:t>
                                    </m:r>
                                  </m:sub>
                                </m:sSub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pPr>
                              <m:e>
                                <m:sSub>
                                  <m:sSubPr>
                                    <m:ctrlPr>
                                      <a:rPr lang="en-US" altLang="zh-CN" sz="2400" b="0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2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2400" b="0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 panose="02040503050406030204" pitchFamily="12" charset="0"/>
                                        <a:ea typeface="Cambria Math" panose="02040503050406030204" pitchFamily="12" charset="0"/>
                                      </a:rPr>
                                      <m:t>𝑦</m:t>
                                    </m:r>
                                  </m:e>
                                  <m:sub>
                                    <m:r>
                                      <a:rPr lang="en-US" altLang="zh-CN" sz="2400" b="0" i="0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 panose="02040503050406030204" pitchFamily="12" charset="0"/>
                                        <a:ea typeface="Cambria Math" panose="02040503050406030204" pitchFamily="12" charset="0"/>
                                      </a:rPr>
                                      <m:t>0</m:t>
                                    </m:r>
                                  </m:sub>
                                </m:sSub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pPr>
                              <m:e>
                                <m:sSub>
                                  <m:sSubPr>
                                    <m:ctrlPr>
                                      <a:rPr lang="en-US" altLang="zh-CN" sz="2400" b="0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2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2400" b="0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 panose="02040503050406030204" pitchFamily="12" charset="0"/>
                                        <a:ea typeface="Cambria Math" panose="02040503050406030204" pitchFamily="12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altLang="zh-CN" sz="2400" b="0" i="0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 panose="02040503050406030204" pitchFamily="12" charset="0"/>
                                        <a:ea typeface="Cambria Math" panose="02040503050406030204" pitchFamily="12" charset="0"/>
                                      </a:rPr>
                                      <m:t>0</m:t>
                                    </m:r>
                                  </m:sub>
                                </m:sSub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±</m:t>
                            </m:r>
                            <m:rad>
                              <m:radPr>
                                <m:degHide m:val="on"/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3</m:t>
                                </m:r>
                              </m:e>
                            </m:rad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4" name="yt_shape_116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95319"/>
                <a:ext cx="6617196" cy="4399987"/>
              </a:xfrm>
              <a:prstGeom prst="rect">
                <a:avLst/>
              </a:prstGeom>
              <a:blipFill>
                <a:blip r:embed="rId2"/>
                <a:stretch>
                  <a:fillRect l="-2857" t="-1108" r="-1843" b="-33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637" name="yt_image_11637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54010" y="1995319"/>
            <a:ext cx="1797989" cy="1568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54" name="yt_shape_11554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对于抛物线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则这条抛物线的顶点一定在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555" name="yt_table_11555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2844389"/>
              </p:ext>
            </p:extLst>
          </p:nvPr>
        </p:nvGraphicFramePr>
        <p:xfrm>
          <a:off x="540000" y="2011799"/>
          <a:ext cx="5285106" cy="848742"/>
        </p:xfrm>
        <a:graphic>
          <a:graphicData uri="http://schemas.openxmlformats.org/drawingml/2006/table">
            <a:tbl>
              <a:tblPr/>
              <a:tblGrid>
                <a:gridCol w="3108643">
                  <a:extLst>
                    <a:ext uri="{9D8B030D-6E8A-4147-A177-3AD203B41FA5}">
                      <a16:colId xmlns:a16="http://schemas.microsoft.com/office/drawing/2014/main" val="10238"/>
                    </a:ext>
                  </a:extLst>
                </a:gridCol>
                <a:gridCol w="2176463">
                  <a:extLst>
                    <a:ext uri="{9D8B030D-6E8A-4147-A177-3AD203B41FA5}">
                      <a16:colId xmlns:a16="http://schemas.microsoft.com/office/drawing/2014/main" val="102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第一象限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第二象限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第三象限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第四象限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3"/>
                  </a:ext>
                </a:extLst>
              </a:tr>
            </a:tbl>
          </a:graphicData>
        </a:graphic>
      </p:graphicFrame>
      <p:sp>
        <p:nvSpPr>
          <p:cNvPr id="11557" name="yt_shape_11557"/>
          <p:cNvSpPr txBox="1"/>
          <p:nvPr/>
        </p:nvSpPr>
        <p:spPr>
          <a:xfrm>
            <a:off x="540119" y="291114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的部分图象如图所示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的取值范围是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559" name="yt_table_11559_skip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2911332"/>
              </p:ext>
            </p:extLst>
          </p:nvPr>
        </p:nvGraphicFramePr>
        <p:xfrm>
          <a:off x="540000" y="4022696"/>
          <a:ext cx="2598738" cy="1697484"/>
        </p:xfrm>
        <a:graphic>
          <a:graphicData uri="http://schemas.openxmlformats.org/drawingml/2006/table">
            <a:tbl>
              <a:tblPr/>
              <a:tblGrid>
                <a:gridCol w="2598738">
                  <a:extLst>
                    <a:ext uri="{9D8B030D-6E8A-4147-A177-3AD203B41FA5}">
                      <a16:colId xmlns:a16="http://schemas.microsoft.com/office/drawing/2014/main" val="102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7"/>
                  </a:ext>
                </a:extLst>
              </a:tr>
            </a:tbl>
          </a:graphicData>
        </a:graphic>
      </p:graphicFrame>
      <p:pic>
        <p:nvPicPr>
          <p:cNvPr id="11558" name="yt_image_11558_skip" title="H_146.0296">
            <a:extLst>
              <a:ext uri="">
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23851" y="4022696"/>
            <a:ext cx="1726012" cy="185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2F63C75-0750-1657-73E0-B780A8CBF2A5}"/>
              </a:ext>
            </a:extLst>
          </p:cNvPr>
          <p:cNvSpPr txBox="1"/>
          <p:nvPr/>
        </p:nvSpPr>
        <p:spPr>
          <a:xfrm>
            <a:off x="19741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77A3B69-6335-1A75-0621-D5312AB87B1F}"/>
              </a:ext>
            </a:extLst>
          </p:cNvPr>
          <p:cNvSpPr txBox="1"/>
          <p:nvPr/>
        </p:nvSpPr>
        <p:spPr>
          <a:xfrm>
            <a:off x="1059708" y="333982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61" name="yt_shape_11561"/>
          <p:cNvSpPr txBox="1"/>
          <p:nvPr/>
        </p:nvSpPr>
        <p:spPr>
          <a:xfrm>
            <a:off x="540119" y="90000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定义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若两个函数图象与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轴有一个共同的交点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我们就称这两个函数为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共根函数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轴的共同交点为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那么这两个函数就是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共根函数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共根函数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562" name="yt_table_11562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114519"/>
              </p:ext>
            </p:extLst>
          </p:nvPr>
        </p:nvGraphicFramePr>
        <p:xfrm>
          <a:off x="540000" y="2972062"/>
          <a:ext cx="8571866" cy="424371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241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242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243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24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8"/>
                  </a:ext>
                </a:extLst>
              </a:tr>
            </a:tbl>
          </a:graphicData>
        </a:graphic>
      </p:graphicFrame>
      <p:sp>
        <p:nvSpPr>
          <p:cNvPr id="11564" name="yt_shape_11564"/>
          <p:cNvSpPr txBox="1"/>
          <p:nvPr/>
        </p:nvSpPr>
        <p:spPr>
          <a:xfrm>
            <a:off x="540119" y="344712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深圳市中考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的顶点坐标为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其部分图象如图所示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以下结论错误的是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566" name="yt_table_11566_skip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6273399"/>
              </p:ext>
            </p:extLst>
          </p:nvPr>
        </p:nvGraphicFramePr>
        <p:xfrm>
          <a:off x="540000" y="4539828"/>
          <a:ext cx="6170613" cy="1697484"/>
        </p:xfrm>
        <a:graphic>
          <a:graphicData uri="http://schemas.openxmlformats.org/drawingml/2006/table">
            <a:tbl>
              <a:tblPr/>
              <a:tblGrid>
                <a:gridCol w="6170613">
                  <a:extLst>
                    <a:ext uri="{9D8B030D-6E8A-4147-A177-3AD203B41FA5}">
                      <a16:colId xmlns:a16="http://schemas.microsoft.com/office/drawing/2014/main" val="102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关于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的方程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n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无实数根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2"/>
                  </a:ext>
                </a:extLst>
              </a:tr>
            </a:tbl>
          </a:graphicData>
        </a:graphic>
      </p:graphicFrame>
      <p:pic>
        <p:nvPicPr>
          <p:cNvPr id="11565" name="yt_image_11565_skip" title="H_99.342995">
            <a:extLst>
              <a:ext uri="">
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98372" y="4539828"/>
            <a:ext cx="1851519" cy="1261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8945549-35B9-3ABC-3185-80F0492F8E67}"/>
              </a:ext>
            </a:extLst>
          </p:cNvPr>
          <p:cNvSpPr txBox="1"/>
          <p:nvPr/>
        </p:nvSpPr>
        <p:spPr>
          <a:xfrm>
            <a:off x="2499571" y="2279658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1299399-2E0F-0E5C-4CE2-DD95C12FC62B}"/>
              </a:ext>
            </a:extLst>
          </p:cNvPr>
          <p:cNvSpPr txBox="1"/>
          <p:nvPr/>
        </p:nvSpPr>
        <p:spPr>
          <a:xfrm>
            <a:off x="5784108" y="387580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68" name="yt_shape_11568"/>
          <p:cNvSpPr txBox="1"/>
          <p:nvPr/>
        </p:nvSpPr>
        <p:spPr>
          <a:xfrm>
            <a:off x="540000" y="900000"/>
            <a:ext cx="1062470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轴的两个交点之间的距离是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1569" name="yt_shape_11569"/>
          <p:cNvSpPr txBox="1"/>
          <p:nvPr/>
        </p:nvSpPr>
        <p:spPr>
          <a:xfrm>
            <a:off x="540000" y="1379303"/>
            <a:ext cx="1100141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如图所示的抛物线是二次函数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1570" name="yt_image_11570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3569" y="1940749"/>
            <a:ext cx="1624860" cy="1223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F9B084F-264F-501B-902C-7A4F222DF725}"/>
              </a:ext>
            </a:extLst>
          </p:cNvPr>
          <p:cNvSpPr txBox="1"/>
          <p:nvPr/>
        </p:nvSpPr>
        <p:spPr>
          <a:xfrm>
            <a:off x="10286139" y="853194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DF968C2-C249-9025-E667-E2D0603B2B15}"/>
              </a:ext>
            </a:extLst>
          </p:cNvPr>
          <p:cNvSpPr txBox="1"/>
          <p:nvPr/>
        </p:nvSpPr>
        <p:spPr>
          <a:xfrm>
            <a:off x="10354401" y="1332497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1576">
            <a:extLst>
              <a:ext uri="{FF2B5EF4-FFF2-40B4-BE49-F238E27FC236}">
                <a16:creationId xmlns:a16="http://schemas.microsoft.com/office/drawing/2014/main" id="{8B0A903C-7E81-26F1-8D0D-B8B8831CA774}"/>
              </a:ext>
            </a:extLst>
          </p:cNvPr>
          <p:cNvSpPr txBox="1"/>
          <p:nvPr/>
        </p:nvSpPr>
        <p:spPr>
          <a:xfrm>
            <a:off x="540119" y="3308189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下面是三位同学对某个二次函数的描述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甲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图象的形状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开口方向与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的相同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顶点在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对称轴是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请你写出这个二次函数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sng" baseline="300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0CDC93D-DB8E-2E3E-83ED-96A5AF79B7A8}"/>
              </a:ext>
            </a:extLst>
          </p:cNvPr>
          <p:cNvSpPr txBox="1"/>
          <p:nvPr/>
        </p:nvSpPr>
        <p:spPr>
          <a:xfrm>
            <a:off x="4107708" y="4660100"/>
            <a:ext cx="2685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576" name="yt_shape_11576"/>
              <p:cNvSpPr txBox="1"/>
              <p:nvPr/>
            </p:nvSpPr>
            <p:spPr>
              <a:xfrm>
                <a:off x="540119" y="900000"/>
                <a:ext cx="11111999" cy="274645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已知二次函数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轴有公共点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的取值范围是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在平面直角坐标系中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二次函数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轴分别交于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三点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是其顶点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轴上一个动点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的最小值为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="">
          <p:sp>
            <p:nvSpPr>
              <p:cNvPr id="11576" name="yt_shape_1157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2746457"/>
              </a:xfrm>
              <a:prstGeom prst="rect">
                <a:avLst/>
              </a:prstGeom>
              <a:blipFill>
                <a:blip r:embed="rId2"/>
                <a:stretch>
                  <a:fillRect l="-1701" r="-1592" b="-57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76CDC6BA-6E80-4DAC-19F0-BD588A4C25FC}"/>
              </a:ext>
            </a:extLst>
          </p:cNvPr>
          <p:cNvSpPr txBox="1"/>
          <p:nvPr/>
        </p:nvSpPr>
        <p:spPr>
          <a:xfrm>
            <a:off x="1059708" y="1484784"/>
            <a:ext cx="11627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75BB16B-274C-4433-2E32-861F7C4278BE}"/>
                  </a:ext>
                </a:extLst>
              </p:cNvPr>
              <p:cNvSpPr txBox="1"/>
              <p:nvPr/>
            </p:nvSpPr>
            <p:spPr>
              <a:xfrm>
                <a:off x="1059708" y="3127795"/>
                <a:ext cx="1173989" cy="51963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75BB16B-274C-4433-2E32-861F7C4278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708" y="3127795"/>
                <a:ext cx="1173989" cy="519634"/>
              </a:xfrm>
              <a:prstGeom prst="rect">
                <a:avLst/>
              </a:prstGeom>
              <a:blipFill>
                <a:blip r:embed="rId3"/>
                <a:stretch>
                  <a:fillRect l="-8333" b="-270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yt_image_11580">
            <a:extLst>
              <a:ext uri="{FF2B5EF4-FFF2-40B4-BE49-F238E27FC236}">
                <a16:creationId xmlns:a16="http://schemas.microsoft.com/office/drawing/2014/main" id="{F1549239-0097-F9C7-E84F-15FC22FE69D0}"/>
              </a:ex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9426" y="3861048"/>
            <a:ext cx="1753147" cy="1365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82" name="yt_shape_11582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的图象经过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583" name="yt_shape_11583"/>
          <p:cNvSpPr txBox="1"/>
          <p:nvPr/>
        </p:nvSpPr>
        <p:spPr>
          <a:xfrm>
            <a:off x="540000" y="1859435"/>
            <a:ext cx="384720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求二次函数的解析式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1584" name="yt_shape_11584"/>
          <p:cNvSpPr txBox="1"/>
          <p:nvPr/>
        </p:nvSpPr>
        <p:spPr>
          <a:xfrm>
            <a:off x="540119" y="2338738"/>
            <a:ext cx="11532545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设二次函数的解析式为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将点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代入解析式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二次函数的解析式为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585" name="yt_shape_11585"/>
          <p:cNvSpPr txBox="1"/>
          <p:nvPr/>
        </p:nvSpPr>
        <p:spPr>
          <a:xfrm>
            <a:off x="540000" y="3356992"/>
            <a:ext cx="396582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试说明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的变化情况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586" name="yt_shape_11586"/>
              <p:cNvSpPr txBox="1"/>
              <p:nvPr/>
            </p:nvSpPr>
            <p:spPr>
              <a:xfrm>
                <a:off x="540000" y="3836295"/>
                <a:ext cx="5626540" cy="199593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随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的增大而增大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随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的增大而减小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586" name="yt_shape_1158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836295"/>
                <a:ext cx="5626540" cy="1995931"/>
              </a:xfrm>
              <a:prstGeom prst="rect">
                <a:avLst/>
              </a:prstGeom>
              <a:blipFill>
                <a:blip r:embed="rId2"/>
                <a:stretch>
                  <a:fillRect l="-3359" r="-2275" b="-42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5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5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5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5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84" grpId="0" build="allAtOnce"/>
      <p:bldP spid="1158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88" name="yt_shape_11588"/>
          <p:cNvSpPr txBox="1"/>
          <p:nvPr/>
        </p:nvSpPr>
        <p:spPr>
          <a:xfrm>
            <a:off x="540000" y="900000"/>
            <a:ext cx="1065035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根据图象解答下列问题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1589" name="yt_shape_11589"/>
          <p:cNvSpPr txBox="1"/>
          <p:nvPr/>
        </p:nvSpPr>
        <p:spPr>
          <a:xfrm>
            <a:off x="540000" y="1379303"/>
            <a:ext cx="54357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写出方程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的两个根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yt_shape_11590"/>
          <p:cNvSpPr txBox="1"/>
          <p:nvPr/>
        </p:nvSpPr>
        <p:spPr>
          <a:xfrm>
            <a:off x="540000" y="2010970"/>
            <a:ext cx="760624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方程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的两个根为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1591" name="yt_image_11591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59152" y="2010970"/>
            <a:ext cx="1592847" cy="1382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93" name="yt_shape_11593"/>
          <p:cNvSpPr txBox="1"/>
          <p:nvPr/>
        </p:nvSpPr>
        <p:spPr>
          <a:xfrm>
            <a:off x="540000" y="2584842"/>
            <a:ext cx="54357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写出不等式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的解集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3" name="yt_shape_11594"/>
          <p:cNvSpPr txBox="1"/>
          <p:nvPr/>
        </p:nvSpPr>
        <p:spPr>
          <a:xfrm>
            <a:off x="540000" y="3216509"/>
            <a:ext cx="695703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不等式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的解集为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97" name="yt_shape_11597"/>
          <p:cNvSpPr txBox="1"/>
          <p:nvPr/>
        </p:nvSpPr>
        <p:spPr>
          <a:xfrm>
            <a:off x="540000" y="900000"/>
            <a:ext cx="290624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4" name="yt_shape_11598"/>
          <p:cNvSpPr txBox="1"/>
          <p:nvPr/>
        </p:nvSpPr>
        <p:spPr>
          <a:xfrm>
            <a:off x="540119" y="1531667"/>
            <a:ext cx="922828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抛物线与坐标轴分别交于点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设抛物线解析式为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抛物线过点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pic>
        <p:nvPicPr>
          <p:cNvPr id="11599" name="yt_image_11599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59152" y="1531667"/>
            <a:ext cx="1592847" cy="1382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01" name="yt_shape_11601"/>
          <p:cNvSpPr txBox="1"/>
          <p:nvPr/>
        </p:nvSpPr>
        <p:spPr>
          <a:xfrm>
            <a:off x="540000" y="3450953"/>
            <a:ext cx="246221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抛物线解析式为</a:t>
            </a:r>
          </a:p>
        </p:txBody>
      </p:sp>
      <p:sp>
        <p:nvSpPr>
          <p:cNvPr id="11602" name="yt_shape_11602"/>
          <p:cNvSpPr txBox="1"/>
          <p:nvPr/>
        </p:nvSpPr>
        <p:spPr>
          <a:xfrm>
            <a:off x="540000" y="3930256"/>
            <a:ext cx="524662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603" name="yt_shape_11603"/>
              <p:cNvSpPr txBox="1"/>
              <p:nvPr/>
            </p:nvSpPr>
            <p:spPr>
              <a:xfrm>
                <a:off x="540000" y="4409559"/>
                <a:ext cx="5029262" cy="6516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603" name="yt_shape_11603" descr="{&quot;rangeId&quot;:16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409559"/>
                <a:ext cx="5029262" cy="651653"/>
              </a:xfrm>
              <a:prstGeom prst="rect">
                <a:avLst/>
              </a:prstGeom>
              <a:blipFill>
                <a:blip r:embed="rId3"/>
                <a:stretch>
                  <a:fillRect l="-3758" r="-2667" b="-149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605" name="yt_shape_11605"/>
          <p:cNvSpPr txBox="1"/>
          <p:nvPr/>
        </p:nvSpPr>
        <p:spPr>
          <a:xfrm>
            <a:off x="540000" y="5112000"/>
            <a:ext cx="500938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最大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＝－（－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1606" name="yt_shape_11606"/>
          <p:cNvSpPr txBox="1"/>
          <p:nvPr/>
        </p:nvSpPr>
        <p:spPr>
          <a:xfrm>
            <a:off x="540000" y="5591303"/>
            <a:ext cx="304250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的取值范围是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6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6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16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11601" grpId="0" build="allAtOnce"/>
      <p:bldP spid="11602" grpId="0" build="allAtOnce"/>
      <p:bldP spid="11603" grpId="0" build="allAtOnce"/>
      <p:bldP spid="11605" grpId="0" build="allAtOnce"/>
      <p:bldP spid="1160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607" name="yt_shape_11607"/>
              <p:cNvSpPr txBox="1"/>
              <p:nvPr/>
            </p:nvSpPr>
            <p:spPr>
              <a:xfrm>
                <a:off x="540119" y="900000"/>
                <a:ext cx="11111999" cy="178452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已知抛物线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具有如下性质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该抛物线上任意一点到定点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的距离与到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轴的距离始终相等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是抛物线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上一个动点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PMF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周长的最小值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607" name="yt_shape_11607" descr="{&quot;rangeId&quot;:20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784527"/>
              </a:xfrm>
              <a:prstGeom prst="rect">
                <a:avLst/>
              </a:prstGeom>
              <a:blipFill>
                <a:blip r:embed="rId2"/>
                <a:stretch>
                  <a:fillRect l="-1701" r="-1098" b="-99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609" name="yt_image_11609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43334" y="2780928"/>
            <a:ext cx="2169289" cy="1332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1611">
                <a:extLst>
                  <a:ext uri="{FF2B5EF4-FFF2-40B4-BE49-F238E27FC236}">
                    <a16:creationId xmlns:a16="http://schemas.microsoft.com/office/drawing/2014/main" id="{8B0902A1-E2BA-1941-AA39-B9ED23422B52}"/>
                  </a:ext>
                </a:extLst>
              </p:cNvPr>
              <p:cNvSpPr txBox="1"/>
              <p:nvPr/>
            </p:nvSpPr>
            <p:spPr>
              <a:xfrm>
                <a:off x="540001" y="2772208"/>
                <a:ext cx="7644232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过点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作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ME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轴于点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交抛物线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于点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此时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PMF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的周长最小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2" name="yt_shape_11611">
                <a:extLst>
                  <a:ext uri="{FF2B5EF4-FFF2-40B4-BE49-F238E27FC236}">
                    <a16:creationId xmlns:a16="http://schemas.microsoft.com/office/drawing/2014/main" id="{8B0902A1-E2BA-1941-AA39-B9ED23422B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1" y="2772208"/>
                <a:ext cx="7644232" cy="1106521"/>
              </a:xfrm>
              <a:prstGeom prst="rect">
                <a:avLst/>
              </a:prstGeom>
              <a:blipFill>
                <a:blip r:embed="rId4"/>
                <a:stretch>
                  <a:fillRect l="-2472" r="-2392" b="-16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1613">
                <a:extLst>
                  <a:ext uri="{FF2B5EF4-FFF2-40B4-BE49-F238E27FC236}">
                    <a16:creationId xmlns:a16="http://schemas.microsoft.com/office/drawing/2014/main" id="{7E12136C-97E9-7584-CD20-CCCCE584346A}"/>
                  </a:ext>
                </a:extLst>
              </p:cNvPr>
              <p:cNvSpPr txBox="1"/>
              <p:nvPr/>
            </p:nvSpPr>
            <p:spPr>
              <a:xfrm>
                <a:off x="540000" y="3962312"/>
                <a:ext cx="4047711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</p:txBody>
          </p:sp>
        </mc:Choice>
        <mc:Fallback xmlns="">
          <p:sp>
            <p:nvSpPr>
              <p:cNvPr id="3" name="yt_shape_11613">
                <a:extLst>
                  <a:ext uri="{FF2B5EF4-FFF2-40B4-BE49-F238E27FC236}">
                    <a16:creationId xmlns:a16="http://schemas.microsoft.com/office/drawing/2014/main" id="{7E12136C-97E9-7584-CD20-CCCCE58434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62312"/>
                <a:ext cx="4047711" cy="465577"/>
              </a:xfrm>
              <a:prstGeom prst="rect">
                <a:avLst/>
              </a:prstGeom>
              <a:blipFill>
                <a:blip r:embed="rId5"/>
                <a:stretch>
                  <a:fillRect l="-4669" t="-5263" r="-3464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1615">
                <a:extLst>
                  <a:ext uri="{FF2B5EF4-FFF2-40B4-BE49-F238E27FC236}">
                    <a16:creationId xmlns:a16="http://schemas.microsoft.com/office/drawing/2014/main" id="{C570195C-2039-08DB-0E98-11683D8BCEF7}"/>
                  </a:ext>
                </a:extLst>
              </p:cNvPr>
              <p:cNvSpPr txBox="1"/>
              <p:nvPr/>
            </p:nvSpPr>
            <p:spPr>
              <a:xfrm>
                <a:off x="540000" y="4478677"/>
                <a:ext cx="6438622" cy="53675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0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（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4" name="yt_shape_11615">
                <a:extLst>
                  <a:ext uri="{FF2B5EF4-FFF2-40B4-BE49-F238E27FC236}">
                    <a16:creationId xmlns:a16="http://schemas.microsoft.com/office/drawing/2014/main" id="{C570195C-2039-08DB-0E98-11683D8BCE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478677"/>
                <a:ext cx="6438622" cy="536750"/>
              </a:xfrm>
              <a:prstGeom prst="rect">
                <a:avLst/>
              </a:prstGeom>
              <a:blipFill>
                <a:blip r:embed="rId6"/>
                <a:stretch>
                  <a:fillRect l="-2936" r="-1989" b="-340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yt_shape_11617">
            <a:extLst>
              <a:ext uri="{FF2B5EF4-FFF2-40B4-BE49-F238E27FC236}">
                <a16:creationId xmlns:a16="http://schemas.microsoft.com/office/drawing/2014/main" id="{420B74E6-0877-EE28-0EA7-480F69107486}"/>
              </a:ext>
            </a:extLst>
          </p:cNvPr>
          <p:cNvSpPr txBox="1"/>
          <p:nvPr/>
        </p:nvSpPr>
        <p:spPr>
          <a:xfrm>
            <a:off x="540000" y="5066215"/>
            <a:ext cx="290464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由题意可知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6" name="yt_shape_11618">
            <a:extLst>
              <a:ext uri="{FF2B5EF4-FFF2-40B4-BE49-F238E27FC236}">
                <a16:creationId xmlns:a16="http://schemas.microsoft.com/office/drawing/2014/main" id="{CA592C1A-11ED-FDF7-EC89-DD84F5352473}"/>
              </a:ext>
            </a:extLst>
          </p:cNvPr>
          <p:cNvSpPr txBox="1"/>
          <p:nvPr/>
        </p:nvSpPr>
        <p:spPr>
          <a:xfrm>
            <a:off x="540000" y="5545518"/>
            <a:ext cx="377507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ME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7" name="yt_shape_11619">
            <a:extLst>
              <a:ext uri="{FF2B5EF4-FFF2-40B4-BE49-F238E27FC236}">
                <a16:creationId xmlns:a16="http://schemas.microsoft.com/office/drawing/2014/main" id="{DF3E9B0F-84EB-57AD-0248-2D427A7D52D8}"/>
              </a:ext>
            </a:extLst>
          </p:cNvPr>
          <p:cNvSpPr txBox="1"/>
          <p:nvPr/>
        </p:nvSpPr>
        <p:spPr>
          <a:xfrm>
            <a:off x="540000" y="6024821"/>
            <a:ext cx="608499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PMF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周长的最小值为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8" name="yt_image_11620">
            <a:extLst>
              <a:ext uri="{FF2B5EF4-FFF2-40B4-BE49-F238E27FC236}">
                <a16:creationId xmlns:a16="http://schemas.microsoft.com/office/drawing/2014/main" id="{AB709963-A449-B1A2-7220-06FBFBB226D4}"/>
              </a:ex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559211" y="4293096"/>
            <a:ext cx="2153413" cy="1332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1597</Words>
  <Application>Microsoft Office PowerPoint</Application>
  <PresentationFormat>宽屏</PresentationFormat>
  <Paragraphs>100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8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WWY</cp:lastModifiedBy>
  <cp:revision>43</cp:revision>
  <dcterms:created xsi:type="dcterms:W3CDTF">2023-05-05T05:33:04Z</dcterms:created>
  <dcterms:modified xsi:type="dcterms:W3CDTF">2023-05-14T16:17:36Z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