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4" r:id="rId4"/>
    <p:sldId id="366" r:id="rId5"/>
    <p:sldId id="367" r:id="rId6"/>
    <p:sldId id="368" r:id="rId7"/>
    <p:sldId id="371" r:id="rId8"/>
    <p:sldId id="373" r:id="rId9"/>
    <p:sldId id="375" r:id="rId10"/>
    <p:sldId id="376" r:id="rId11"/>
    <p:sldId id="386" r:id="rId12"/>
    <p:sldId id="387" r:id="rId13"/>
    <p:sldId id="378" r:id="rId14"/>
    <p:sldId id="380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7" name="yt_shape_1175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f8d8f1e-5dab-4d6e-958e-ad4a6f29e73d.png&quot;}"/>
            </a:endParaRPr>
          </a:p>
        </p:txBody>
      </p:sp>
      <p:sp>
        <p:nvSpPr>
          <p:cNvPr id="11758" name="yt_shape_11758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构建二次函数模型解决实际问题时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为使问题简单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通常使抛物线的顶点在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原点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以抛物线的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对称轴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轴建立平面直角坐标系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15466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813307" y="161501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原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209049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93308" y="20904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对称轴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809"/>
          <p:cNvSpPr txBox="1"/>
          <p:nvPr/>
        </p:nvSpPr>
        <p:spPr>
          <a:xfrm>
            <a:off x="540119" y="1439765"/>
            <a:ext cx="6491985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由题意知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是抛物线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的顶点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抛物线经过点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抛物线的解析式为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810" name="yt_image_118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03926" y="900000"/>
            <a:ext cx="4248073" cy="11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808"/>
          <p:cNvSpPr txBox="1"/>
          <p:nvPr/>
        </p:nvSpPr>
        <p:spPr>
          <a:xfrm>
            <a:off x="540000" y="944429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求抛物线的解析式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爸爸站在水柱正下方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且距喷水头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水平距离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的小红在水柱下方走动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当她的头顶恰好接触到水柱时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求她与爸爸的水平距离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1813"/>
          <p:cNvSpPr txBox="1"/>
          <p:nvPr/>
        </p:nvSpPr>
        <p:spPr>
          <a:xfrm>
            <a:off x="540119" y="1995319"/>
            <a:ext cx="6419977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814" name="yt_image_1181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03926" y="1995319"/>
            <a:ext cx="4248073" cy="11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6" name="yt_shape_11816"/>
          <p:cNvSpPr txBox="1"/>
          <p:nvPr/>
        </p:nvSpPr>
        <p:spPr>
          <a:xfrm>
            <a:off x="540000" y="3914605"/>
            <a:ext cx="5248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小红与爸爸的水平距离为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8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7" name="yt_shape_11817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f8b4c3e-0643-4487-8336-4a3377c37bb3.png&quot;}"/>
            </a:endParaRPr>
          </a:p>
        </p:txBody>
      </p:sp>
      <p:sp>
        <p:nvSpPr>
          <p:cNvPr id="11818" name="yt_shape_11818"/>
          <p:cNvSpPr txBox="1"/>
          <p:nvPr/>
        </p:nvSpPr>
        <p:spPr>
          <a:xfrm>
            <a:off x="4172396" y="141572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题变式与拓展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819" name="yt_shape_11819"/>
          <p:cNvSpPr txBox="1"/>
          <p:nvPr/>
        </p:nvSpPr>
        <p:spPr>
          <a:xfrm>
            <a:off x="540000" y="1895026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【变式训练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820" name="yt_shape_11820"/>
          <p:cNvSpPr txBox="1"/>
          <p:nvPr/>
        </p:nvSpPr>
        <p:spPr>
          <a:xfrm>
            <a:off x="540119" y="23743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已知学校航模组设计制作的火箭的升空高度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满足函数解析式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821" name="yt_table_11821" title="H_133.66016"/>
          <p:cNvGraphicFramePr>
            <a:graphicFrameLocks noGrp="1"/>
          </p:cNvGraphicFramePr>
          <p:nvPr/>
        </p:nvGraphicFramePr>
        <p:xfrm>
          <a:off x="540000" y="3486128"/>
          <a:ext cx="5919788" cy="1697484"/>
        </p:xfrm>
        <a:graphic>
          <a:graphicData uri="http://schemas.openxmlformats.org/drawingml/2006/table">
            <a:tbl>
              <a:tblPr/>
              <a:tblGrid>
                <a:gridCol w="591978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点火后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和点火后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13s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的升空高度相同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点火后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24s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火箭落于地面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点火后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的升空高度为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139m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火箭升空的最大高度为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145m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15484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05182" y="28030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23" name="yt_shape_11823"/>
              <p:cNvSpPr txBox="1"/>
              <p:nvPr/>
            </p:nvSpPr>
            <p:spPr>
              <a:xfrm>
                <a:off x="540119" y="900000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【变式训练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】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飞机着陆后滑行的距离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关于滑行的时间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的函数解析式是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则飞机着陆后滑行的最长时间为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823" name="yt_shape_11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0118"/>
              </a:xfrm>
              <a:prstGeom prst="rect">
                <a:avLst/>
              </a:prstGeom>
              <a:blipFill rotWithShape="1">
                <a:blip r:embed="rId1"/>
                <a:stretch>
                  <a:fillRect l="-3" t="-13" r="5" b="-1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7368432" y="1804170"/>
            <a:ext cx="7896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1826"/>
          <p:cNvSpPr txBox="1"/>
          <p:nvPr/>
        </p:nvSpPr>
        <p:spPr>
          <a:xfrm>
            <a:off x="540000" y="2564904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【拓展训练】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27"/>
              <p:cNvSpPr txBox="1"/>
              <p:nvPr/>
            </p:nvSpPr>
            <p:spPr>
              <a:xfrm>
                <a:off x="540119" y="3044207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飞机着陆后滑行的距离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关于滑行时间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的函数解析式是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则在飞机着陆滑行中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最后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滑行的距离为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24m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18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44207"/>
                <a:ext cx="11111999" cy="1119987"/>
              </a:xfrm>
              <a:prstGeom prst="rect">
                <a:avLst/>
              </a:prstGeom>
              <a:blipFill rotWithShape="1">
                <a:blip r:embed="rId2"/>
                <a:stretch>
                  <a:fillRect l="-3" t="-2" r="5" b="-2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7978032" y="3472889"/>
            <a:ext cx="1026224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9" name="yt_shape_1175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45e8820-e3b7-47f8-8b44-0efb8ddb54e7.png&quot;}"/>
            </a:endParaRPr>
          </a:p>
        </p:txBody>
      </p:sp>
      <p:sp>
        <p:nvSpPr>
          <p:cNvPr id="11760" name="yt_shape_11760"/>
          <p:cNvSpPr txBox="1"/>
          <p:nvPr/>
        </p:nvSpPr>
        <p:spPr>
          <a:xfrm>
            <a:off x="540000" y="1670985"/>
            <a:ext cx="702756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用二次函数解决拱桥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类问题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61" name="yt_shape_11761"/>
              <p:cNvSpPr txBox="1"/>
              <p:nvPr/>
            </p:nvSpPr>
            <p:spPr>
              <a:xfrm>
                <a:off x="540119" y="2167857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某涵洞的截面是抛物线形状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在如图所示的平面直角坐标系中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涵洞对应的抛物线的解析式为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当涵洞水面宽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涵洞顶点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至水面的距离为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761" name="yt_shape_117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7857"/>
                <a:ext cx="11111999" cy="1586653"/>
              </a:xfrm>
              <a:prstGeom prst="rect">
                <a:avLst/>
              </a:prstGeom>
              <a:blipFill rotWithShape="1">
                <a:blip r:embed="rId1"/>
                <a:stretch>
                  <a:fillRect l="-3" t="-38" r="5" b="-2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66" name="yt_table_11766_skip" title="H_33.41504"/>
          <p:cNvGraphicFramePr>
            <a:graphicFrameLocks noGrp="1"/>
          </p:cNvGraphicFramePr>
          <p:nvPr/>
        </p:nvGraphicFramePr>
        <p:xfrm>
          <a:off x="540000" y="3805298"/>
          <a:ext cx="8908416" cy="424371"/>
        </p:xfrm>
        <a:graphic>
          <a:graphicData uri="http://schemas.openxmlformats.org/drawingml/2006/table">
            <a:tbl>
              <a:tblPr/>
              <a:tblGrid>
                <a:gridCol w="2583180"/>
                <a:gridCol w="2413318"/>
                <a:gridCol w="2413318"/>
                <a:gridCol w="14986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16m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24m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1763" name="yt_shape_11763_skip" title="H_136.5959"/>
          <p:cNvGrpSpPr/>
          <p:nvPr/>
        </p:nvGrpSpPr>
        <p:grpSpPr>
          <a:xfrm>
            <a:off x="10068396" y="3805298"/>
            <a:ext cx="1581435" cy="1734768"/>
            <a:chOff x="0" y="0"/>
            <a:chExt cx="1581435" cy="1734768"/>
          </a:xfrm>
        </p:grpSpPr>
        <p:pic>
          <p:nvPicPr>
            <p:cNvPr id="2" name="yt_image_1176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1435" cy="1338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65" name="yt_shape_11765"/>
            <p:cNvSpPr txBox="1"/>
            <p:nvPr/>
          </p:nvSpPr>
          <p:spPr>
            <a:xfrm>
              <a:off x="257436" y="13747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15468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815470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9708" y="32679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68" name="yt_shape_11768"/>
              <p:cNvSpPr txBox="1"/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如图是抛物线型拱桥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当拱顶离水面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水面宽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水面下降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水面宽度增加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768" name="yt_shape_117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 rotWithShape="1">
                <a:blip r:embed="rId1"/>
                <a:stretch>
                  <a:fillRect l="-3" t="-22" r="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73" name="yt_shape_11773"/>
          <p:cNvSpPr txBox="1"/>
          <p:nvPr/>
        </p:nvSpPr>
        <p:spPr>
          <a:xfrm>
            <a:off x="540000" y="38079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1770" name="yt_shape_11770" title="H_134.45291"/>
          <p:cNvGrpSpPr/>
          <p:nvPr/>
        </p:nvGrpSpPr>
        <p:grpSpPr>
          <a:xfrm>
            <a:off x="5072117" y="2049950"/>
            <a:ext cx="2047764" cy="1707552"/>
            <a:chOff x="0" y="0"/>
            <a:chExt cx="2047764" cy="1707552"/>
          </a:xfrm>
        </p:grpSpPr>
        <p:pic>
          <p:nvPicPr>
            <p:cNvPr id="2" name="yt_image_1177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7764" cy="1311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2" name="yt_shape_11772"/>
            <p:cNvSpPr txBox="1"/>
            <p:nvPr/>
          </p:nvSpPr>
          <p:spPr>
            <a:xfrm>
              <a:off x="490601" y="1347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364508" y="1324111"/>
                <a:ext cx="20725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324111"/>
                <a:ext cx="2072514" cy="520713"/>
              </a:xfrm>
              <a:prstGeom prst="rect">
                <a:avLst/>
              </a:prstGeom>
              <a:blipFill rotWithShape="1">
                <a:blip r:embed="rId3"/>
                <a:stretch>
                  <a:fillRect l="-25" t="-26" r="1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4" name="yt_shape_11774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有一抛物线型的立交桥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这个桥拱的最大高度为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跨度为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现把它的图形放在平面直角坐标系里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若在离跨度中点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 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处垂直竖立一铁柱支撑拱顶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该铁柱应取多长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775" name="yt_image_1177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94602" y="2399146"/>
            <a:ext cx="1957516" cy="110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7" name="yt_shape_11777"/>
          <p:cNvSpPr txBox="1"/>
          <p:nvPr/>
        </p:nvSpPr>
        <p:spPr>
          <a:xfrm>
            <a:off x="540000" y="2420888"/>
            <a:ext cx="79492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把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代入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78"/>
              <p:cNvSpPr txBox="1"/>
              <p:nvPr/>
            </p:nvSpPr>
            <p:spPr>
              <a:xfrm>
                <a:off x="540000" y="2924944"/>
                <a:ext cx="7351371" cy="22706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铁柱的横坐标为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代入解析式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17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4944"/>
                <a:ext cx="7351371" cy="2270686"/>
              </a:xfrm>
              <a:prstGeom prst="rect">
                <a:avLst/>
              </a:prstGeom>
              <a:blipFill rotWithShape="1">
                <a:blip r:embed="rId2"/>
                <a:stretch>
                  <a:fillRect l="-3" t="-6" r="-1042" b="-4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780"/>
          <p:cNvSpPr txBox="1"/>
          <p:nvPr/>
        </p:nvSpPr>
        <p:spPr>
          <a:xfrm>
            <a:off x="540000" y="5246418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铁柱应取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米长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" grpId="0" build="allAtOnce"/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1" name="yt_shape_11781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用二次函数解决运动类问题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782" name="yt_shape_11782"/>
          <p:cNvSpPr txBox="1"/>
          <p:nvPr/>
        </p:nvSpPr>
        <p:spPr>
          <a:xfrm>
            <a:off x="540119" y="1396872"/>
            <a:ext cx="1138852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某公园有一个圆形喷水池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喷出的水流呈抛物线形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一条水流的高度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与水流运动时间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之间的关系式为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t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那么水流从喷出至回落到地面所需要的时间是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783" name="yt_table_11783" title="H_33.41504"/>
          <p:cNvGraphicFramePr>
            <a:graphicFrameLocks noGrp="1"/>
          </p:cNvGraphicFramePr>
          <p:nvPr/>
        </p:nvGraphicFramePr>
        <p:xfrm>
          <a:off x="540000" y="2988802"/>
          <a:ext cx="7676516" cy="424371"/>
        </p:xfrm>
        <a:graphic>
          <a:graphicData uri="http://schemas.openxmlformats.org/drawingml/2006/table">
            <a:tbl>
              <a:tblPr/>
              <a:tblGrid>
                <a:gridCol w="2160905"/>
                <a:gridCol w="2143443"/>
                <a:gridCol w="2143443"/>
                <a:gridCol w="122872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6s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4s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3s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2s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785" name="yt_shape_11785"/>
              <p:cNvSpPr txBox="1"/>
              <p:nvPr/>
            </p:nvSpPr>
            <p:spPr>
              <a:xfrm>
                <a:off x="540119" y="3463867"/>
                <a:ext cx="11111999" cy="1590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某次比赛中羽毛球的某次运动路线可以看作是一条抛物线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若不考虑外力因素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羽毛球行进高度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与水平距离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之间满足关系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则羽毛球飞出的水平距离为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785" name="yt_shape_117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63867"/>
                <a:ext cx="11111999" cy="1590179"/>
              </a:xfrm>
              <a:prstGeom prst="rect">
                <a:avLst/>
              </a:prstGeom>
              <a:blipFill rotWithShape="1">
                <a:blip r:embed="rId1"/>
                <a:stretch>
                  <a:fillRect l="-3" t="-36" r="5" b="-2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15475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91744" y="23010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8108" y="4567491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7" name="yt_shape_11787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错误理解题意致错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788" name="yt_shape_11788"/>
          <p:cNvSpPr txBox="1"/>
          <p:nvPr>
            <p:custDataLst>
              <p:tags r:id="rId1"/>
            </p:custDataLst>
          </p:nvPr>
        </p:nvSpPr>
        <p:spPr>
          <a:xfrm>
            <a:off x="551549" y="148483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小明的父亲在相距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米的两棵树间栓了一根绳子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给小明做了一个简易的秋千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拴绳子的地方距地面高都是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绳子自然下垂呈抛物线状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米的小明距较近的那棵树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头部刚好接触到绳子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则绳子的最低点距地面的距离为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1789" name="yt_image_1178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61" y="3556897"/>
            <a:ext cx="2054736" cy="206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71138" y="286449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1" name="yt_shape_1179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2a0cc28-54dc-4201-911b-101d809cb017.png&quot;}"/>
            </a:endParaRPr>
          </a:p>
        </p:txBody>
      </p:sp>
      <p:sp>
        <p:nvSpPr>
          <p:cNvPr id="11792" name="yt_shape_11792"/>
          <p:cNvSpPr txBox="1"/>
          <p:nvPr/>
        </p:nvSpPr>
        <p:spPr>
          <a:xfrm>
            <a:off x="540119" y="165271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一位篮球运动员在距离篮圈中心水平距离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处起跳投篮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球沿一条抛物线运动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当球运动的水平距离为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达到最大高度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然后准确落入篮框内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已知篮圈中心距离地面高度为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在如图所示的平面直角坐标系中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94" name="yt_table_11794_skip" title="H_150.29016"/>
              <p:cNvGraphicFramePr>
                <a:graphicFrameLocks noGrp="1"/>
              </p:cNvGraphicFramePr>
              <p:nvPr/>
            </p:nvGraphicFramePr>
            <p:xfrm>
              <a:off x="540000" y="3572409"/>
              <a:ext cx="5588000" cy="1908685"/>
            </p:xfrm>
            <a:graphic>
              <a:graphicData uri="http://schemas.openxmlformats.org/drawingml/2006/table">
                <a:tbl>
                  <a:tblPr/>
                  <a:tblGrid>
                    <a:gridCol w="558800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此抛物线的解析式是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5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篮圈中心的坐标是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此抛物线的顶点坐标是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篮球出手时离地面的高度是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2m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794" name="yt_table_11794_skip" title="H_150.29016"/>
              <p:cNvGraphicFramePr>
                <a:graphicFrameLocks noGrp="1"/>
              </p:cNvGraphicFramePr>
              <p:nvPr/>
            </p:nvGraphicFramePr>
            <p:xfrm>
              <a:off x="540000" y="3572409"/>
              <a:ext cx="5588000" cy="1908685"/>
            </p:xfrm>
            <a:graphic>
              <a:graphicData uri="http://schemas.openxmlformats.org/drawingml/2006/table">
                <a:tbl>
                  <a:tblPr/>
                  <a:tblGrid>
                    <a:gridCol w="5588000"/>
                  </a:tblGrid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篮圈中心的坐标是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此抛物线的顶点坐标是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篮球出手时离地面的高度是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2m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1793" name="yt_image_11793_skip" title="H_132.202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5191" y="3572409"/>
            <a:ext cx="1984730" cy="16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5478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4508" y="30323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5" name="yt_shape_1179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一隧道的横截面是由一段抛物线及矩形的三边围成的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隧道宽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矩形部分高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拋物线的最高点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离地面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轴建立平面直角坐标系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96" name="yt_shape_11796"/>
          <p:cNvSpPr txBox="1"/>
          <p:nvPr/>
        </p:nvSpPr>
        <p:spPr>
          <a:xfrm>
            <a:off x="540000" y="2339566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直接写出抛物线的解析式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97"/>
              <p:cNvSpPr txBox="1"/>
              <p:nvPr/>
            </p:nvSpPr>
            <p:spPr>
              <a:xfrm>
                <a:off x="540000" y="2971233"/>
                <a:ext cx="602087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此抛物线的解析式为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17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1233"/>
                <a:ext cx="6020879" cy="642740"/>
              </a:xfrm>
              <a:prstGeom prst="rect">
                <a:avLst/>
              </a:prstGeom>
              <a:blipFill rotWithShape="1">
                <a:blip r:embed="rId1"/>
                <a:stretch>
                  <a:fillRect l="-4" t="-11866" r="-134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99" name="yt_image_117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4235" y="2971233"/>
            <a:ext cx="1997764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801"/>
          <p:cNvSpPr txBox="1"/>
          <p:nvPr/>
        </p:nvSpPr>
        <p:spPr>
          <a:xfrm>
            <a:off x="540119" y="3717032"/>
            <a:ext cx="836419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如果该隧道内设有双车道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现有一辆货运卡车高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那么这辆货运卡车能顺利通过隧道吗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02"/>
              <p:cNvSpPr txBox="1"/>
              <p:nvPr/>
            </p:nvSpPr>
            <p:spPr>
              <a:xfrm>
                <a:off x="540000" y="4812351"/>
                <a:ext cx="6995505" cy="10940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这辆货运卡车能顺利通过隧道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18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12351"/>
                <a:ext cx="6995505" cy="1094082"/>
              </a:xfrm>
              <a:prstGeom prst="rect">
                <a:avLst/>
              </a:prstGeom>
              <a:blipFill rotWithShape="1">
                <a:blip r:embed="rId3"/>
                <a:stretch>
                  <a:fillRect l="-4" t="-29" r="-1063" b="-5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" name="yt_shape_1180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d1280441-24a2-44c0-89b5-a403108416b4.png&quot;}"/>
            </a:endParaRPr>
          </a:p>
        </p:txBody>
      </p:sp>
      <p:sp>
        <p:nvSpPr>
          <p:cNvPr id="11807" name="yt_shape_11807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河南省中考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小红看到一处喷水景观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喷出的水柱呈抛物线形状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她对此展开研究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测得喷水头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距地面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水柱在距喷水头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水平距离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处达到最高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最高点距地面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建立如图所示的平面直角坐标系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并设抛物线的解析式为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是水柱距喷水头的水平距离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是水柱距地面的高度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808" name="yt_shape_11808"/>
          <p:cNvSpPr txBox="1"/>
          <p:nvPr/>
        </p:nvSpPr>
        <p:spPr>
          <a:xfrm>
            <a:off x="540000" y="5088717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求抛物线的解析式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15481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2" name="yt_image_118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1963" y="3717032"/>
            <a:ext cx="4248073" cy="11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c89008c4-e1c6-4824-8445-b081d0dde52a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2123</Words>
  <Application>WPS 演示</Application>
  <PresentationFormat>宽屏</PresentationFormat>
  <Paragraphs>146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2023-05-05T05:33:00Z</dcterms:created>
  <dcterms:modified xsi:type="dcterms:W3CDTF">2023-05-15T02:43:15Z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