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72" r:id="rId6"/>
    <p:sldId id="376" r:id="rId7"/>
    <p:sldId id="383" r:id="rId8"/>
    <p:sldId id="384" r:id="rId9"/>
    <p:sldId id="386" r:id="rId10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50" name="yt_shape_15950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951" name="yt_shape_15951"/>
          <p:cNvSpPr txBox="1"/>
          <p:nvPr/>
        </p:nvSpPr>
        <p:spPr>
          <a:xfrm>
            <a:off x="540000" y="1379303"/>
            <a:ext cx="8635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如果一件事情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不发生的可能达到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952" name="yt_table_1595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132352"/>
              </p:ext>
            </p:extLst>
          </p:nvPr>
        </p:nvGraphicFramePr>
        <p:xfrm>
          <a:off x="540000" y="2010970"/>
          <a:ext cx="6486843" cy="848742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826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8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必然发生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不可能发生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很有可能发生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不太可能发生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5"/>
                  </a:ext>
                </a:extLst>
              </a:tr>
            </a:tbl>
          </a:graphicData>
        </a:graphic>
      </p:graphicFrame>
      <p:sp>
        <p:nvSpPr>
          <p:cNvPr id="15954" name="yt_shape_15954"/>
          <p:cNvSpPr txBox="1"/>
          <p:nvPr/>
        </p:nvSpPr>
        <p:spPr>
          <a:xfrm>
            <a:off x="540119" y="29103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两个不透明的口袋中各有三个相同的小球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将每个口袋中的小球分别标号为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从这两个口袋中分别摸出一个小球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则下列事件为随机事件的是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955" name="yt_table_1595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687543"/>
              </p:ext>
            </p:extLst>
          </p:nvPr>
        </p:nvGraphicFramePr>
        <p:xfrm>
          <a:off x="540000" y="4022111"/>
          <a:ext cx="4462463" cy="1697484"/>
        </p:xfrm>
        <a:graphic>
          <a:graphicData uri="http://schemas.openxmlformats.org/drawingml/2006/table">
            <a:tbl>
              <a:tblPr/>
              <a:tblGrid>
                <a:gridCol w="4462463">
                  <a:extLst>
                    <a:ext uri="{9D8B030D-6E8A-4147-A177-3AD203B41FA5}">
                      <a16:colId xmlns:a16="http://schemas.microsoft.com/office/drawing/2014/main" val="108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DA6CDD3-4B18-F717-D89D-2DA306F28ED4}"/>
              </a:ext>
            </a:extLst>
          </p:cNvPr>
          <p:cNvSpPr txBox="1"/>
          <p:nvPr/>
        </p:nvSpPr>
        <p:spPr>
          <a:xfrm>
            <a:off x="8171589" y="1332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A25C8B-ACC6-13AC-B1F6-F8837954F9A2}"/>
              </a:ext>
            </a:extLst>
          </p:cNvPr>
          <p:cNvSpPr txBox="1"/>
          <p:nvPr/>
        </p:nvSpPr>
        <p:spPr>
          <a:xfrm>
            <a:off x="10356107" y="33389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57" name="yt_shape_1595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在一个不透明的袋子里装有红球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黄球共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这些球除颜色外都相同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小明通过多次试验发现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摸出红球的频率稳定在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左右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则袋子中黄球的个数最有可能是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958" name="yt_table_1595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078449"/>
              </p:ext>
            </p:extLst>
          </p:nvPr>
        </p:nvGraphicFramePr>
        <p:xfrm>
          <a:off x="540000" y="2491930"/>
          <a:ext cx="7709853" cy="424371"/>
        </p:xfrm>
        <a:graphic>
          <a:graphicData uri="http://schemas.openxmlformats.org/drawingml/2006/table">
            <a:tbl>
              <a:tblPr/>
              <a:tblGrid>
                <a:gridCol w="2094230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8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0"/>
                  </a:ext>
                </a:extLst>
              </a:tr>
            </a:tbl>
          </a:graphicData>
        </a:graphic>
      </p:graphicFrame>
      <p:sp>
        <p:nvSpPr>
          <p:cNvPr id="15960" name="yt_shape_15960"/>
          <p:cNvSpPr txBox="1"/>
          <p:nvPr/>
        </p:nvSpPr>
        <p:spPr>
          <a:xfrm>
            <a:off x="540119" y="29669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在盒子里放有三张分别写着整式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从中随机抽取两张卡片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把两张卡片上的整式分别作为分子和分母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则能组成分式的概率是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961" name="yt_table_15961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3633705"/>
                  </p:ext>
                </p:extLst>
              </p:nvPr>
            </p:nvGraphicFramePr>
            <p:xfrm>
              <a:off x="540000" y="4078794"/>
              <a:ext cx="7609840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33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834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835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961" name="yt_table_15961" descr="{&quot;rangeId&quot;:5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3633705"/>
                  </p:ext>
                </p:extLst>
              </p:nvPr>
            </p:nvGraphicFramePr>
            <p:xfrm>
              <a:off x="540000" y="4078794"/>
              <a:ext cx="7609840" cy="635953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33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834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835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3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308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6359" r="-15350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6359" r="-5350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392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E56EB26-BA65-FCF3-34B8-47171699150C}"/>
              </a:ext>
            </a:extLst>
          </p:cNvPr>
          <p:cNvSpPr txBox="1"/>
          <p:nvPr/>
        </p:nvSpPr>
        <p:spPr>
          <a:xfrm>
            <a:off x="1364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54E5C8-1160-EC59-A620-AF70233168BC}"/>
              </a:ext>
            </a:extLst>
          </p:cNvPr>
          <p:cNvSpPr txBox="1"/>
          <p:nvPr/>
        </p:nvSpPr>
        <p:spPr>
          <a:xfrm>
            <a:off x="10508507" y="33956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2" name="yt_shape_159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用图中两个可自由转动的转盘做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配紫色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分别旋转两个转盘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若其中一个转出红色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另一个转出蓝色即可配成紫色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则可配成紫色的概率是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964" name="yt_table_15964_skip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6147708"/>
                  </p:ext>
                </p:extLst>
              </p:nvPr>
            </p:nvGraphicFramePr>
            <p:xfrm>
              <a:off x="540000" y="2067472"/>
              <a:ext cx="7409816" cy="635000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3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3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39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964" name="yt_table_15964_skip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6147708"/>
                  </p:ext>
                </p:extLst>
              </p:nvPr>
            </p:nvGraphicFramePr>
            <p:xfrm>
              <a:off x="540000" y="2067472"/>
              <a:ext cx="7409816" cy="635000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837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38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839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40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77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80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71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963" name="yt_image_15963_skip" title="H_101.53701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5740" y="2067472"/>
            <a:ext cx="2884379" cy="128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576630-540C-9C74-6E95-6BCE6B925ADE}"/>
              </a:ext>
            </a:extLst>
          </p:cNvPr>
          <p:cNvSpPr txBox="1"/>
          <p:nvPr/>
        </p:nvSpPr>
        <p:spPr>
          <a:xfrm>
            <a:off x="1020370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966" name="yt_shape_15966"/>
              <p:cNvSpPr txBox="1"/>
              <p:nvPr/>
            </p:nvSpPr>
            <p:spPr>
              <a:xfrm>
                <a:off x="540119" y="900000"/>
                <a:ext cx="11111999" cy="4690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填空题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每小题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若从甲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爱心辅学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志愿者中随机选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位为学生在线辅导功课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则甲被选到的概率为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乙两人轮流做下面的游戏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掷一枚均匀的骰子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每面上分别标有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这六个数字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若朝上的数字大于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则甲获胜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若朝上的数字小于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则乙获胜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你认为获胜的可能性比较大的是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甲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动物学家通过大量的调查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估计某种动物活到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岁的概率为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活到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岁的概率为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据此若设刚出生的这种动物共有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则现年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岁的这种动物活到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岁的概率是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966" name="yt_shape_15966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690708"/>
              </a:xfrm>
              <a:prstGeom prst="rect">
                <a:avLst/>
              </a:prstGeom>
              <a:blipFill>
                <a:blip r:embed="rId2"/>
                <a:stretch>
                  <a:fillRect l="-1701" t="-1170" r="-439" b="-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689258F-51AC-699B-CC8D-DDB33D6482CD}"/>
                  </a:ext>
                </a:extLst>
              </p:cNvPr>
              <p:cNvSpPr txBox="1"/>
              <p:nvPr/>
            </p:nvSpPr>
            <p:spPr>
              <a:xfrm>
                <a:off x="2888508" y="1700808"/>
                <a:ext cx="6134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689258F-51AC-699B-CC8D-DDB33D6482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508" y="1700808"/>
                <a:ext cx="613474" cy="7674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060E749-9F8C-195C-B265-B2E345E6DC12}"/>
              </a:ext>
            </a:extLst>
          </p:cNvPr>
          <p:cNvSpPr txBox="1"/>
          <p:nvPr/>
        </p:nvSpPr>
        <p:spPr>
          <a:xfrm>
            <a:off x="6088908" y="342900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甲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370B8D-4BC4-5E2B-4CA1-6888D1A70B77}"/>
                  </a:ext>
                </a:extLst>
              </p:cNvPr>
              <p:cNvSpPr txBox="1"/>
              <p:nvPr/>
            </p:nvSpPr>
            <p:spPr>
              <a:xfrm>
                <a:off x="1669308" y="4774522"/>
                <a:ext cx="613474" cy="6838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, 'mathAnswerShape': 1}">
                <a:extLst>
                  <a:ext uri="{FF2B5EF4-FFF2-40B4-BE49-F238E27FC236}">
                    <a16:creationId xmlns:a16="http://schemas.microsoft.com/office/drawing/2014/main" id="{79370B8D-4BC4-5E2B-4CA1-6888D1A70B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4774522"/>
                <a:ext cx="613474" cy="68384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971">
                <a:extLst>
                  <a:ext uri="{FF2B5EF4-FFF2-40B4-BE49-F238E27FC236}">
                    <a16:creationId xmlns:a16="http://schemas.microsoft.com/office/drawing/2014/main" id="{0FD9DDEC-61EE-CED3-A789-A293528F4555}"/>
                  </a:ext>
                </a:extLst>
              </p:cNvPr>
              <p:cNvSpPr txBox="1"/>
              <p:nvPr/>
            </p:nvSpPr>
            <p:spPr>
              <a:xfrm>
                <a:off x="540119" y="5650933"/>
                <a:ext cx="11244513" cy="5863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在绝对值小于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的非零整数中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随机取出一个数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其倒数等于本身的概率是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5" name="yt_shape_15971">
                <a:extLst>
                  <a:ext uri="{FF2B5EF4-FFF2-40B4-BE49-F238E27FC236}">
                    <a16:creationId xmlns:a16="http://schemas.microsoft.com/office/drawing/2014/main" id="{0FD9DDEC-61EE-CED3-A789-A293528F45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650933"/>
                <a:ext cx="11244513" cy="586379"/>
              </a:xfrm>
              <a:prstGeom prst="rect">
                <a:avLst/>
              </a:prstGeom>
              <a:blipFill>
                <a:blip r:embed="rId5"/>
                <a:stretch>
                  <a:fillRect l="-1681" r="-380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B8330A-B578-1161-BF2F-9E907EEC1C2C}"/>
                  </a:ext>
                </a:extLst>
              </p:cNvPr>
              <p:cNvSpPr txBox="1"/>
              <p:nvPr/>
            </p:nvSpPr>
            <p:spPr>
              <a:xfrm>
                <a:off x="11038407" y="5517549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B8330A-B578-1161-BF2F-9E907EEC1C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38407" y="5517549"/>
                <a:ext cx="613474" cy="6743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973" name="yt_shape_15973"/>
              <p:cNvSpPr txBox="1"/>
              <p:nvPr/>
            </p:nvSpPr>
            <p:spPr>
              <a:xfrm>
                <a:off x="540119" y="917684"/>
                <a:ext cx="11111999" cy="20815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这个图案是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世纪我国汉代数学家赵爽在注解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周髀算经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时给出的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人们称它为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赵爽弦图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若向正方形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内随意投掷飞镖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每次均落在正方形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且落在正方形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内任何一点的机会均等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则恰好落在正方形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内的概率为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973" name="yt_shape_159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17684"/>
                <a:ext cx="11111999" cy="2081595"/>
              </a:xfrm>
              <a:prstGeom prst="rect">
                <a:avLst/>
              </a:prstGeom>
              <a:blipFill>
                <a:blip r:embed="rId2"/>
                <a:stretch>
                  <a:fillRect l="-1701" t="-3519" r="-1098" b="-3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975" name="yt_image_15975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396" y="3204856"/>
            <a:ext cx="1729207" cy="144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1A7B8E-A2D5-ED93-6A87-FD6583D5F744}"/>
                  </a:ext>
                </a:extLst>
              </p:cNvPr>
              <p:cNvSpPr txBox="1"/>
              <p:nvPr/>
            </p:nvSpPr>
            <p:spPr>
              <a:xfrm>
                <a:off x="4920508" y="2216392"/>
                <a:ext cx="437261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　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1A7B8E-A2D5-ED93-6A87-FD6583D5F7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0508" y="2216392"/>
                <a:ext cx="437261" cy="6770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977">
                <a:extLst>
                  <a:ext uri="{FF2B5EF4-FFF2-40B4-BE49-F238E27FC236}">
                    <a16:creationId xmlns:a16="http://schemas.microsoft.com/office/drawing/2014/main" id="{35CBBD23-209B-EE14-BA93-22A6F4CC5BA8}"/>
                  </a:ext>
                </a:extLst>
              </p:cNvPr>
              <p:cNvSpPr txBox="1"/>
              <p:nvPr/>
            </p:nvSpPr>
            <p:spPr>
              <a:xfrm>
                <a:off x="540119" y="4782172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小颖和另两名同学一起去看电影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买到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张座位相连的电影票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座位号顺次为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小丽和小颖从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张票中随机各抽取一张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则小丽和小颖抽取到的电影票正好是相邻座位的概率是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5977">
                <a:extLst>
                  <a:ext uri="{FF2B5EF4-FFF2-40B4-BE49-F238E27FC236}">
                    <a16:creationId xmlns:a16="http://schemas.microsoft.com/office/drawing/2014/main" id="{35CBBD23-209B-EE14-BA93-22A6F4CC5B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82172"/>
                <a:ext cx="11111999" cy="1599156"/>
              </a:xfrm>
              <a:prstGeom prst="rect">
                <a:avLst/>
              </a:prstGeom>
              <a:blipFill>
                <a:blip r:embed="rId5"/>
                <a:stretch>
                  <a:fillRect l="-1701" t="-4183" r="-329" b="-4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853512-A313-D166-93C3-0E979390090D}"/>
                  </a:ext>
                </a:extLst>
              </p:cNvPr>
              <p:cNvSpPr txBox="1"/>
              <p:nvPr/>
            </p:nvSpPr>
            <p:spPr>
              <a:xfrm>
                <a:off x="5936508" y="5605392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853512-A313-D166-93C3-0E97939009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508" y="5605392"/>
                <a:ext cx="613474" cy="6743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9" name="yt_shape_15979"/>
          <p:cNvSpPr txBox="1"/>
          <p:nvPr/>
        </p:nvSpPr>
        <p:spPr>
          <a:xfrm>
            <a:off x="540000" y="90872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980" name="yt_shape_15980"/>
          <p:cNvSpPr txBox="1"/>
          <p:nvPr/>
        </p:nvSpPr>
        <p:spPr>
          <a:xfrm>
            <a:off x="540000" y="1388023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请用适当的语言来描述以下词语所反映事件的发生情况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981" name="yt_shape_15981"/>
          <p:cNvSpPr txBox="1"/>
          <p:nvPr/>
        </p:nvSpPr>
        <p:spPr>
          <a:xfrm>
            <a:off x="540000" y="1867326"/>
            <a:ext cx="45461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297785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十拿九稳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长生不老</a:t>
            </a:r>
          </a:p>
        </p:txBody>
      </p:sp>
      <p:sp>
        <p:nvSpPr>
          <p:cNvPr id="15982" name="yt_shape_15982"/>
          <p:cNvSpPr txBox="1"/>
          <p:nvPr/>
        </p:nvSpPr>
        <p:spPr>
          <a:xfrm>
            <a:off x="540000" y="2346629"/>
            <a:ext cx="45461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297785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水滴石穿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海枯石烂</a:t>
            </a:r>
          </a:p>
        </p:txBody>
      </p:sp>
      <p:sp>
        <p:nvSpPr>
          <p:cNvPr id="15983" name="yt_shape_15983"/>
          <p:cNvSpPr txBox="1"/>
          <p:nvPr/>
        </p:nvSpPr>
        <p:spPr>
          <a:xfrm>
            <a:off x="540000" y="2825932"/>
            <a:ext cx="48538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297785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东边日出西边雨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树倒猢狲散</a:t>
            </a:r>
          </a:p>
        </p:txBody>
      </p:sp>
      <p:sp>
        <p:nvSpPr>
          <p:cNvPr id="15984" name="yt_shape_15984"/>
          <p:cNvSpPr txBox="1"/>
          <p:nvPr/>
        </p:nvSpPr>
        <p:spPr>
          <a:xfrm>
            <a:off x="540000" y="3305235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大海捞针</a:t>
            </a:r>
          </a:p>
        </p:txBody>
      </p:sp>
      <p:sp>
        <p:nvSpPr>
          <p:cNvPr id="15985" name="yt_shape_15985"/>
          <p:cNvSpPr txBox="1"/>
          <p:nvPr/>
        </p:nvSpPr>
        <p:spPr>
          <a:xfrm>
            <a:off x="540000" y="3784538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随机事件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可能性较大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不可能事件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986" name="yt_shape_15986"/>
          <p:cNvSpPr txBox="1"/>
          <p:nvPr/>
        </p:nvSpPr>
        <p:spPr>
          <a:xfrm>
            <a:off x="540000" y="4247362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必然事件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不可能事件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987" name="yt_shape_15987"/>
          <p:cNvSpPr txBox="1"/>
          <p:nvPr/>
        </p:nvSpPr>
        <p:spPr>
          <a:xfrm>
            <a:off x="540000" y="4710186"/>
            <a:ext cx="584775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随机事件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可能性较小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必然事件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988" name="yt_shape_15988"/>
          <p:cNvSpPr txBox="1"/>
          <p:nvPr/>
        </p:nvSpPr>
        <p:spPr>
          <a:xfrm>
            <a:off x="540000" y="5173010"/>
            <a:ext cx="384720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随机事件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可能性极小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85" grpId="0" build="allAtOnce"/>
      <p:bldP spid="15986" grpId="0" build="allAtOnce"/>
      <p:bldP spid="15987" grpId="0" build="allAtOnce"/>
      <p:bldP spid="1598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9" name="yt_shape_1598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有两把不同的锁和四把不同的钥匙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其中两把钥匙恰好分别能打开这两把锁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其余的钥匙不能打开这两把锁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现在任意取出一把钥匙去开任意一把锁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990" name="yt_shape_15990"/>
          <p:cNvSpPr txBox="1"/>
          <p:nvPr/>
        </p:nvSpPr>
        <p:spPr>
          <a:xfrm>
            <a:off x="540000" y="1842955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请用列表或画树状图的方法表示出上述试验所有可能结果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991" name="yt_shape_15991"/>
          <p:cNvSpPr txBox="1"/>
          <p:nvPr/>
        </p:nvSpPr>
        <p:spPr>
          <a:xfrm>
            <a:off x="540119" y="23222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设两把不同的锁分别为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能把两锁打开的钥匙分别为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其余两把钥匙分别为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可以画出如下树状图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5992" name="yt_image_159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184" y="3356992"/>
            <a:ext cx="1845630" cy="61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94" name="yt_shape_15994"/>
          <p:cNvSpPr txBox="1"/>
          <p:nvPr/>
        </p:nvSpPr>
        <p:spPr>
          <a:xfrm>
            <a:off x="540000" y="4579144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求一次打开锁的概率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995" name="yt_shape_15995"/>
              <p:cNvSpPr txBox="1"/>
              <p:nvPr/>
            </p:nvSpPr>
            <p:spPr>
              <a:xfrm>
                <a:off x="540119" y="5058447"/>
                <a:ext cx="11111999" cy="16031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任意取出一把钥匙去开任意一把锁共有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种可能的结果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一次打开锁的结果有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且所有结果的可能性相等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一次打开锁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995" name="yt_shape_15995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58447"/>
                <a:ext cx="11111999" cy="1603196"/>
              </a:xfrm>
              <a:prstGeom prst="rect">
                <a:avLst/>
              </a:prstGeom>
              <a:blipFill>
                <a:blip r:embed="rId3"/>
                <a:stretch>
                  <a:fillRect l="-1701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5991">
            <a:extLst>
              <a:ext uri="{FF2B5EF4-FFF2-40B4-BE49-F238E27FC236}">
                <a16:creationId xmlns:a16="http://schemas.microsoft.com/office/drawing/2014/main" id="{12AE1DC1-9856-A49B-3EA0-9E5D5F013FB7}"/>
              </a:ext>
            </a:extLst>
          </p:cNvPr>
          <p:cNvSpPr txBox="1"/>
          <p:nvPr/>
        </p:nvSpPr>
        <p:spPr>
          <a:xfrm>
            <a:off x="540000" y="4060962"/>
            <a:ext cx="5760640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由图可知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上述试验共有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种等可能结果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91" grpId="0" build="allAtOnce"/>
      <p:bldP spid="15995" grpId="0" build="allAtOnce"/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97" name="yt_shape_15997"/>
          <p:cNvSpPr txBox="1"/>
          <p:nvPr/>
        </p:nvSpPr>
        <p:spPr>
          <a:xfrm>
            <a:off x="540119" y="900000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某单位食堂为全体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名职工提供了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四种套餐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为了解职工对这四种套餐的喜好情况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名职工进行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你最喜欢哪一种套餐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必选且只选一种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问卷调查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根据调查结果绘制了条形统计图和扇形统计图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部分信息如下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998" name="yt_shape_15998"/>
          <p:cNvSpPr txBox="1"/>
          <p:nvPr/>
        </p:nvSpPr>
        <p:spPr>
          <a:xfrm>
            <a:off x="540119" y="28032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在抽取的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名职工中最喜欢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套餐的人数为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扇形统计图中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对应扇形的圆心角的大小为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108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16000" name="yt_image_1600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6194" y="3915017"/>
            <a:ext cx="4245805" cy="200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A687544-29BB-A2AD-2AC2-351804751EB1}"/>
              </a:ext>
            </a:extLst>
          </p:cNvPr>
          <p:cNvSpPr txBox="1"/>
          <p:nvPr/>
        </p:nvSpPr>
        <p:spPr>
          <a:xfrm>
            <a:off x="7341446" y="275641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E93D67-BE56-870D-0A64-2C6988418158}"/>
              </a:ext>
            </a:extLst>
          </p:cNvPr>
          <p:cNvSpPr txBox="1"/>
          <p:nvPr/>
        </p:nvSpPr>
        <p:spPr>
          <a:xfrm>
            <a:off x="4107708" y="323190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6002">
            <a:extLst>
              <a:ext uri="{FF2B5EF4-FFF2-40B4-BE49-F238E27FC236}">
                <a16:creationId xmlns:a16="http://schemas.microsoft.com/office/drawing/2014/main" id="{52EB6777-1F66-97E5-1636-D45FD72F08F3}"/>
              </a:ext>
            </a:extLst>
          </p:cNvPr>
          <p:cNvSpPr txBox="1"/>
          <p:nvPr/>
        </p:nvSpPr>
        <p:spPr>
          <a:xfrm>
            <a:off x="540001" y="3834702"/>
            <a:ext cx="634808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依据本次调查的结果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估计全体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名职工中最喜欢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套餐的人数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6003">
                <a:extLst>
                  <a:ext uri="{FF2B5EF4-FFF2-40B4-BE49-F238E27FC236}">
                    <a16:creationId xmlns:a16="http://schemas.microsoft.com/office/drawing/2014/main" id="{D42BDE8E-1081-9C09-5EED-E7FF75A05641}"/>
                  </a:ext>
                </a:extLst>
              </p:cNvPr>
              <p:cNvSpPr txBox="1"/>
              <p:nvPr/>
            </p:nvSpPr>
            <p:spPr>
              <a:xfrm>
                <a:off x="540119" y="4898417"/>
                <a:ext cx="6131945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估计全体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名职工中最喜欢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套餐的人数为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6003">
                <a:extLst>
                  <a:ext uri="{FF2B5EF4-FFF2-40B4-BE49-F238E27FC236}">
                    <a16:creationId xmlns:a16="http://schemas.microsoft.com/office/drawing/2014/main" id="{D42BDE8E-1081-9C09-5EED-E7FF75A05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98417"/>
                <a:ext cx="6131945" cy="1122871"/>
              </a:xfrm>
              <a:prstGeom prst="rect">
                <a:avLst/>
              </a:prstGeom>
              <a:blipFill>
                <a:blip r:embed="rId3"/>
                <a:stretch>
                  <a:fillRect l="-3085" t="-4891" r="-597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7" name="yt_shape_160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丁四名职工中任选两人担任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食品安全监督员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求甲被选到的概率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4" name="yt_shape_16008"/>
          <p:cNvSpPr txBox="1"/>
          <p:nvPr/>
        </p:nvSpPr>
        <p:spPr>
          <a:xfrm>
            <a:off x="540119" y="2011799"/>
            <a:ext cx="5555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6010" name="yt_image_1601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6194" y="2011799"/>
            <a:ext cx="4245805" cy="200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12" name="yt_image_1601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9584" y="2564904"/>
            <a:ext cx="3956950" cy="13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6008">
                <a:extLst>
                  <a:ext uri="{FF2B5EF4-FFF2-40B4-BE49-F238E27FC236}">
                    <a16:creationId xmlns:a16="http://schemas.microsoft.com/office/drawing/2014/main" id="{4D0D2AFD-7B01-B1E3-BDD7-FB7F426676C2}"/>
                  </a:ext>
                </a:extLst>
              </p:cNvPr>
              <p:cNvSpPr txBox="1"/>
              <p:nvPr/>
            </p:nvSpPr>
            <p:spPr>
              <a:xfrm>
                <a:off x="540119" y="4077072"/>
                <a:ext cx="5555881" cy="1600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其中甲被选到的结果数为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甲被选到的概率为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6008">
                <a:extLst>
                  <a:ext uri="{FF2B5EF4-FFF2-40B4-BE49-F238E27FC236}">
                    <a16:creationId xmlns:a16="http://schemas.microsoft.com/office/drawing/2014/main" id="{4D0D2AFD-7B01-B1E3-BDD7-FB7F426676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77072"/>
                <a:ext cx="5555881" cy="1600118"/>
              </a:xfrm>
              <a:prstGeom prst="rect">
                <a:avLst/>
              </a:prstGeom>
              <a:blipFill>
                <a:blip r:embed="rId4"/>
                <a:stretch>
                  <a:fillRect l="-3403" t="-3435" r="-2086" b="-4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1310</Words>
  <Application>Microsoft Office PowerPoint</Application>
  <PresentationFormat>宽屏</PresentationFormat>
  <Paragraphs>71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43</cp:revision>
  <dcterms:created xsi:type="dcterms:W3CDTF">2023-05-05T05:33:04Z</dcterms:created>
  <dcterms:modified xsi:type="dcterms:W3CDTF">2023-05-14T15:43:48Z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