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2" r:id="rId5"/>
    <p:sldId id="394" r:id="rId6"/>
    <p:sldId id="376" r:id="rId7"/>
    <p:sldId id="378" r:id="rId8"/>
    <p:sldId id="379" r:id="rId9"/>
    <p:sldId id="381" r:id="rId10"/>
    <p:sldId id="382" r:id="rId11"/>
    <p:sldId id="384" r:id="rId12"/>
    <p:sldId id="385" r:id="rId13"/>
    <p:sldId id="397" r:id="rId14"/>
    <p:sldId id="386" r:id="rId15"/>
    <p:sldId id="391" r:id="rId16"/>
    <p:sldId id="398" r:id="rId17"/>
    <p:sldId id="393" r:id="rId18"/>
    <p:sldId id="401" r:id="rId19"/>
    <p:sldId id="402" r:id="rId20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2" name="yt_shape_12132"/>
          <p:cNvSpPr txBox="1"/>
          <p:nvPr/>
        </p:nvSpPr>
        <p:spPr>
          <a:xfrm>
            <a:off x="540000" y="900000"/>
            <a:ext cx="2577629" cy="6837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50" b="0" i="0" u="none" spc="201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750" b="0" i="0" u="none" spc="201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5659760-3bae-4c3e-8b98-7a6781679b12.png&quot;}"/>
            </a:endParaRPr>
          </a:p>
        </p:txBody>
      </p:sp>
      <p:sp>
        <p:nvSpPr>
          <p:cNvPr id="12133" name="yt_shape_12133"/>
          <p:cNvSpPr txBox="1"/>
          <p:nvPr/>
        </p:nvSpPr>
        <p:spPr>
          <a:xfrm>
            <a:off x="540000" y="1634501"/>
            <a:ext cx="65723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p:sp>
        <p:nvSpPr>
          <p:cNvPr id="12134" name="yt_shape_12134"/>
          <p:cNvSpPr txBox="1"/>
          <p:nvPr/>
        </p:nvSpPr>
        <p:spPr>
          <a:xfrm>
            <a:off x="540119" y="2131373"/>
            <a:ext cx="1138852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137" name="yt_shape_12137"/>
          <p:cNvSpPr txBox="1"/>
          <p:nvPr/>
        </p:nvSpPr>
        <p:spPr>
          <a:xfrm>
            <a:off x="540119" y="42956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化为顶点式为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38" name="yt_shape_12138"/>
          <p:cNvSpPr txBox="1"/>
          <p:nvPr/>
        </p:nvSpPr>
        <p:spPr>
          <a:xfrm>
            <a:off x="540119" y="52550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196370">
            <a:extLst>
              <a:ext uri="{FF2B5EF4-FFF2-40B4-BE49-F238E27FC236}">
                <a16:creationId xmlns:a16="http://schemas.microsoft.com/office/drawing/2014/main" id="{D27EC6EA-89B3-051B-DFFC-0E696FA6C90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4311"/>
            <a:ext cx="2425764" cy="608478"/>
          </a:xfrm>
          <a:prstGeom prst="rect">
            <a:avLst/>
          </a:prstGeom>
        </p:spPr>
      </p:pic>
      <p:pic>
        <p:nvPicPr>
          <p:cNvPr id="5" name="yt_shape_1683888196394">
            <a:extLst>
              <a:ext uri="{FF2B5EF4-FFF2-40B4-BE49-F238E27FC236}">
                <a16:creationId xmlns:a16="http://schemas.microsoft.com/office/drawing/2014/main" id="{F98FCC93-8CDB-C172-DDB7-B659B94713F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74290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FD31DB-C2FC-DBF7-178D-98E4DFABD84A}"/>
              </a:ext>
            </a:extLst>
          </p:cNvPr>
          <p:cNvSpPr txBox="1"/>
          <p:nvPr/>
        </p:nvSpPr>
        <p:spPr>
          <a:xfrm>
            <a:off x="11047465" y="21313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B3CABB-81FF-6020-3CC8-C510BF40E511}"/>
              </a:ext>
            </a:extLst>
          </p:cNvPr>
          <p:cNvSpPr txBox="1"/>
          <p:nvPr/>
        </p:nvSpPr>
        <p:spPr>
          <a:xfrm>
            <a:off x="6290521" y="4221088"/>
            <a:ext cx="283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A9EE7C-6561-2012-63F5-5093ACAB87B6}"/>
              </a:ext>
            </a:extLst>
          </p:cNvPr>
          <p:cNvSpPr txBox="1"/>
          <p:nvPr/>
        </p:nvSpPr>
        <p:spPr>
          <a:xfrm>
            <a:off x="10776796" y="4248835"/>
            <a:ext cx="92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0B5857-3050-D480-0256-575DFED9F193}"/>
              </a:ext>
            </a:extLst>
          </p:cNvPr>
          <p:cNvSpPr txBox="1"/>
          <p:nvPr/>
        </p:nvSpPr>
        <p:spPr>
          <a:xfrm>
            <a:off x="450108" y="472432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DD6AEB-3A7F-5F19-0279-A2EF487ABEE1}"/>
              </a:ext>
            </a:extLst>
          </p:cNvPr>
          <p:cNvSpPr txBox="1"/>
          <p:nvPr/>
        </p:nvSpPr>
        <p:spPr>
          <a:xfrm>
            <a:off x="4817321" y="5634546"/>
            <a:ext cx="1804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135">
            <a:extLst>
              <a:ext uri="{FF2B5EF4-FFF2-40B4-BE49-F238E27FC236}">
                <a16:creationId xmlns:a16="http://schemas.microsoft.com/office/drawing/2014/main" id="{C9593FA8-B8D5-BF11-581D-43EF47A0C5E9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24011" r="50477"/>
          <a:stretch/>
        </p:blipFill>
        <p:spPr bwMode="auto">
          <a:xfrm>
            <a:off x="2553324" y="2780928"/>
            <a:ext cx="1224136" cy="13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2135">
            <a:extLst>
              <a:ext uri="{FF2B5EF4-FFF2-40B4-BE49-F238E27FC236}">
                <a16:creationId xmlns:a16="http://schemas.microsoft.com/office/drawing/2014/main" id="{704F3378-C6B4-2607-774A-3073D55499E4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r="77490"/>
          <a:stretch/>
        </p:blipFill>
        <p:spPr bwMode="auto">
          <a:xfrm>
            <a:off x="537101" y="2780928"/>
            <a:ext cx="1080120" cy="13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2135">
            <a:extLst>
              <a:ext uri="{FF2B5EF4-FFF2-40B4-BE49-F238E27FC236}">
                <a16:creationId xmlns:a16="http://schemas.microsoft.com/office/drawing/2014/main" id="{8861617C-7CE8-2EAB-2F8A-A1996F0CB52F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0095" r="24393"/>
          <a:stretch/>
        </p:blipFill>
        <p:spPr bwMode="auto">
          <a:xfrm>
            <a:off x="4727848" y="2780928"/>
            <a:ext cx="1224136" cy="13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2135">
            <a:extLst>
              <a:ext uri="{FF2B5EF4-FFF2-40B4-BE49-F238E27FC236}">
                <a16:creationId xmlns:a16="http://schemas.microsoft.com/office/drawing/2014/main" id="{D19E3A94-E941-8C26-46FD-A71AC2C17EC7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77012"/>
          <a:stretch/>
        </p:blipFill>
        <p:spPr bwMode="auto">
          <a:xfrm>
            <a:off x="6937201" y="2780928"/>
            <a:ext cx="1103015" cy="13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4" name="yt_shape_12184"/>
          <p:cNvSpPr txBox="1"/>
          <p:nvPr/>
        </p:nvSpPr>
        <p:spPr>
          <a:xfrm>
            <a:off x="540000" y="900000"/>
            <a:ext cx="438581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二次函数与实际问题</a:t>
            </a:r>
          </a:p>
        </p:txBody>
      </p:sp>
      <p:sp>
        <p:nvSpPr>
          <p:cNvPr id="12185" name="yt_shape_12185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一件工艺品的进价为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标价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根据销售统计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一件工艺品每降价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要使每天获得的利润最大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则每件的售价应定为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86" name="yt_table_1218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932980"/>
              </p:ext>
            </p:extLst>
          </p:nvPr>
        </p:nvGraphicFramePr>
        <p:xfrm>
          <a:off x="540000" y="2988802"/>
          <a:ext cx="4370706" cy="848742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pic>
        <p:nvPicPr>
          <p:cNvPr id="3" name="yt_shape_1683888196558">
            <a:extLst>
              <a:ext uri="{FF2B5EF4-FFF2-40B4-BE49-F238E27FC236}">
                <a16:creationId xmlns:a16="http://schemas.microsoft.com/office/drawing/2014/main" id="{9F813D0A-A529-14C3-5D92-6FBBE0FDCD5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F99610-EEF7-1193-ABCB-52BD68FB73E9}"/>
              </a:ext>
            </a:extLst>
          </p:cNvPr>
          <p:cNvSpPr txBox="1"/>
          <p:nvPr/>
        </p:nvSpPr>
        <p:spPr>
          <a:xfrm>
            <a:off x="3193308" y="23010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88" name="yt_shape_12188"/>
              <p:cNvSpPr txBox="1"/>
              <p:nvPr/>
            </p:nvSpPr>
            <p:spPr>
              <a:xfrm>
                <a:off x="540119" y="900000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分别为各边上的点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设小正方形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的函数解析式为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的值最小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88" name="yt_shape_12188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4580" b="-4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90" name="yt_image_1219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1666" y="2702308"/>
            <a:ext cx="1308666" cy="132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3B1F48-6481-1F8C-26A3-1577F4FA73BC}"/>
              </a:ext>
            </a:extLst>
          </p:cNvPr>
          <p:cNvSpPr txBox="1"/>
          <p:nvPr/>
        </p:nvSpPr>
        <p:spPr>
          <a:xfrm>
            <a:off x="10541846" y="1328682"/>
            <a:ext cx="102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B0E266-2120-B092-B950-9262B8C03184}"/>
              </a:ext>
            </a:extLst>
          </p:cNvPr>
          <p:cNvSpPr txBox="1"/>
          <p:nvPr/>
        </p:nvSpPr>
        <p:spPr>
          <a:xfrm>
            <a:off x="450108" y="1804170"/>
            <a:ext cx="1534224" cy="67432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D15EFB-EFF0-C256-D37E-FC726B23C1B4}"/>
                  </a:ext>
                </a:extLst>
              </p:cNvPr>
              <p:cNvSpPr txBox="1"/>
              <p:nvPr/>
            </p:nvSpPr>
            <p:spPr>
              <a:xfrm>
                <a:off x="3158383" y="1723220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hasSerialNum': 1, 'mathAnswerShape': 1, 'pageBreak': True}">
                <a:extLst>
                  <a:ext uri="{FF2B5EF4-FFF2-40B4-BE49-F238E27FC236}">
                    <a16:creationId xmlns:a16="http://schemas.microsoft.com/office/drawing/2014/main" id="{5ED15EFB-EFF0-C256-D37E-FC726B23C1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8383" y="1723220"/>
                <a:ext cx="613474" cy="6743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2" name="yt_shape_1219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小明推铅球的出手高度为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铅球的运行路线近似为抛物线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93" name="yt_shape_12193"/>
          <p:cNvSpPr txBox="1"/>
          <p:nvPr/>
        </p:nvSpPr>
        <p:spPr>
          <a:xfrm>
            <a:off x="540000" y="1859435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求铅球的落点与小明的距离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194"/>
          <p:cNvSpPr txBox="1"/>
          <p:nvPr/>
        </p:nvSpPr>
        <p:spPr>
          <a:xfrm>
            <a:off x="540119" y="2491102"/>
            <a:ext cx="9156281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在抛物线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铅球的落点与小明的距离为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95" name="yt_image_121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1933" y="2491102"/>
            <a:ext cx="168006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7" name="yt_shape_1219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的小朋友跑到离原点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的地方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他会受到伤害吗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2198"/>
          <p:cNvSpPr txBox="1"/>
          <p:nvPr/>
        </p:nvSpPr>
        <p:spPr>
          <a:xfrm>
            <a:off x="540000" y="1995319"/>
            <a:ext cx="776174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他会受到伤害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99" name="yt_image_121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1933" y="1995319"/>
            <a:ext cx="168006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1" name="yt_shape_12201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cc0ff80-bf0b-4e1f-bb6c-15e3a272ae73.png&quot;}"/>
            </a:endParaRPr>
          </a:p>
        </p:txBody>
      </p:sp>
      <p:sp>
        <p:nvSpPr>
          <p:cNvPr id="12202" name="yt_shape_12202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03" name="yt_table_1220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141946"/>
              </p:ext>
            </p:extLst>
          </p:nvPr>
        </p:nvGraphicFramePr>
        <p:xfrm>
          <a:off x="540000" y="2764510"/>
          <a:ext cx="5081906" cy="848742"/>
        </p:xfrm>
        <a:graphic>
          <a:graphicData uri="http://schemas.openxmlformats.org/drawingml/2006/table">
            <a:tbl>
              <a:tblPr/>
              <a:tblGrid>
                <a:gridCol w="300704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207486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05" name="yt_shape_12205"/>
              <p:cNvSpPr txBox="1"/>
              <p:nvPr/>
            </p:nvSpPr>
            <p:spPr>
              <a:xfrm>
                <a:off x="540000" y="3663852"/>
                <a:ext cx="9821022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+5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的开口向下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205" name="yt_shape_12205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3852"/>
                <a:ext cx="9821022" cy="481029"/>
              </a:xfrm>
              <a:prstGeom prst="rect">
                <a:avLst/>
              </a:prstGeom>
              <a:blipFill>
                <a:blip r:embed="rId2"/>
                <a:stretch>
                  <a:fillRect l="-1924" r="-124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07" name="yt_shape_12207"/>
              <p:cNvSpPr txBox="1"/>
              <p:nvPr/>
            </p:nvSpPr>
            <p:spPr>
              <a:xfrm>
                <a:off x="540119" y="4195669"/>
                <a:ext cx="11111999" cy="10691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大庆市中考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的图象与坐标轴恰有两个公共点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207" name="yt_shape_12207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95669"/>
                <a:ext cx="11111999" cy="1069139"/>
              </a:xfrm>
              <a:prstGeom prst="rect">
                <a:avLst/>
              </a:prstGeom>
              <a:blipFill>
                <a:blip r:embed="rId3"/>
                <a:stretch>
                  <a:fillRect l="-1701" t="-6250" r="-1317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196599">
            <a:extLst>
              <a:ext uri="{FF2B5EF4-FFF2-40B4-BE49-F238E27FC236}">
                <a16:creationId xmlns:a16="http://schemas.microsoft.com/office/drawing/2014/main" id="{514EA22C-B7A8-2A02-F2FC-EF8F692CBC8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F33D9E-9D3C-8846-AEC4-6A96FA37C67B}"/>
              </a:ext>
            </a:extLst>
          </p:cNvPr>
          <p:cNvSpPr txBox="1"/>
          <p:nvPr/>
        </p:nvSpPr>
        <p:spPr>
          <a:xfrm>
            <a:off x="25837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CC53D6-0DA6-2A2F-97B8-D2E593A6668D}"/>
              </a:ext>
            </a:extLst>
          </p:cNvPr>
          <p:cNvSpPr txBox="1"/>
          <p:nvPr/>
        </p:nvSpPr>
        <p:spPr>
          <a:xfrm>
            <a:off x="9185429" y="3617046"/>
            <a:ext cx="942086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2834ED4-3EA5-291B-9405-3DF116731FDF}"/>
                  </a:ext>
                </a:extLst>
              </p:cNvPr>
              <p:cNvSpPr txBox="1"/>
              <p:nvPr/>
            </p:nvSpPr>
            <p:spPr>
              <a:xfrm>
                <a:off x="2804371" y="4543401"/>
                <a:ext cx="1375474" cy="6769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9, 'hasSerialNum': 1, 'mathAnswerShape': 1}">
                <a:extLst>
                  <a:ext uri="{FF2B5EF4-FFF2-40B4-BE49-F238E27FC236}">
                    <a16:creationId xmlns:a16="http://schemas.microsoft.com/office/drawing/2014/main" id="{92834ED4-3EA5-291B-9405-3DF116731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4371" y="4543401"/>
                <a:ext cx="1375474" cy="676923"/>
              </a:xfrm>
              <a:prstGeom prst="rect">
                <a:avLst/>
              </a:prstGeom>
              <a:blipFill>
                <a:blip r:embed="rId5"/>
                <a:stretch>
                  <a:fillRect l="-6637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9" name="yt_shape_12209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8170814-63a9-4a0a-a9ca-34de467b5bc5.png&quot;}"/>
            </a:endParaRPr>
          </a:p>
        </p:txBody>
      </p:sp>
      <p:sp>
        <p:nvSpPr>
          <p:cNvPr id="12210" name="yt_shape_12210"/>
          <p:cNvSpPr txBox="1"/>
          <p:nvPr/>
        </p:nvSpPr>
        <p:spPr>
          <a:xfrm>
            <a:off x="540119" y="1601923"/>
            <a:ext cx="11111999" cy="15754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某乡镇实施产业扶贫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帮助贫困户承包了荒山种植某品种蜜柚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到了收获季节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已知该蜜柚的成本价为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投入市场销售时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调查市场行情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发现该蜜柚销售不会亏本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且每天销售量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11" name="yt_shape_12211"/>
          <p:cNvSpPr txBox="1"/>
          <p:nvPr/>
        </p:nvSpPr>
        <p:spPr>
          <a:xfrm>
            <a:off x="540000" y="3294511"/>
            <a:ext cx="7333739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212"/>
              <p:cNvSpPr txBox="1"/>
              <p:nvPr/>
            </p:nvSpPr>
            <p:spPr>
              <a:xfrm>
                <a:off x="540000" y="3717032"/>
                <a:ext cx="6765698" cy="30312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设函数关系式为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2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7032"/>
                <a:ext cx="6765698" cy="3031214"/>
              </a:xfrm>
              <a:prstGeom prst="rect">
                <a:avLst/>
              </a:prstGeom>
              <a:blipFill>
                <a:blip r:embed="rId2"/>
                <a:stretch>
                  <a:fillRect l="-2795" t="-3622" r="-1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14" name="yt_image_12214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2446" y="4136808"/>
            <a:ext cx="2249553" cy="13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196621">
            <a:extLst>
              <a:ext uri="{FF2B5EF4-FFF2-40B4-BE49-F238E27FC236}">
                <a16:creationId xmlns:a16="http://schemas.microsoft.com/office/drawing/2014/main" id="{6D2CA228-9CC3-57A4-3109-CC721D0EABF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6" name="yt_shape_12216"/>
          <p:cNvSpPr txBox="1"/>
          <p:nvPr/>
        </p:nvSpPr>
        <p:spPr>
          <a:xfrm>
            <a:off x="540000" y="900000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当该品种蜜柚定价为多少时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每天销售获得的利润最大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2217"/>
          <p:cNvSpPr txBox="1"/>
          <p:nvPr/>
        </p:nvSpPr>
        <p:spPr>
          <a:xfrm>
            <a:off x="540119" y="1412776"/>
            <a:ext cx="8220177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设每天销售获得的利润为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所以当该品种蜜柚定价为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每天销售获得的利润最大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18" name="yt_image_122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2446" y="1531667"/>
            <a:ext cx="2249553" cy="13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220">
            <a:extLst>
              <a:ext uri="{FF2B5EF4-FFF2-40B4-BE49-F238E27FC236}">
                <a16:creationId xmlns:a16="http://schemas.microsoft.com/office/drawing/2014/main" id="{8C69DE35-837A-0276-C9C4-08C0743ABCEC}"/>
              </a:ext>
            </a:extLst>
          </p:cNvPr>
          <p:cNvSpPr txBox="1"/>
          <p:nvPr/>
        </p:nvSpPr>
        <p:spPr>
          <a:xfrm>
            <a:off x="540119" y="340092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某农户今年共采摘蜜柚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该品种蜜柚的保质期为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中获得最大利润的方式进行销售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能否销售完这批蜜柚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221">
            <a:extLst>
              <a:ext uri="{FF2B5EF4-FFF2-40B4-BE49-F238E27FC236}">
                <a16:creationId xmlns:a16="http://schemas.microsoft.com/office/drawing/2014/main" id="{F35A3781-21D9-1CA0-71F8-9707609A7C86}"/>
              </a:ext>
            </a:extLst>
          </p:cNvPr>
          <p:cNvSpPr txBox="1"/>
          <p:nvPr/>
        </p:nvSpPr>
        <p:spPr>
          <a:xfrm>
            <a:off x="540119" y="4433931"/>
            <a:ext cx="8436201" cy="2332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当定价为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销售量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因为蜜柚总量为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所以销售天数为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故不能销售完这批蜜柚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4" name="yt_shape_1222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黔东南州中考改编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25" name="yt_shape_12225"/>
          <p:cNvSpPr txBox="1"/>
          <p:nvPr/>
        </p:nvSpPr>
        <p:spPr>
          <a:xfrm>
            <a:off x="540000" y="1859435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226"/>
          <p:cNvSpPr txBox="1"/>
          <p:nvPr/>
        </p:nvSpPr>
        <p:spPr>
          <a:xfrm>
            <a:off x="540000" y="2348880"/>
            <a:ext cx="384720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抛物线的解析式为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27" name="yt_image_1222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0313" y="2491102"/>
            <a:ext cx="1681686" cy="164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229">
            <a:extLst>
              <a:ext uri="{FF2B5EF4-FFF2-40B4-BE49-F238E27FC236}">
                <a16:creationId xmlns:a16="http://schemas.microsoft.com/office/drawing/2014/main" id="{1A3E9FAD-9442-A1FD-E575-05F5B6B4A60E}"/>
              </a:ext>
            </a:extLst>
          </p:cNvPr>
          <p:cNvSpPr txBox="1"/>
          <p:nvPr/>
        </p:nvSpPr>
        <p:spPr>
          <a:xfrm>
            <a:off x="540000" y="3356992"/>
            <a:ext cx="81047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yt_shape_12230">
            <a:extLst>
              <a:ext uri="{FF2B5EF4-FFF2-40B4-BE49-F238E27FC236}">
                <a16:creationId xmlns:a16="http://schemas.microsoft.com/office/drawing/2014/main" id="{7206238F-9B07-E5CF-3925-20F56FA78517}"/>
              </a:ext>
            </a:extLst>
          </p:cNvPr>
          <p:cNvSpPr txBox="1"/>
          <p:nvPr/>
        </p:nvSpPr>
        <p:spPr>
          <a:xfrm>
            <a:off x="540119" y="3861048"/>
            <a:ext cx="8652225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3" name="yt_shape_12233"/>
          <p:cNvSpPr txBox="1"/>
          <p:nvPr/>
        </p:nvSpPr>
        <p:spPr>
          <a:xfrm>
            <a:off x="540000" y="900000"/>
            <a:ext cx="4034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234"/>
              <p:cNvSpPr txBox="1"/>
              <p:nvPr/>
            </p:nvSpPr>
            <p:spPr>
              <a:xfrm>
                <a:off x="540000" y="1531667"/>
                <a:ext cx="6479338" cy="32716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对称轴为直线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234" descr="{&quot;rangeId&quot;:2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479338" cy="3271665"/>
              </a:xfrm>
              <a:prstGeom prst="rect">
                <a:avLst/>
              </a:prstGeom>
              <a:blipFill>
                <a:blip r:embed="rId2"/>
                <a:stretch>
                  <a:fillRect l="-2919" t="-1490" r="-1977" b="-4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36" name="yt_image_1223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0313" y="1531667"/>
            <a:ext cx="1681686" cy="164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8" name="yt_shape_1223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是抛物线对称轴上一点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是否存在以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为直角边的直角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2239"/>
          <p:cNvSpPr txBox="1"/>
          <p:nvPr/>
        </p:nvSpPr>
        <p:spPr>
          <a:xfrm>
            <a:off x="540119" y="2011799"/>
            <a:ext cx="778812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重合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对称轴上存在以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为直角边的直角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坐标是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40" name="yt_image_1224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0313" y="2011799"/>
            <a:ext cx="1681686" cy="164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9" name="yt_shape_1213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40" name="yt_shape_12140"/>
          <p:cNvSpPr txBox="1"/>
          <p:nvPr/>
        </p:nvSpPr>
        <p:spPr>
          <a:xfrm>
            <a:off x="540000" y="1859435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2141" name="yt_shape_12141"/>
          <p:cNvSpPr txBox="1"/>
          <p:nvPr/>
        </p:nvSpPr>
        <p:spPr>
          <a:xfrm>
            <a:off x="540000" y="2338738"/>
            <a:ext cx="81384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在该二次函数的图象上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42" name="yt_shape_12142"/>
          <p:cNvSpPr txBox="1"/>
          <p:nvPr/>
        </p:nvSpPr>
        <p:spPr>
          <a:xfrm>
            <a:off x="540000" y="2818041"/>
            <a:ext cx="487312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在该函数的图象上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2E036A-BE83-5170-A519-A2FBD40CEBDF}"/>
              </a:ext>
            </a:extLst>
          </p:cNvPr>
          <p:cNvSpPr txBox="1"/>
          <p:nvPr/>
        </p:nvSpPr>
        <p:spPr>
          <a:xfrm>
            <a:off x="1973989" y="181262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1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42" grpId="0" build="allAtOnce"/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3" name="yt_shape_12143"/>
          <p:cNvSpPr txBox="1"/>
          <p:nvPr/>
        </p:nvSpPr>
        <p:spPr>
          <a:xfrm>
            <a:off x="540000" y="900000"/>
            <a:ext cx="346248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抛物线的平移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44" name="yt_shape_12144"/>
              <p:cNvSpPr txBox="1"/>
              <p:nvPr/>
            </p:nvSpPr>
            <p:spPr>
              <a:xfrm>
                <a:off x="540119" y="1396872"/>
                <a:ext cx="11388529" cy="63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泸州市中考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经平移后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不可能得到的抛物线是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144" name="yt_shape_121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388529" cy="638893"/>
              </a:xfrm>
              <a:prstGeom prst="rect">
                <a:avLst/>
              </a:prstGeom>
              <a:blipFill>
                <a:blip r:embed="rId2"/>
                <a:stretch>
                  <a:fillRect l="-1660" r="-144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146" name="yt_table_12146" title="H_182.87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2162230"/>
                  </p:ext>
                </p:extLst>
              </p:nvPr>
            </p:nvGraphicFramePr>
            <p:xfrm>
              <a:off x="540000" y="2204864"/>
              <a:ext cx="4013200" cy="2322513"/>
            </p:xfrm>
            <a:graphic>
              <a:graphicData uri="http://schemas.openxmlformats.org/drawingml/2006/table">
                <a:tbl>
                  <a:tblPr/>
                  <a:tblGrid>
                    <a:gridCol w="4013200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2021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2022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146" name="yt_table_12146" title="H_182.87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2162230"/>
                  </p:ext>
                </p:extLst>
              </p:nvPr>
            </p:nvGraphicFramePr>
            <p:xfrm>
              <a:off x="540000" y="2204864"/>
              <a:ext cx="4013200" cy="2322513"/>
            </p:xfrm>
            <a:graphic>
              <a:graphicData uri="http://schemas.openxmlformats.org/drawingml/2006/table">
                <a:tbl>
                  <a:tblPr/>
                  <a:tblGrid>
                    <a:gridCol w="4013200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1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0000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8196444">
            <a:extLst>
              <a:ext uri="{FF2B5EF4-FFF2-40B4-BE49-F238E27FC236}">
                <a16:creationId xmlns:a16="http://schemas.microsoft.com/office/drawing/2014/main" id="{4EDA612B-B8D5-00D7-0495-8AEDB508175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7CDBCE-EBDC-FC85-E011-4E7B39321F59}"/>
              </a:ext>
            </a:extLst>
          </p:cNvPr>
          <p:cNvSpPr txBox="1"/>
          <p:nvPr/>
        </p:nvSpPr>
        <p:spPr>
          <a:xfrm>
            <a:off x="10992544" y="14573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7" name="yt_shape_1214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向下平移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包括四个顶点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48" name="yt_shape_12148"/>
          <p:cNvSpPr txBox="1"/>
          <p:nvPr/>
        </p:nvSpPr>
        <p:spPr>
          <a:xfrm>
            <a:off x="540119" y="233956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的对称轴右侧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49" name="yt_shape_12149"/>
          <p:cNvSpPr txBox="1"/>
          <p:nvPr/>
        </p:nvSpPr>
        <p:spPr>
          <a:xfrm>
            <a:off x="540000" y="3282521"/>
            <a:ext cx="6496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150"/>
          <p:cNvSpPr txBox="1"/>
          <p:nvPr/>
        </p:nvSpPr>
        <p:spPr>
          <a:xfrm>
            <a:off x="540119" y="3914188"/>
            <a:ext cx="8652225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的顶点坐标是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的最大值为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51" name="yt_image_121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2151" y="3914188"/>
            <a:ext cx="2149848" cy="149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4D3C3C-A7FA-E979-4688-A2DA3870A319}"/>
              </a:ext>
            </a:extLst>
          </p:cNvPr>
          <p:cNvSpPr txBox="1"/>
          <p:nvPr/>
        </p:nvSpPr>
        <p:spPr>
          <a:xfrm>
            <a:off x="4328371" y="1804170"/>
            <a:ext cx="1619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3" name="yt_shape_12153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坐标平面上放置一透明胶片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并在胶片上描画出点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平移该胶片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所在抛物线对应的函数恰为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移动的最短路程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154"/>
              <p:cNvSpPr txBox="1"/>
              <p:nvPr/>
            </p:nvSpPr>
            <p:spPr>
              <a:xfrm>
                <a:off x="540000" y="2475451"/>
                <a:ext cx="8786060" cy="24443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的顶点坐标为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平移到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平移方式为向左平移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向下平移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平移后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移动的最短路程为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[(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−(−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5451"/>
                <a:ext cx="8786060" cy="2444323"/>
              </a:xfrm>
              <a:prstGeom prst="rect">
                <a:avLst/>
              </a:prstGeom>
              <a:blipFill>
                <a:blip r:embed="rId2"/>
                <a:stretch>
                  <a:fillRect l="-2151" t="-1995" r="-1110" b="-6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56" name="yt_image_1215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2151" y="2475451"/>
            <a:ext cx="2149848" cy="149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8" name="yt_shape_12158"/>
          <p:cNvSpPr txBox="1"/>
          <p:nvPr/>
        </p:nvSpPr>
        <p:spPr>
          <a:xfrm>
            <a:off x="540000" y="900000"/>
            <a:ext cx="59246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用待定系数法求二次函数解析式</a:t>
            </a:r>
          </a:p>
        </p:txBody>
      </p:sp>
      <p:sp>
        <p:nvSpPr>
          <p:cNvPr id="12159" name="yt_shape_12159"/>
          <p:cNvSpPr txBox="1"/>
          <p:nvPr/>
        </p:nvSpPr>
        <p:spPr>
          <a:xfrm>
            <a:off x="540000" y="1396872"/>
            <a:ext cx="87443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则其解析式为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160" name="yt_image_1216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1315" y="2028539"/>
            <a:ext cx="1309368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96481">
            <a:extLst>
              <a:ext uri="{FF2B5EF4-FFF2-40B4-BE49-F238E27FC236}">
                <a16:creationId xmlns:a16="http://schemas.microsoft.com/office/drawing/2014/main" id="{2AD7075B-4F9B-3FD9-B239-B10DBB9DAC9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0FA523-79BA-7C84-269C-E511560209B6}"/>
              </a:ext>
            </a:extLst>
          </p:cNvPr>
          <p:cNvSpPr txBox="1"/>
          <p:nvPr/>
        </p:nvSpPr>
        <p:spPr>
          <a:xfrm>
            <a:off x="6545989" y="1268760"/>
            <a:ext cx="2515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2" name="yt_shape_12162"/>
          <p:cNvSpPr txBox="1"/>
          <p:nvPr/>
        </p:nvSpPr>
        <p:spPr>
          <a:xfrm>
            <a:off x="540000" y="900000"/>
            <a:ext cx="10615085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63" name="yt_shape_12163"/>
          <p:cNvSpPr txBox="1"/>
          <p:nvPr/>
        </p:nvSpPr>
        <p:spPr>
          <a:xfrm>
            <a:off x="540000" y="1379303"/>
            <a:ext cx="446276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求此抛物线的函数解析式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64" name="yt_shape_12164"/>
              <p:cNvSpPr txBox="1"/>
              <p:nvPr/>
            </p:nvSpPr>
            <p:spPr>
              <a:xfrm>
                <a:off x="540000" y="1858606"/>
                <a:ext cx="4974119" cy="22589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此抛物线的解析式为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164" name="yt_shape_12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4974119" cy="2258952"/>
              </a:xfrm>
              <a:prstGeom prst="rect">
                <a:avLst/>
              </a:prstGeom>
              <a:blipFill>
                <a:blip r:embed="rId2"/>
                <a:stretch>
                  <a:fillRect l="-3799" t="-3784" r="-2696" b="-7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2166">
            <a:extLst>
              <a:ext uri="{FF2B5EF4-FFF2-40B4-BE49-F238E27FC236}">
                <a16:creationId xmlns:a16="http://schemas.microsoft.com/office/drawing/2014/main" id="{FCF6B11B-F996-D537-8533-FCFE21AFC4C7}"/>
              </a:ext>
            </a:extLst>
          </p:cNvPr>
          <p:cNvSpPr txBox="1"/>
          <p:nvPr/>
        </p:nvSpPr>
        <p:spPr>
          <a:xfrm>
            <a:off x="540000" y="4266263"/>
            <a:ext cx="8164479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为抛物线对称轴上一点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167">
                <a:extLst>
                  <a:ext uri="{FF2B5EF4-FFF2-40B4-BE49-F238E27FC236}">
                    <a16:creationId xmlns:a16="http://schemas.microsoft.com/office/drawing/2014/main" id="{383372BC-2384-C0C3-E03B-99883206C503}"/>
                  </a:ext>
                </a:extLst>
              </p:cNvPr>
              <p:cNvSpPr txBox="1"/>
              <p:nvPr/>
            </p:nvSpPr>
            <p:spPr>
              <a:xfrm>
                <a:off x="540119" y="4745566"/>
                <a:ext cx="11111999" cy="19139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为抛物线对称轴上的一点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而抛物线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的对称轴为直线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167">
                <a:extLst>
                  <a:ext uri="{FF2B5EF4-FFF2-40B4-BE49-F238E27FC236}">
                    <a16:creationId xmlns:a16="http://schemas.microsoft.com/office/drawing/2014/main" id="{383372BC-2384-C0C3-E03B-99883206C5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45566"/>
                <a:ext cx="11111999" cy="1913985"/>
              </a:xfrm>
              <a:prstGeom prst="rect">
                <a:avLst/>
              </a:prstGeom>
              <a:blipFill>
                <a:blip r:embed="rId3"/>
                <a:stretch>
                  <a:fillRect l="-1701" t="-4140" r="-659" b="-9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64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9" name="yt_shape_12169"/>
          <p:cNvSpPr txBox="1"/>
          <p:nvPr/>
        </p:nvSpPr>
        <p:spPr>
          <a:xfrm>
            <a:off x="540000" y="900000"/>
            <a:ext cx="71558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不等式的关系</a:t>
            </a:r>
          </a:p>
        </p:txBody>
      </p:sp>
      <p:sp>
        <p:nvSpPr>
          <p:cNvPr id="12170" name="yt_shape_12170"/>
          <p:cNvSpPr txBox="1"/>
          <p:nvPr/>
        </p:nvSpPr>
        <p:spPr>
          <a:xfrm>
            <a:off x="540000" y="1396872"/>
            <a:ext cx="71109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71" name="yt_image_121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2625" y="2028539"/>
            <a:ext cx="1966748" cy="195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3" name="yt_shape_12173"/>
          <p:cNvSpPr txBox="1"/>
          <p:nvPr/>
        </p:nvSpPr>
        <p:spPr>
          <a:xfrm>
            <a:off x="540000" y="4031968"/>
            <a:ext cx="88373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的两根分别为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2174" name="yt_shape_12174"/>
          <p:cNvSpPr txBox="1"/>
          <p:nvPr/>
        </p:nvSpPr>
        <p:spPr>
          <a:xfrm>
            <a:off x="540000" y="4511271"/>
            <a:ext cx="76062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2175" name="yt_shape_12175"/>
          <p:cNvSpPr txBox="1"/>
          <p:nvPr/>
        </p:nvSpPr>
        <p:spPr>
          <a:xfrm>
            <a:off x="540000" y="4990574"/>
            <a:ext cx="92829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有两个不相等的实数根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2176" name="yt_shape_12176"/>
          <p:cNvSpPr txBox="1"/>
          <p:nvPr/>
        </p:nvSpPr>
        <p:spPr>
          <a:xfrm>
            <a:off x="540000" y="5469877"/>
            <a:ext cx="74363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无实数根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2177" name="yt_shape_12177"/>
          <p:cNvSpPr txBox="1"/>
          <p:nvPr/>
        </p:nvSpPr>
        <p:spPr>
          <a:xfrm>
            <a:off x="540000" y="5949180"/>
            <a:ext cx="84013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196521">
            <a:extLst>
              <a:ext uri="{FF2B5EF4-FFF2-40B4-BE49-F238E27FC236}">
                <a16:creationId xmlns:a16="http://schemas.microsoft.com/office/drawing/2014/main" id="{CAACAF87-1DFF-1DA9-1839-9F2AA1ADFDE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6DDCD7-6694-1C43-DF03-5824E7618C00}"/>
              </a:ext>
            </a:extLst>
          </p:cNvPr>
          <p:cNvSpPr txBox="1"/>
          <p:nvPr/>
        </p:nvSpPr>
        <p:spPr>
          <a:xfrm>
            <a:off x="5833202" y="3935950"/>
            <a:ext cx="309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F58EC0-EC08-3233-C621-9A0C26E97FF7}"/>
              </a:ext>
            </a:extLst>
          </p:cNvPr>
          <p:cNvSpPr txBox="1"/>
          <p:nvPr/>
        </p:nvSpPr>
        <p:spPr>
          <a:xfrm>
            <a:off x="5680802" y="4415253"/>
            <a:ext cx="202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3E8AC1-E243-74D1-4FE0-4FEA9427BE77}"/>
              </a:ext>
            </a:extLst>
          </p:cNvPr>
          <p:cNvSpPr txBox="1"/>
          <p:nvPr/>
        </p:nvSpPr>
        <p:spPr>
          <a:xfrm>
            <a:off x="5833202" y="4943768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有两个不相等的实数根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C9A596-E1A7-EFA4-5B27-D845A4DB86CC}"/>
              </a:ext>
            </a:extLst>
          </p:cNvPr>
          <p:cNvSpPr txBox="1"/>
          <p:nvPr/>
        </p:nvSpPr>
        <p:spPr>
          <a:xfrm>
            <a:off x="5833202" y="542307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无实数根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B62DC4-B081-99FF-F35A-98DC04662A13}"/>
              </a:ext>
            </a:extLst>
          </p:cNvPr>
          <p:cNvSpPr txBox="1"/>
          <p:nvPr/>
        </p:nvSpPr>
        <p:spPr>
          <a:xfrm>
            <a:off x="6272939" y="5902374"/>
            <a:ext cx="2448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8" name="yt_shape_12178"/>
          <p:cNvSpPr txBox="1"/>
          <p:nvPr/>
        </p:nvSpPr>
        <p:spPr>
          <a:xfrm>
            <a:off x="540000" y="900000"/>
            <a:ext cx="591809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79" name="yt_shape_12179"/>
          <p:cNvSpPr txBox="1"/>
          <p:nvPr/>
        </p:nvSpPr>
        <p:spPr>
          <a:xfrm>
            <a:off x="540000" y="1379303"/>
            <a:ext cx="608660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与该抛物线总有两个交点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180" name="yt_shape_12180"/>
          <p:cNvSpPr txBox="1"/>
          <p:nvPr/>
        </p:nvSpPr>
        <p:spPr>
          <a:xfrm>
            <a:off x="540000" y="1858606"/>
            <a:ext cx="6625212" cy="11856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与该抛物线总有两个交点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2181">
            <a:extLst>
              <a:ext uri="{FF2B5EF4-FFF2-40B4-BE49-F238E27FC236}">
                <a16:creationId xmlns:a16="http://schemas.microsoft.com/office/drawing/2014/main" id="{039BEAC8-D04D-B66A-445E-E32EC5FA960D}"/>
              </a:ext>
            </a:extLst>
          </p:cNvPr>
          <p:cNvSpPr txBox="1"/>
          <p:nvPr/>
        </p:nvSpPr>
        <p:spPr>
          <a:xfrm>
            <a:off x="540000" y="3140968"/>
            <a:ext cx="11060720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与该抛物线两交点为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为原点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182">
                <a:extLst>
                  <a:ext uri="{FF2B5EF4-FFF2-40B4-BE49-F238E27FC236}">
                    <a16:creationId xmlns:a16="http://schemas.microsoft.com/office/drawing/2014/main" id="{9D5EC966-9B4E-330A-5645-C55F9355FC81}"/>
                  </a:ext>
                </a:extLst>
              </p:cNvPr>
              <p:cNvSpPr txBox="1"/>
              <p:nvPr/>
            </p:nvSpPr>
            <p:spPr>
              <a:xfrm>
                <a:off x="540119" y="3620271"/>
                <a:ext cx="10020377" cy="30508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的坐标分别为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轴交点为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182">
                <a:extLst>
                  <a:ext uri="{FF2B5EF4-FFF2-40B4-BE49-F238E27FC236}">
                    <a16:creationId xmlns:a16="http://schemas.microsoft.com/office/drawing/2014/main" id="{9D5EC966-9B4E-330A-5645-C55F9355F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20271"/>
                <a:ext cx="10020377" cy="3050835"/>
              </a:xfrm>
              <a:prstGeom prst="rect">
                <a:avLst/>
              </a:prstGeom>
              <a:blipFill>
                <a:blip r:embed="rId2"/>
                <a:stretch>
                  <a:fillRect l="-1887" t="-3600" r="-974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0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2732</Words>
  <Application>Microsoft Office PowerPoint</Application>
  <PresentationFormat>宽屏</PresentationFormat>
  <Paragraphs>149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42</cp:revision>
  <dcterms:created xsi:type="dcterms:W3CDTF">2023-05-05T05:33:04Z</dcterms:created>
  <dcterms:modified xsi:type="dcterms:W3CDTF">2023-05-14T03:46:52Z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