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70" r:id="rId5"/>
    <p:sldId id="372" r:id="rId6"/>
    <p:sldId id="375" r:id="rId7"/>
    <p:sldId id="377" r:id="rId8"/>
    <p:sldId id="379" r:id="rId9"/>
    <p:sldId id="381" r:id="rId10"/>
    <p:sldId id="382" r:id="rId11"/>
    <p:sldId id="383" r:id="rId12"/>
    <p:sldId id="384" r:id="rId13"/>
    <p:sldId id="385" r:id="rId14"/>
    <p:sldId id="386" r:id="rId15"/>
    <p:sldId id="391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9" name="yt_shape_1242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ebc41569-8bbd-4d70-a146-51665d12a10b.png&quot;}"/>
            </a:endParaRPr>
          </a:p>
        </p:txBody>
      </p:sp>
      <p:sp>
        <p:nvSpPr>
          <p:cNvPr id="12430" name="yt_shape_12430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中心对称的定义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把一个图形绕着某一点旋转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如果它能够与另一个图形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重合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那么就说这两个图形关于这个点对称或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中心对称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这个点叫做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对称中心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这两个图形在旋转后能重合的对应点叫做关于对称中心的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431" name="yt_shape_12431"/>
          <p:cNvSpPr txBox="1"/>
          <p:nvPr/>
        </p:nvSpPr>
        <p:spPr>
          <a:xfrm>
            <a:off x="540119" y="3115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中心对称的性质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中心对称的两个图形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对称点所连线段都经过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对称中心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而且被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对称中心所平分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中心对称的两个图形是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全等图形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432" name="yt_shape_12432"/>
          <p:cNvSpPr txBox="1"/>
          <p:nvPr/>
        </p:nvSpPr>
        <p:spPr>
          <a:xfrm>
            <a:off x="540000" y="4075201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中心对称是旋转的特例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特殊在必须绕旋转中心旋转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1519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55707" y="161501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4508" y="209049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重合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70107" y="20904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中心对称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9708" y="256598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对称中心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44472" y="2565986"/>
            <a:ext cx="990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94107" y="30689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69308" y="354444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对称中心所平分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12907" y="354444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全等图形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9989" y="402839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2" name="yt_shape_1248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请在图中画出点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483" name="yt_image_1248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92287" y="2011799"/>
            <a:ext cx="2407426" cy="141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5" name="yt_shape_12485"/>
          <p:cNvSpPr txBox="1"/>
          <p:nvPr/>
        </p:nvSpPr>
        <p:spPr>
          <a:xfrm>
            <a:off x="540000" y="3798183"/>
            <a:ext cx="40700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486" name="yt_image_124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0095" y="4429850"/>
            <a:ext cx="1991809" cy="122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8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8" name="yt_shape_1248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桂林市中考改编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的两个端点分别是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489" name="yt_shape_12489"/>
          <p:cNvSpPr txBox="1"/>
          <p:nvPr/>
        </p:nvSpPr>
        <p:spPr>
          <a:xfrm>
            <a:off x="540000" y="1859435"/>
            <a:ext cx="71109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画出线段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个单位长度后的线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490"/>
          <p:cNvSpPr txBox="1"/>
          <p:nvPr/>
        </p:nvSpPr>
        <p:spPr>
          <a:xfrm>
            <a:off x="540000" y="2491102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491" name="yt_image_1249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45959" y="2491102"/>
            <a:ext cx="2606040" cy="245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4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5336" y="4201208"/>
            <a:ext cx="2641327" cy="25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493"/>
          <p:cNvSpPr txBox="1"/>
          <p:nvPr/>
        </p:nvSpPr>
        <p:spPr>
          <a:xfrm>
            <a:off x="540000" y="2996952"/>
            <a:ext cx="7025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画出线段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关于原点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成中心对称的线段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2494"/>
          <p:cNvSpPr txBox="1"/>
          <p:nvPr/>
        </p:nvSpPr>
        <p:spPr>
          <a:xfrm>
            <a:off x="540000" y="3628619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9" name="yt_shape_1249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500" name="yt_shape_12500"/>
          <p:cNvSpPr txBox="1"/>
          <p:nvPr/>
        </p:nvSpPr>
        <p:spPr>
          <a:xfrm>
            <a:off x="540000" y="1842955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找出图中所有的相等线段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501"/>
          <p:cNvSpPr txBox="1"/>
          <p:nvPr/>
        </p:nvSpPr>
        <p:spPr>
          <a:xfrm>
            <a:off x="540000" y="2474622"/>
            <a:ext cx="384720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图中相等线段为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B'C'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502" name="yt_image_1250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39612" y="2474622"/>
            <a:ext cx="2012387" cy="11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4" name="yt_shape_12504"/>
          <p:cNvSpPr txBox="1"/>
          <p:nvPr/>
        </p:nvSpPr>
        <p:spPr>
          <a:xfrm>
            <a:off x="540000" y="3913881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至少旋转多少度时可以与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2505"/>
          <p:cNvSpPr txBox="1"/>
          <p:nvPr/>
        </p:nvSpPr>
        <p:spPr>
          <a:xfrm>
            <a:off x="540000" y="4545548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至少旋转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时可以与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AB'C'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重合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2508"/>
          <p:cNvSpPr txBox="1"/>
          <p:nvPr/>
        </p:nvSpPr>
        <p:spPr>
          <a:xfrm>
            <a:off x="540000" y="5105122"/>
            <a:ext cx="36356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等于多少度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2509"/>
          <p:cNvSpPr txBox="1"/>
          <p:nvPr/>
        </p:nvSpPr>
        <p:spPr>
          <a:xfrm>
            <a:off x="540000" y="5736789"/>
            <a:ext cx="4284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BB'C'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2" name="yt_shape_1251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4585b557-453c-40c9-8ab7-e74fb52920c8.png&quot;}"/>
            </a:endParaRPr>
          </a:p>
        </p:txBody>
      </p:sp>
      <p:sp>
        <p:nvSpPr>
          <p:cNvPr id="12513" name="yt_shape_12513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514" name="yt_shape_12514"/>
          <p:cNvSpPr txBox="1"/>
          <p:nvPr/>
        </p:nvSpPr>
        <p:spPr>
          <a:xfrm>
            <a:off x="540000" y="2621251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515"/>
          <p:cNvSpPr txBox="1"/>
          <p:nvPr/>
        </p:nvSpPr>
        <p:spPr>
          <a:xfrm>
            <a:off x="540000" y="3252918"/>
            <a:ext cx="4634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516" name="yt_image_1251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41987" y="3252918"/>
            <a:ext cx="2010012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18" name="yt_image_125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6767" y="3933056"/>
            <a:ext cx="1858464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21539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0" name="yt_shape_12520"/>
          <p:cNvSpPr txBox="1"/>
          <p:nvPr/>
        </p:nvSpPr>
        <p:spPr>
          <a:xfrm>
            <a:off x="540000" y="900000"/>
            <a:ext cx="60673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探究线段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2521"/>
          <p:cNvSpPr txBox="1"/>
          <p:nvPr/>
        </p:nvSpPr>
        <p:spPr>
          <a:xfrm>
            <a:off x="540000" y="1531667"/>
            <a:ext cx="6480941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关于点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成中心对称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FME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EF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yt_image_1251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41987" y="1459088"/>
            <a:ext cx="2010012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5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7761" y="3043264"/>
            <a:ext cx="1858464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3" name="yt_shape_1243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41837b07-b82a-4c44-894e-313cc15b245e.png&quot;}"/>
            </a:endParaRPr>
          </a:p>
        </p:txBody>
      </p:sp>
      <p:sp>
        <p:nvSpPr>
          <p:cNvPr id="12434" name="yt_shape_12434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中心对称的定义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435" name="yt_shape_12435"/>
          <p:cNvSpPr txBox="1"/>
          <p:nvPr/>
        </p:nvSpPr>
        <p:spPr>
          <a:xfrm>
            <a:off x="540000" y="2167857"/>
            <a:ext cx="79412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436" name="yt_image_12436"/>
          <p:cNvPicPr>
            <a:picLocks noChangeAspect="1" noChangeArrowheads="1"/>
          </p:cNvPicPr>
          <p:nvPr/>
        </p:nvPicPr>
        <p:blipFill rotWithShape="1">
          <a:blip r:embed="rId1" cstate="print"/>
          <a:srcRect t="46498"/>
          <a:stretch>
            <a:fillRect/>
          </a:stretch>
        </p:blipFill>
        <p:spPr bwMode="auto">
          <a:xfrm>
            <a:off x="540000" y="4221088"/>
            <a:ext cx="4464376" cy="155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152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21523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84201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2436"/>
          <p:cNvPicPr>
            <a:picLocks noChangeAspect="1" noChangeArrowheads="1"/>
          </p:cNvPicPr>
          <p:nvPr/>
        </p:nvPicPr>
        <p:blipFill rotWithShape="1">
          <a:blip r:embed="rId1" cstate="print"/>
          <a:srcRect b="54875"/>
          <a:stretch>
            <a:fillRect/>
          </a:stretch>
        </p:blipFill>
        <p:spPr bwMode="auto">
          <a:xfrm>
            <a:off x="540000" y="2780928"/>
            <a:ext cx="4464376" cy="130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8" name="yt_shape_12438"/>
          <p:cNvSpPr txBox="1"/>
          <p:nvPr/>
        </p:nvSpPr>
        <p:spPr>
          <a:xfrm>
            <a:off x="540000" y="900000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439" name="yt_table_12439" title="H_133.66016"/>
          <p:cNvGraphicFramePr>
            <a:graphicFrameLocks noGrp="1"/>
          </p:cNvGraphicFramePr>
          <p:nvPr/>
        </p:nvGraphicFramePr>
        <p:xfrm>
          <a:off x="540000" y="1531667"/>
          <a:ext cx="7815264" cy="1697484"/>
        </p:xfrm>
        <a:graphic>
          <a:graphicData uri="http://schemas.openxmlformats.org/drawingml/2006/table">
            <a:tbl>
              <a:tblPr/>
              <a:tblGrid>
                <a:gridCol w="7815264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全等的两个图形成中心对称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能够完全重合的两个图形成中心对称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绕某点旋转后能够重合的两个图形成中心对称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绕某点旋转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后能够重合的两个图形成中心对称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441" name="yt_shape_12441"/>
          <p:cNvSpPr txBox="1"/>
          <p:nvPr/>
        </p:nvSpPr>
        <p:spPr>
          <a:xfrm>
            <a:off x="540119" y="32795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绕着点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能够与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的对称点是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2442" name="yt_image_1244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89649" y="4391363"/>
            <a:ext cx="1612701" cy="82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107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4858" y="3232758"/>
            <a:ext cx="70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60721" y="3232758"/>
            <a:ext cx="138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9046" y="3708247"/>
            <a:ext cx="99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5307" y="3708247"/>
            <a:ext cx="705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4" name="yt_shape_12444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中心对称的性质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445" name="yt_shape_12445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则下列结论中不一定成立的是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449" name="yt_table_12449_skip" title="H_133.66016"/>
          <p:cNvGraphicFramePr>
            <a:graphicFrameLocks noGrp="1"/>
          </p:cNvGraphicFramePr>
          <p:nvPr/>
        </p:nvGraphicFramePr>
        <p:xfrm>
          <a:off x="540000" y="2356307"/>
          <a:ext cx="3783013" cy="1697484"/>
        </p:xfrm>
        <a:graphic>
          <a:graphicData uri="http://schemas.openxmlformats.org/drawingml/2006/table">
            <a:tbl>
              <a:tblPr/>
              <a:tblGrid>
                <a:gridCol w="378301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B'O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ACB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C'A'B'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A'B'C'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的延长线上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2446" name="yt_shape_12446_skip" title="H_122.7685"/>
          <p:cNvGrpSpPr/>
          <p:nvPr/>
        </p:nvGrpSpPr>
        <p:grpSpPr>
          <a:xfrm>
            <a:off x="9290919" y="2356307"/>
            <a:ext cx="2359083" cy="1559160"/>
            <a:chOff x="0" y="0"/>
            <a:chExt cx="2359083" cy="1559160"/>
          </a:xfrm>
        </p:grpSpPr>
        <p:pic>
          <p:nvPicPr>
            <p:cNvPr id="2" name="yt_image_12446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359083" cy="1163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8" name="yt_shape_12448"/>
            <p:cNvSpPr txBox="1"/>
            <p:nvPr/>
          </p:nvSpPr>
          <p:spPr>
            <a:xfrm>
              <a:off x="646260" y="11991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1526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9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451"/>
          <p:cNvSpPr txBox="1"/>
          <p:nvPr/>
        </p:nvSpPr>
        <p:spPr>
          <a:xfrm>
            <a:off x="540000" y="4205893"/>
            <a:ext cx="108811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grpSp>
        <p:nvGrpSpPr>
          <p:cNvPr id="6" name="yt_shape_12452" title="H_110.21669"/>
          <p:cNvGrpSpPr/>
          <p:nvPr/>
        </p:nvGrpSpPr>
        <p:grpSpPr>
          <a:xfrm>
            <a:off x="5128970" y="4837560"/>
            <a:ext cx="1934058" cy="1399752"/>
            <a:chOff x="0" y="0"/>
            <a:chExt cx="1934058" cy="1399752"/>
          </a:xfrm>
        </p:grpSpPr>
        <p:pic>
          <p:nvPicPr>
            <p:cNvPr id="7" name="yt_image_1245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34058" cy="1003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2454"/>
            <p:cNvSpPr txBox="1"/>
            <p:nvPr/>
          </p:nvSpPr>
          <p:spPr>
            <a:xfrm>
              <a:off x="433748" y="10397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0540139" y="415908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6" name="yt_shape_12456"/>
          <p:cNvSpPr txBox="1"/>
          <p:nvPr/>
        </p:nvSpPr>
        <p:spPr>
          <a:xfrm>
            <a:off x="540000" y="900000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中心对称作图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457" name="yt_shape_12457"/>
          <p:cNvSpPr txBox="1"/>
          <p:nvPr/>
        </p:nvSpPr>
        <p:spPr>
          <a:xfrm>
            <a:off x="540000" y="1346084"/>
            <a:ext cx="7147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在如图方格中作出四边形关于点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的中心对称图形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458" name="yt_image_1245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31977" y="1853623"/>
            <a:ext cx="2128043" cy="207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0" name="yt_shape_12460"/>
          <p:cNvSpPr txBox="1"/>
          <p:nvPr/>
        </p:nvSpPr>
        <p:spPr>
          <a:xfrm>
            <a:off x="540000" y="4073069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461" name="yt_image_124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7651" y="4653136"/>
            <a:ext cx="2076697" cy="207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1529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6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3" name="yt_shape_12463"/>
          <p:cNvSpPr txBox="1"/>
          <p:nvPr/>
        </p:nvSpPr>
        <p:spPr>
          <a:xfrm>
            <a:off x="540000" y="900000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混淆平移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轴对称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中心对称的定义导致判断错误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464" name="yt_shape_12464"/>
          <p:cNvSpPr txBox="1"/>
          <p:nvPr>
            <p:custDataLst>
              <p:tags r:id="rId1"/>
            </p:custDataLst>
          </p:nvPr>
        </p:nvSpPr>
        <p:spPr>
          <a:xfrm>
            <a:off x="550914" y="15565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组图形中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右边图形与左边图形成中心对称的是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2465" name="yt_image_1246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8514" y="2668389"/>
            <a:ext cx="3876561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9147702" y="150978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7" name="yt_shape_1246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ea6412f-0dd6-411f-94ab-18db6707df20.png&quot;}"/>
            </a:endParaRPr>
          </a:p>
        </p:txBody>
      </p:sp>
      <p:sp>
        <p:nvSpPr>
          <p:cNvPr id="12468" name="yt_shape_12468"/>
          <p:cNvSpPr txBox="1"/>
          <p:nvPr/>
        </p:nvSpPr>
        <p:spPr>
          <a:xfrm>
            <a:off x="540000" y="1652711"/>
            <a:ext cx="105156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左边的图形与右边的图形成中心对称的有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470" name="yt_table_12470_skip" title="H_33.41504"/>
          <p:cNvGraphicFramePr>
            <a:graphicFrameLocks noGrp="1"/>
          </p:cNvGraphicFramePr>
          <p:nvPr/>
        </p:nvGraphicFramePr>
        <p:xfrm>
          <a:off x="540000" y="3220653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/>
                <a:gridCol w="2329180"/>
                <a:gridCol w="2329180"/>
                <a:gridCol w="1414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469" name="yt_image_12469_skip" title="H_55.30960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36158" y="2302352"/>
            <a:ext cx="4718273" cy="70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1532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051189" y="16059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2" name="yt_shape_1247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曲线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的对称点是点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则阴影部分的面积之和为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476" name="yt_shape_12476"/>
          <p:cNvSpPr txBox="1"/>
          <p:nvPr/>
        </p:nvSpPr>
        <p:spPr>
          <a:xfrm>
            <a:off x="540000" y="42058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2473" name="yt_shape_12473" title="H_130.9833"/>
          <p:cNvGrpSpPr/>
          <p:nvPr/>
        </p:nvGrpSpPr>
        <p:grpSpPr>
          <a:xfrm>
            <a:off x="5201944" y="2491930"/>
            <a:ext cx="1788111" cy="1663488"/>
            <a:chOff x="0" y="0"/>
            <a:chExt cx="1788111" cy="1663488"/>
          </a:xfrm>
        </p:grpSpPr>
        <p:pic>
          <p:nvPicPr>
            <p:cNvPr id="2" name="yt_image_1247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788111" cy="1267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75" name="yt_shape_12475"/>
            <p:cNvSpPr txBox="1"/>
            <p:nvPr/>
          </p:nvSpPr>
          <p:spPr>
            <a:xfrm>
              <a:off x="360774" y="1303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693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7" name="yt_shape_1247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则对称中心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481" name="yt_shape_12481"/>
          <p:cNvSpPr txBox="1"/>
          <p:nvPr/>
        </p:nvSpPr>
        <p:spPr>
          <a:xfrm>
            <a:off x="540000" y="42958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2478" name="yt_shape_12478" title="H_175.8841"/>
          <p:cNvGrpSpPr/>
          <p:nvPr/>
        </p:nvGrpSpPr>
        <p:grpSpPr>
          <a:xfrm>
            <a:off x="5006470" y="2011799"/>
            <a:ext cx="2179058" cy="2233728"/>
            <a:chOff x="0" y="0"/>
            <a:chExt cx="2179058" cy="2233728"/>
          </a:xfrm>
        </p:grpSpPr>
        <p:pic>
          <p:nvPicPr>
            <p:cNvPr id="2" name="yt_image_1247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179058" cy="1837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80" name="yt_shape_12480"/>
            <p:cNvSpPr txBox="1"/>
            <p:nvPr/>
          </p:nvSpPr>
          <p:spPr>
            <a:xfrm>
              <a:off x="480065" y="18737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683846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c03327af-bbd4-4cba-ae00-415ba76f2c23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1706</Words>
  <Application>WPS 演示</Application>
  <PresentationFormat>宽屏</PresentationFormat>
  <Paragraphs>167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