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70" r:id="rId5"/>
    <p:sldId id="371" r:id="rId6"/>
    <p:sldId id="373" r:id="rId7"/>
    <p:sldId id="376" r:id="rId8"/>
    <p:sldId id="377" r:id="rId9"/>
  </p:sldIdLst>
  <p:sldSz cx="12192000" cy="6858000"/>
  <p:notesSz cx="6858000" cy="9144000"/>
  <p:custDataLst>
    <p:tags r:id="rId13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9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0" name="yt_shape_1338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ab8492c1-80e6-45a5-9d3b-94a699f67a56.png&quot;}"/>
            </a:endParaRPr>
          </a:p>
        </p:txBody>
      </p:sp>
      <p:sp>
        <p:nvSpPr>
          <p:cNvPr id="13381" name="yt_shape_13381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圆内接多边形的定义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如果一个多边形的所有顶点都在同一个圆上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这个多边形叫做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圆内接多边形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这个圆叫做多边形的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外接圆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382" name="yt_shape_13382"/>
          <p:cNvSpPr txBox="1"/>
          <p:nvPr/>
        </p:nvSpPr>
        <p:spPr>
          <a:xfrm>
            <a:off x="540000" y="2621251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圆内接四边形的性质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圆内接四边形的对角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互补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284329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64508" y="2090498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圆内接多边形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0907" y="209049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外接圆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50789" y="257444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互补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3" name="yt_shape_13383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bdd97ab5-a670-452b-86ef-7bd5925bf2ec.png&quot;}"/>
            </a:endParaRPr>
          </a:p>
        </p:txBody>
      </p:sp>
      <p:sp>
        <p:nvSpPr>
          <p:cNvPr id="13384" name="yt_shape_13384"/>
          <p:cNvSpPr txBox="1"/>
          <p:nvPr/>
        </p:nvSpPr>
        <p:spPr>
          <a:xfrm>
            <a:off x="540000" y="1670985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圆内接四边形的性质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385" name="yt_shape_13385"/>
          <p:cNvSpPr txBox="1"/>
          <p:nvPr/>
        </p:nvSpPr>
        <p:spPr>
          <a:xfrm>
            <a:off x="540119" y="2167857"/>
            <a:ext cx="764411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的内接四边形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389" name="yt_table_13389_skip" title="H_33.41504"/>
          <p:cNvGraphicFramePr>
            <a:graphicFrameLocks noGrp="1"/>
          </p:cNvGraphicFramePr>
          <p:nvPr/>
        </p:nvGraphicFramePr>
        <p:xfrm>
          <a:off x="540001" y="3292661"/>
          <a:ext cx="8508327" cy="424371"/>
        </p:xfrm>
        <a:graphic>
          <a:graphicData uri="http://schemas.openxmlformats.org/drawingml/2006/table">
            <a:tbl>
              <a:tblPr/>
              <a:tblGrid>
                <a:gridCol w="2439219"/>
                <a:gridCol w="2296835"/>
                <a:gridCol w="2296835"/>
                <a:gridCol w="1475438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90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3386" name="yt_shape_13386_skip" title="H_143.94331"/>
          <p:cNvGrpSpPr/>
          <p:nvPr/>
        </p:nvGrpSpPr>
        <p:grpSpPr>
          <a:xfrm>
            <a:off x="10111361" y="2132856"/>
            <a:ext cx="1538461" cy="1828080"/>
            <a:chOff x="0" y="0"/>
            <a:chExt cx="1538461" cy="1828080"/>
          </a:xfrm>
        </p:grpSpPr>
        <p:pic>
          <p:nvPicPr>
            <p:cNvPr id="2" name="yt_image_13386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538461" cy="1432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88" name="yt_shape_13388"/>
            <p:cNvSpPr txBox="1"/>
            <p:nvPr/>
          </p:nvSpPr>
          <p:spPr>
            <a:xfrm>
              <a:off x="235949" y="14680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28435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6" name="yt_shape_168388828437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43672" y="26229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391"/>
          <p:cNvSpPr txBox="1"/>
          <p:nvPr/>
        </p:nvSpPr>
        <p:spPr>
          <a:xfrm>
            <a:off x="540120" y="4246009"/>
            <a:ext cx="8430888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常德市中考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的内接四边形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grpSp>
        <p:nvGrpSpPr>
          <p:cNvPr id="7" name="yt_shape_13392" title="H_154.3011"/>
          <p:cNvGrpSpPr/>
          <p:nvPr/>
        </p:nvGrpSpPr>
        <p:grpSpPr>
          <a:xfrm>
            <a:off x="10286263" y="4273403"/>
            <a:ext cx="1224655" cy="1959624"/>
            <a:chOff x="0" y="0"/>
            <a:chExt cx="1224655" cy="1959624"/>
          </a:xfrm>
        </p:grpSpPr>
        <p:pic>
          <p:nvPicPr>
            <p:cNvPr id="8" name="yt_image_1339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224655" cy="156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3394"/>
            <p:cNvSpPr txBox="1"/>
            <p:nvPr/>
          </p:nvSpPr>
          <p:spPr>
            <a:xfrm>
              <a:off x="79046" y="15996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177741" y="470033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6" name="yt_shape_13396"/>
          <p:cNvSpPr txBox="1"/>
          <p:nvPr/>
        </p:nvSpPr>
        <p:spPr>
          <a:xfrm>
            <a:off x="540000" y="900000"/>
            <a:ext cx="108603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的内接四边形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397" name="yt_image_1339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44302" y="1531667"/>
            <a:ext cx="1303394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9" name="yt_shape_13399"/>
          <p:cNvSpPr txBox="1"/>
          <p:nvPr/>
        </p:nvSpPr>
        <p:spPr>
          <a:xfrm>
            <a:off x="540000" y="2981178"/>
            <a:ext cx="621003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平行四边形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的内接四边形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是平行四边形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是矩形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9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0" name="yt_shape_13400"/>
          <p:cNvSpPr txBox="1"/>
          <p:nvPr/>
        </p:nvSpPr>
        <p:spPr>
          <a:xfrm>
            <a:off x="540000" y="900000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不会利用关联角比较而出错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401" name="yt_shape_13401"/>
          <p:cNvSpPr txBox="1"/>
          <p:nvPr>
            <p:custDataLst>
              <p:tags r:id="rId1"/>
            </p:custDataLst>
          </p:nvPr>
        </p:nvSpPr>
        <p:spPr>
          <a:xfrm>
            <a:off x="537579" y="15565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吉林省中考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上任意一点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的度数可能为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405" name="yt_table_13405_skip" title="H_33.4150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37460" y="2743910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/>
                <a:gridCol w="2557780"/>
                <a:gridCol w="2557780"/>
                <a:gridCol w="1643063"/>
              </a:tblGrid>
              <a:tr h="370840"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3402" name="yt_shape_13402_skip" title="H_133.9937"/>
          <p:cNvGrpSpPr/>
          <p:nvPr/>
        </p:nvGrpSpPr>
        <p:grpSpPr>
          <a:xfrm>
            <a:off x="10371491" y="2743910"/>
            <a:ext cx="1275733" cy="1701720"/>
            <a:chOff x="0" y="0"/>
            <a:chExt cx="1275733" cy="1701720"/>
          </a:xfrm>
        </p:grpSpPr>
        <p:pic>
          <p:nvPicPr>
            <p:cNvPr id="2" name="yt_image_13402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275733" cy="130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04" name="yt_shape_13404"/>
            <p:cNvSpPr txBox="1"/>
            <p:nvPr>
              <p:custDataLst>
                <p:tags r:id="rId5"/>
              </p:custDataLst>
            </p:nvPr>
          </p:nvSpPr>
          <p:spPr>
            <a:xfrm>
              <a:off x="104585" y="13417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0080517" y="198527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7" name="yt_shape_13407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91991520-5647-4cbe-bb12-f6e06818c240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08" name="yt_shape_13408"/>
              <p:cNvSpPr txBox="1"/>
              <p:nvPr/>
            </p:nvSpPr>
            <p:spPr>
              <a:xfrm>
                <a:off x="540120" y="1652711"/>
                <a:ext cx="8724232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是半圆的内接四边形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是直径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𝐶𝐵</m:t>
                        </m:r>
                      </m:e>
                    </m:groupChr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的度数等于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408" name="yt_shape_134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652711"/>
                <a:ext cx="8724232" cy="986489"/>
              </a:xfrm>
              <a:prstGeom prst="rect">
                <a:avLst/>
              </a:prstGeom>
              <a:blipFill rotWithShape="1">
                <a:blip r:embed="rId1"/>
                <a:stretch>
                  <a:fillRect l="-4" t="-45" r="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13" name="yt_table_13413_skip" title="H_33.41504"/>
          <p:cNvGraphicFramePr>
            <a:graphicFrameLocks noGrp="1"/>
          </p:cNvGraphicFramePr>
          <p:nvPr/>
        </p:nvGraphicFramePr>
        <p:xfrm>
          <a:off x="540000" y="2899256"/>
          <a:ext cx="8940376" cy="424371"/>
        </p:xfrm>
        <a:graphic>
          <a:graphicData uri="http://schemas.openxmlformats.org/drawingml/2006/table">
            <a:tbl>
              <a:tblPr/>
              <a:tblGrid>
                <a:gridCol w="2466678"/>
                <a:gridCol w="2449951"/>
                <a:gridCol w="2449951"/>
                <a:gridCol w="1573796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3410" name="yt_shape_13410_skip" title="H_115.421104"/>
          <p:cNvGrpSpPr/>
          <p:nvPr/>
        </p:nvGrpSpPr>
        <p:grpSpPr>
          <a:xfrm>
            <a:off x="9962505" y="1684549"/>
            <a:ext cx="1689375" cy="1465848"/>
            <a:chOff x="0" y="0"/>
            <a:chExt cx="1689375" cy="1465848"/>
          </a:xfrm>
        </p:grpSpPr>
        <p:pic>
          <p:nvPicPr>
            <p:cNvPr id="2" name="yt_image_1341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9375" cy="10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12" name="yt_shape_13412"/>
            <p:cNvSpPr txBox="1"/>
            <p:nvPr/>
          </p:nvSpPr>
          <p:spPr>
            <a:xfrm>
              <a:off x="311406" y="11058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2844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256240" y="21584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415"/>
          <p:cNvSpPr txBox="1"/>
          <p:nvPr/>
        </p:nvSpPr>
        <p:spPr>
          <a:xfrm>
            <a:off x="540119" y="3418439"/>
            <a:ext cx="872423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内接于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经过圆心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等于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7648" y="38471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7" name="yt_table_13419_skip" title="H_33.41504"/>
          <p:cNvGraphicFramePr>
            <a:graphicFrameLocks noGrp="1"/>
          </p:cNvGraphicFramePr>
          <p:nvPr/>
        </p:nvGraphicFramePr>
        <p:xfrm>
          <a:off x="540001" y="4517432"/>
          <a:ext cx="8940374" cy="424371"/>
        </p:xfrm>
        <a:graphic>
          <a:graphicData uri="http://schemas.openxmlformats.org/drawingml/2006/table">
            <a:tbl>
              <a:tblPr/>
              <a:tblGrid>
                <a:gridCol w="2459655"/>
                <a:gridCol w="2448272"/>
                <a:gridCol w="2464393"/>
                <a:gridCol w="1568054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112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120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135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8" name="yt_shape_13416_skip" title="H_149.0967"/>
          <p:cNvGrpSpPr/>
          <p:nvPr/>
        </p:nvGrpSpPr>
        <p:grpSpPr>
          <a:xfrm>
            <a:off x="10141894" y="3552929"/>
            <a:ext cx="1366596" cy="1893528"/>
            <a:chOff x="0" y="0"/>
            <a:chExt cx="1366596" cy="1893528"/>
          </a:xfrm>
        </p:grpSpPr>
        <p:pic>
          <p:nvPicPr>
            <p:cNvPr id="9" name="yt_image_1341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66596" cy="1497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3418"/>
            <p:cNvSpPr txBox="1"/>
            <p:nvPr/>
          </p:nvSpPr>
          <p:spPr>
            <a:xfrm>
              <a:off x="150017" y="15335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1" name="yt_shape_1342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圆内接四边形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中两组对边的延长线分别相交于点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425" name="yt_shape_13425"/>
          <p:cNvSpPr txBox="1"/>
          <p:nvPr/>
        </p:nvSpPr>
        <p:spPr>
          <a:xfrm>
            <a:off x="540000" y="405481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3422" name="yt_shape_13422" title="H_156.9033"/>
          <p:cNvGrpSpPr/>
          <p:nvPr/>
        </p:nvGrpSpPr>
        <p:grpSpPr>
          <a:xfrm>
            <a:off x="5324958" y="2011799"/>
            <a:ext cx="1542083" cy="1992672"/>
            <a:chOff x="0" y="0"/>
            <a:chExt cx="1542083" cy="1992672"/>
          </a:xfrm>
        </p:grpSpPr>
        <p:pic>
          <p:nvPicPr>
            <p:cNvPr id="2" name="yt_image_1342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542083" cy="1596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24" name="yt_shape_13424"/>
            <p:cNvSpPr txBox="1"/>
            <p:nvPr/>
          </p:nvSpPr>
          <p:spPr>
            <a:xfrm>
              <a:off x="237760" y="16326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479183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6" name="yt_shape_13426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80d74634-bf9e-4306-8fd8-1ee571d3dff4.png&quot;}"/>
            </a:endParaRPr>
          </a:p>
        </p:txBody>
      </p:sp>
      <p:sp>
        <p:nvSpPr>
          <p:cNvPr id="13427" name="yt_shape_13427"/>
          <p:cNvSpPr txBox="1"/>
          <p:nvPr/>
        </p:nvSpPr>
        <p:spPr>
          <a:xfrm>
            <a:off x="4326285" y="1415723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变式与拓展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28" name="yt_shape_13428"/>
              <p:cNvSpPr txBox="1"/>
              <p:nvPr/>
            </p:nvSpPr>
            <p:spPr>
              <a:xfrm>
                <a:off x="540119" y="1895026"/>
                <a:ext cx="8580217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【变式训练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内接于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428" name="yt_shape_134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95026"/>
                <a:ext cx="8580217" cy="1131785"/>
              </a:xfrm>
              <a:prstGeom prst="rect">
                <a:avLst/>
              </a:prstGeom>
              <a:blipFill rotWithShape="1">
                <a:blip r:embed="rId1"/>
                <a:stretch>
                  <a:fillRect l="-4" t="-16" r="5" b="-9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30" name="yt_image_134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8084" y="1926331"/>
            <a:ext cx="1453797" cy="137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8444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40972"/>
            <a:ext cx="5334064" cy="37849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6456040" y="2242758"/>
                <a:ext cx="888174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6040" y="2242758"/>
                <a:ext cx="888174" cy="738963"/>
              </a:xfrm>
              <a:prstGeom prst="rect">
                <a:avLst/>
              </a:prstGeom>
              <a:blipFill rotWithShape="1">
                <a:blip r:embed="rId4"/>
                <a:stretch>
                  <a:fillRect l="-71" t="-1452" r="49" b="-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432"/>
              <p:cNvSpPr txBox="1"/>
              <p:nvPr/>
            </p:nvSpPr>
            <p:spPr>
              <a:xfrm>
                <a:off x="540000" y="3417916"/>
                <a:ext cx="10126170" cy="5871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【变式训练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连接如图中的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的面积为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yt_shape_134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17916"/>
                <a:ext cx="10126170" cy="587148"/>
              </a:xfrm>
              <a:prstGeom prst="rect">
                <a:avLst/>
              </a:prstGeom>
              <a:blipFill rotWithShape="1">
                <a:blip r:embed="rId5"/>
                <a:stretch>
                  <a:fillRect l="-2" t="-13037" r="1" b="-23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9220926" y="3290160"/>
                <a:ext cx="735710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20926" y="3290160"/>
                <a:ext cx="735710" cy="675082"/>
              </a:xfrm>
              <a:prstGeom prst="rect">
                <a:avLst/>
              </a:prstGeom>
              <a:blipFill rotWithShape="1">
                <a:blip r:embed="rId6"/>
                <a:stretch>
                  <a:fillRect l="-12" t="-127" r="64" b="-2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434"/>
              <p:cNvSpPr txBox="1"/>
              <p:nvPr/>
            </p:nvSpPr>
            <p:spPr>
              <a:xfrm>
                <a:off x="540000" y="4132820"/>
                <a:ext cx="10151946" cy="5922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【拓展训练】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在如图中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的平分线交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" name="yt_shape_134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32820"/>
                <a:ext cx="10151946" cy="592213"/>
              </a:xfrm>
              <a:prstGeom prst="rect">
                <a:avLst/>
              </a:prstGeom>
              <a:blipFill rotWithShape="1">
                <a:blip r:embed="rId7"/>
                <a:stretch>
                  <a:fillRect l="-2" t="-41" r="4" b="-15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343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07579" y="4982239"/>
            <a:ext cx="5376841" cy="179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9051064" y="4005064"/>
                <a:ext cx="1032701" cy="6800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1064" y="4005064"/>
                <a:ext cx="1032701" cy="680098"/>
              </a:xfrm>
              <a:prstGeom prst="rect">
                <a:avLst/>
              </a:prstGeom>
              <a:blipFill rotWithShape="1">
                <a:blip r:embed="rId9"/>
                <a:stretch>
                  <a:fillRect l="-40" t="-298" r="58" b="-4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8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PP_MARK_KEY" val="2186a497-a966-4b75-aa35-b93307818f5a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946</Words>
  <Application>WPS 演示</Application>
  <PresentationFormat>宽屏</PresentationFormat>
  <Paragraphs>112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楷体</vt:lpstr>
      <vt:lpstr>Cambria Math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42</cp:revision>
  <dcterms:created xsi:type="dcterms:W3CDTF">2023-05-05T05:33:00Z</dcterms:created>
  <dcterms:modified xsi:type="dcterms:W3CDTF">2023-05-15T02:49:57Z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