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8" r:id="rId5"/>
    <p:sldId id="375" r:id="rId6"/>
    <p:sldId id="377" r:id="rId7"/>
    <p:sldId id="382" r:id="rId8"/>
    <p:sldId id="384" r:id="rId9"/>
    <p:sldId id="388" r:id="rId10"/>
    <p:sldId id="390" r:id="rId11"/>
    <p:sldId id="391" r:id="rId12"/>
    <p:sldId id="395" r:id="rId13"/>
    <p:sldId id="393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3" name="yt_shape_1108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25da345-f8fc-45fa-97a2-a6cbd851656b.png&quot;}"/>
            </a:endParaRPr>
          </a:p>
        </p:txBody>
      </p:sp>
      <p:sp>
        <p:nvSpPr>
          <p:cNvPr id="11084" name="yt_shape_11084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为常数且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可以看成由抛物线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轴左右平移得到的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向右平移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左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09167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36508" y="209049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6107" y="209049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左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d96d59b-0912-4f99-a2fe-30cf15485c3b.png&quot;}"/>
            </a:endParaRPr>
          </a:p>
        </p:txBody>
      </p:sp>
      <p:sp>
        <p:nvSpPr>
          <p:cNvPr id="11138" name="yt_shape_11138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139" name="yt_shape_11139"/>
          <p:cNvSpPr txBox="1"/>
          <p:nvPr/>
        </p:nvSpPr>
        <p:spPr>
          <a:xfrm>
            <a:off x="540000" y="2621251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两点的直线解析式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140"/>
              <p:cNvSpPr txBox="1"/>
              <p:nvPr/>
            </p:nvSpPr>
            <p:spPr>
              <a:xfrm>
                <a:off x="540000" y="3252918"/>
                <a:ext cx="6530634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经过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两点的直线解析式为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2918"/>
                <a:ext cx="6530634" cy="2459712"/>
              </a:xfrm>
              <a:prstGeom prst="rect">
                <a:avLst/>
              </a:prstGeom>
              <a:blipFill rotWithShape="1">
                <a:blip r:embed="rId1"/>
                <a:stretch>
                  <a:fillRect l="-4" t="-18" r="-137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42" name="yt_image_11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7" y="3252918"/>
            <a:ext cx="1883591" cy="187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09190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4" name="yt_shape_11144"/>
          <p:cNvSpPr txBox="1"/>
          <p:nvPr/>
        </p:nvSpPr>
        <p:spPr>
          <a:xfrm>
            <a:off x="540000" y="900000"/>
            <a:ext cx="10514097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请在第二象限的抛物线上找一点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145"/>
              <p:cNvSpPr txBox="1"/>
              <p:nvPr/>
            </p:nvSpPr>
            <p:spPr>
              <a:xfrm>
                <a:off x="540119" y="1340768"/>
                <a:ext cx="8435669" cy="54639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根据图象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易得点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在抛物线对称轴直线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的左侧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梯形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lvl="0" hangingPunct="0">
                  <a:lnSpc>
                    <a:spcPct val="11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舍去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lvl="0" hangingPunct="0">
                  <a:lnSpc>
                    <a:spcPct val="11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lvl="0" hangingPunct="0">
                  <a:lnSpc>
                    <a:spcPct val="11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的坐标为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yt_shape_111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0768"/>
                <a:ext cx="8435669" cy="5463932"/>
              </a:xfrm>
              <a:prstGeom prst="rect">
                <a:avLst/>
              </a:prstGeom>
              <a:blipFill rotWithShape="1">
                <a:blip r:embed="rId1"/>
                <a:stretch>
                  <a:fillRect l="-4" t="-5" r="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1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7" y="1412776"/>
            <a:ext cx="1883591" cy="187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1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7070" y="3429000"/>
            <a:ext cx="1934811" cy="187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" name="yt_shape_11151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627c73b8-81cd-451c-92f4-aefd87aa75bc.png&quot;}"/>
            </a:endParaRPr>
          </a:p>
        </p:txBody>
      </p:sp>
      <p:sp>
        <p:nvSpPr>
          <p:cNvPr id="11152" name="yt_shape_11152"/>
          <p:cNvSpPr txBox="1"/>
          <p:nvPr/>
        </p:nvSpPr>
        <p:spPr>
          <a:xfrm>
            <a:off x="2868587" y="1370134"/>
            <a:ext cx="645482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抛物线平移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对应的二次项系数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抛物线的平移规律是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左右平移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左加右减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09193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4bd5b8b-4a41-496b-80e8-f4563898ab16.png&quot;}"/>
            </a:endParaRPr>
          </a:p>
        </p:txBody>
      </p:sp>
      <p:sp>
        <p:nvSpPr>
          <p:cNvPr id="11086" name="yt_shape_11086"/>
          <p:cNvSpPr txBox="1"/>
          <p:nvPr/>
        </p:nvSpPr>
        <p:spPr>
          <a:xfrm>
            <a:off x="540000" y="1670985"/>
            <a:ext cx="6787114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的图象和性质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087" name="yt_shape_11087"/>
          <p:cNvSpPr txBox="1"/>
          <p:nvPr/>
        </p:nvSpPr>
        <p:spPr>
          <a:xfrm>
            <a:off x="540000" y="2167857"/>
            <a:ext cx="70435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90" name="yt_shape_11090"/>
          <p:cNvSpPr txBox="1"/>
          <p:nvPr/>
        </p:nvSpPr>
        <p:spPr>
          <a:xfrm>
            <a:off x="540000" y="4122703"/>
            <a:ext cx="91307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在下列二次函数中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其图象的对称轴为直线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091" name="yt_table_11091" title="H_66.83008"/>
          <p:cNvGraphicFramePr>
            <a:graphicFrameLocks noGrp="1"/>
          </p:cNvGraphicFramePr>
          <p:nvPr/>
        </p:nvGraphicFramePr>
        <p:xfrm>
          <a:off x="540000" y="4754370"/>
          <a:ext cx="8122126" cy="848742"/>
        </p:xfrm>
        <a:graphic>
          <a:graphicData uri="http://schemas.openxmlformats.org/drawingml/2006/table">
            <a:tbl>
              <a:tblPr/>
              <a:tblGrid>
                <a:gridCol w="4663675"/>
                <a:gridCol w="3458451"/>
              </a:tblGrid>
              <a:tr h="419966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69507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9170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917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12664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2126" y="40758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1088"/>
          <p:cNvPicPr>
            <a:picLocks noChangeAspect="1" noChangeArrowheads="1"/>
          </p:cNvPicPr>
          <p:nvPr/>
        </p:nvPicPr>
        <p:blipFill rotWithShape="1">
          <a:blip r:embed="rId3" cstate="print"/>
          <a:srcRect l="24405" r="54551"/>
          <a:stretch>
            <a:fillRect/>
          </a:stretch>
        </p:blipFill>
        <p:spPr bwMode="auto">
          <a:xfrm>
            <a:off x="2567608" y="2804400"/>
            <a:ext cx="1006450" cy="127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1088"/>
          <p:cNvPicPr>
            <a:picLocks noChangeAspect="1" noChangeArrowheads="1"/>
          </p:cNvPicPr>
          <p:nvPr/>
        </p:nvPicPr>
        <p:blipFill rotWithShape="1">
          <a:blip r:embed="rId3" cstate="print"/>
          <a:srcRect r="78957"/>
          <a:stretch>
            <a:fillRect/>
          </a:stretch>
        </p:blipFill>
        <p:spPr bwMode="auto">
          <a:xfrm>
            <a:off x="551384" y="2804400"/>
            <a:ext cx="1006450" cy="127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1088"/>
          <p:cNvPicPr>
            <a:picLocks noChangeAspect="1" noChangeArrowheads="1"/>
          </p:cNvPicPr>
          <p:nvPr/>
        </p:nvPicPr>
        <p:blipFill rotWithShape="1">
          <a:blip r:embed="rId3" cstate="print"/>
          <a:srcRect l="49650" r="26261"/>
          <a:stretch>
            <a:fillRect/>
          </a:stretch>
        </p:blipFill>
        <p:spPr bwMode="auto">
          <a:xfrm>
            <a:off x="4583832" y="2803470"/>
            <a:ext cx="1152128" cy="127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1088"/>
          <p:cNvPicPr>
            <a:picLocks noChangeAspect="1" noChangeArrowheads="1"/>
          </p:cNvPicPr>
          <p:nvPr/>
        </p:nvPicPr>
        <p:blipFill rotWithShape="1">
          <a:blip r:embed="rId3" cstate="print"/>
          <a:srcRect l="80390"/>
          <a:stretch>
            <a:fillRect/>
          </a:stretch>
        </p:blipFill>
        <p:spPr bwMode="auto">
          <a:xfrm>
            <a:off x="6814316" y="2803470"/>
            <a:ext cx="937868" cy="127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94" name="yt_shape_11094"/>
              <p:cNvSpPr txBox="1"/>
              <p:nvPr/>
            </p:nvSpPr>
            <p:spPr>
              <a:xfrm>
                <a:off x="540000" y="1836104"/>
                <a:ext cx="4881144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94" name="yt_shape_110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36104"/>
                <a:ext cx="4881144" cy="1108958"/>
              </a:xfrm>
              <a:prstGeom prst="rect">
                <a:avLst/>
              </a:prstGeom>
              <a:blipFill rotWithShape="1">
                <a:blip r:embed="rId1"/>
                <a:stretch>
                  <a:fillRect l="-5" t="-6900" r="-1961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093"/>
          <p:cNvSpPr txBox="1"/>
          <p:nvPr/>
        </p:nvSpPr>
        <p:spPr>
          <a:xfrm>
            <a:off x="540119" y="88351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下列函数图象顶点在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轴上的有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spc="15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顶点在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轴上的有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spc="15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填序号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3121" y="836712"/>
            <a:ext cx="115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84582" y="836712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097"/>
          <p:cNvSpPr txBox="1"/>
          <p:nvPr/>
        </p:nvSpPr>
        <p:spPr>
          <a:xfrm>
            <a:off x="540119" y="30736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图象上两点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的大小关系是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1098"/>
          <p:cNvSpPr txBox="1"/>
          <p:nvPr/>
        </p:nvSpPr>
        <p:spPr>
          <a:xfrm>
            <a:off x="540119" y="4033115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有最小值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并且此函数的图象经过点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并指出当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为何取值范围时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的增大而增大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1099"/>
          <p:cNvSpPr txBox="1"/>
          <p:nvPr/>
        </p:nvSpPr>
        <p:spPr>
          <a:xfrm>
            <a:off x="540000" y="4992550"/>
            <a:ext cx="1094209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把点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的值是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的增大而增大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6783" y="35023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" name="yt_shape_11100"/>
          <p:cNvSpPr txBox="1"/>
          <p:nvPr/>
        </p:nvSpPr>
        <p:spPr>
          <a:xfrm>
            <a:off x="540000" y="900000"/>
            <a:ext cx="73161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之间的平移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101" name="yt_shape_11101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平移得到抛物线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则这个平移过程正确的是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102" name="yt_table_11102" title="H_133.66016"/>
          <p:cNvGraphicFramePr>
            <a:graphicFrameLocks noGrp="1"/>
          </p:cNvGraphicFramePr>
          <p:nvPr/>
        </p:nvGraphicFramePr>
        <p:xfrm>
          <a:off x="540000" y="2508671"/>
          <a:ext cx="3852863" cy="1697484"/>
        </p:xfrm>
        <a:graphic>
          <a:graphicData uri="http://schemas.openxmlformats.org/drawingml/2006/table">
            <a:tbl>
              <a:tblPr/>
              <a:tblGrid>
                <a:gridCol w="38528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个单位长度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个单位长度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个单位长度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个单位长度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9179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741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4" name="yt_shape_11104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左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个单位长度得到抛物线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右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个单位长度得到抛物线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已知一条抛物线的开口方向和大小与抛物线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都相同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9983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3983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5983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右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9983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8848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yt_shape_11107"/>
          <p:cNvSpPr txBox="1"/>
          <p:nvPr/>
        </p:nvSpPr>
        <p:spPr>
          <a:xfrm>
            <a:off x="540000" y="330867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求这条抛物线的解析式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yt_shape_11108"/>
          <p:cNvSpPr txBox="1"/>
          <p:nvPr/>
        </p:nvSpPr>
        <p:spPr>
          <a:xfrm>
            <a:off x="540000" y="3787973"/>
            <a:ext cx="3452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yt_shape_11109"/>
          <p:cNvSpPr txBox="1"/>
          <p:nvPr/>
        </p:nvSpPr>
        <p:spPr>
          <a:xfrm>
            <a:off x="540000" y="4267276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将上面的抛物线向右平移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个单位长度会得到怎样的抛物线解析式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yt_shape_11110"/>
          <p:cNvSpPr txBox="1"/>
          <p:nvPr/>
        </p:nvSpPr>
        <p:spPr>
          <a:xfrm>
            <a:off x="540000" y="4746579"/>
            <a:ext cx="3452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yt_shape_11111"/>
          <p:cNvSpPr txBox="1"/>
          <p:nvPr/>
        </p:nvSpPr>
        <p:spPr>
          <a:xfrm>
            <a:off x="540119" y="522588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中所求抛物线的顶点不动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将抛物线的开口反向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求符合此条件的抛物线解析式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yt_shape_11112"/>
          <p:cNvSpPr txBox="1"/>
          <p:nvPr/>
        </p:nvSpPr>
        <p:spPr>
          <a:xfrm>
            <a:off x="540000" y="6168837"/>
            <a:ext cx="37606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9" grpId="0" build="allAtOnce"/>
      <p:bldP spid="11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3" name="yt_shape_11113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弄混二次函数的增减性而出错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114" name="yt_shape_11114"/>
          <p:cNvSpPr txBox="1"/>
          <p:nvPr>
            <p:custDataLst>
              <p:tags r:id="rId1"/>
            </p:custDataLst>
          </p:nvPr>
        </p:nvSpPr>
        <p:spPr>
          <a:xfrm>
            <a:off x="623304" y="15572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的取值满足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42893" y="19859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5" name="yt_shape_1111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c81d23b-176e-4ede-a013-bb16f9a26939.png&quot;}"/>
            </a:endParaRPr>
          </a:p>
        </p:txBody>
      </p:sp>
      <p:sp>
        <p:nvSpPr>
          <p:cNvPr id="11116" name="yt_shape_11116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在同一直角坐标系中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19" name="yt_shape_11119"/>
              <p:cNvSpPr txBox="1"/>
              <p:nvPr/>
            </p:nvSpPr>
            <p:spPr>
              <a:xfrm>
                <a:off x="540119" y="4258076"/>
                <a:ext cx="11111999" cy="12256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分别取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函数值相等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函数值为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27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19" name="yt_shape_11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58076"/>
                <a:ext cx="11111999" cy="1225657"/>
              </a:xfrm>
              <a:prstGeom prst="rect">
                <a:avLst/>
              </a:prstGeom>
              <a:blipFill rotWithShape="1">
                <a:blip r:embed="rId1"/>
                <a:stretch>
                  <a:fillRect l="-3" t="-6250" r="5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9187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3261" y="4757313"/>
            <a:ext cx="789685" cy="8319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27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yt_image_11117"/>
          <p:cNvPicPr>
            <a:picLocks noChangeAspect="1" noChangeArrowheads="1"/>
          </p:cNvPicPr>
          <p:nvPr/>
        </p:nvPicPr>
        <p:blipFill rotWithShape="1">
          <a:blip r:embed="rId3" cstate="print"/>
          <a:srcRect l="24020" r="54806"/>
          <a:stretch>
            <a:fillRect/>
          </a:stretch>
        </p:blipFill>
        <p:spPr bwMode="auto">
          <a:xfrm>
            <a:off x="2783632" y="2708920"/>
            <a:ext cx="997715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1117"/>
          <p:cNvPicPr>
            <a:picLocks noChangeAspect="1" noChangeArrowheads="1"/>
          </p:cNvPicPr>
          <p:nvPr/>
        </p:nvPicPr>
        <p:blipFill rotWithShape="1">
          <a:blip r:embed="rId3" cstate="print"/>
          <a:srcRect r="78826"/>
          <a:stretch>
            <a:fillRect/>
          </a:stretch>
        </p:blipFill>
        <p:spPr bwMode="auto">
          <a:xfrm>
            <a:off x="551384" y="2708920"/>
            <a:ext cx="997715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1117"/>
          <p:cNvPicPr>
            <a:picLocks noChangeAspect="1" noChangeArrowheads="1"/>
          </p:cNvPicPr>
          <p:nvPr/>
        </p:nvPicPr>
        <p:blipFill rotWithShape="1">
          <a:blip r:embed="rId3" cstate="print"/>
          <a:srcRect l="48908" r="25112"/>
          <a:stretch>
            <a:fillRect/>
          </a:stretch>
        </p:blipFill>
        <p:spPr bwMode="auto">
          <a:xfrm>
            <a:off x="5015880" y="2708920"/>
            <a:ext cx="1224136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1117"/>
          <p:cNvPicPr>
            <a:picLocks noChangeAspect="1" noChangeArrowheads="1"/>
          </p:cNvPicPr>
          <p:nvPr/>
        </p:nvPicPr>
        <p:blipFill rotWithShape="1">
          <a:blip r:embed="rId3" cstate="print"/>
          <a:srcRect l="74020"/>
          <a:stretch>
            <a:fillRect/>
          </a:stretch>
        </p:blipFill>
        <p:spPr bwMode="auto">
          <a:xfrm>
            <a:off x="7536159" y="2708920"/>
            <a:ext cx="1224137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23" name="yt_image_111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43796" y="1620391"/>
            <a:ext cx="1704407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25" name="yt_shape_11125"/>
              <p:cNvSpPr txBox="1"/>
              <p:nvPr/>
            </p:nvSpPr>
            <p:spPr>
              <a:xfrm>
                <a:off x="540000" y="3103687"/>
                <a:ext cx="6421630" cy="1601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将点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代入抛物线的解析式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25" name="yt_shape_11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3687"/>
                <a:ext cx="6421630" cy="1601464"/>
              </a:xfrm>
              <a:prstGeom prst="rect">
                <a:avLst/>
              </a:prstGeom>
              <a:blipFill rotWithShape="1">
                <a:blip r:embed="rId2"/>
                <a:stretch>
                  <a:fillRect l="-4" t="-28" r="-1284" b="-1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27" name="yt_shape_11127"/>
              <p:cNvSpPr txBox="1"/>
              <p:nvPr/>
            </p:nvSpPr>
            <p:spPr>
              <a:xfrm>
                <a:off x="540000" y="4755939"/>
                <a:ext cx="5283498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该抛物线的解析式为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27" name="yt_shape_11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5939"/>
                <a:ext cx="5283498" cy="1121333"/>
              </a:xfrm>
              <a:prstGeom prst="rect">
                <a:avLst/>
              </a:prstGeom>
              <a:blipFill rotWithShape="1">
                <a:blip r:embed="rId3"/>
                <a:stretch>
                  <a:fillRect l="-5" t="-38" r="-1816" b="-2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121"/>
              <p:cNvSpPr txBox="1"/>
              <p:nvPr/>
            </p:nvSpPr>
            <p:spPr>
              <a:xfrm>
                <a:off x="540000" y="765015"/>
                <a:ext cx="1103827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如图是二次函数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试求该抛物线的解析式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5015"/>
                <a:ext cx="11038278" cy="641201"/>
              </a:xfrm>
              <a:prstGeom prst="rect">
                <a:avLst/>
              </a:prstGeom>
              <a:blipFill rotWithShape="1">
                <a:blip r:embed="rId4"/>
                <a:stretch>
                  <a:fillRect l="-2" t="-11958" r="-34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25" grpId="0" build="allAtOnce"/>
      <p:bldP spid="1112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29" name="yt_shape_11129"/>
              <p:cNvSpPr txBox="1"/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页思考变式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个单位长度后得到抛物线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29" name="yt_shape_11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  <a:blipFill rotWithShape="1">
                <a:blip r:embed="rId1"/>
                <a:stretch>
                  <a:fillRect l="-3" t="-6828" r="5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1" name="yt_shape_11131"/>
          <p:cNvSpPr txBox="1"/>
          <p:nvPr/>
        </p:nvSpPr>
        <p:spPr>
          <a:xfrm>
            <a:off x="540000" y="2069812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32" name="yt_shape_11132"/>
              <p:cNvSpPr txBox="1"/>
              <p:nvPr/>
            </p:nvSpPr>
            <p:spPr>
              <a:xfrm>
                <a:off x="540000" y="2549115"/>
                <a:ext cx="10421123" cy="1994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向右平移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个单位长度后得到抛物线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的值分别是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32" name="yt_shape_11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9115"/>
                <a:ext cx="10421123" cy="1994905"/>
              </a:xfrm>
              <a:prstGeom prst="rect">
                <a:avLst/>
              </a:prstGeom>
              <a:blipFill rotWithShape="1">
                <a:blip r:embed="rId2"/>
                <a:stretch>
                  <a:fillRect l="-2" t="-3831" r="-40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4" name="yt_shape_11134"/>
          <p:cNvSpPr txBox="1"/>
          <p:nvPr/>
        </p:nvSpPr>
        <p:spPr>
          <a:xfrm>
            <a:off x="540000" y="4594808"/>
            <a:ext cx="71461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的对称轴及顶点坐标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35" name="yt_shape_11135"/>
              <p:cNvSpPr txBox="1"/>
              <p:nvPr/>
            </p:nvSpPr>
            <p:spPr>
              <a:xfrm>
                <a:off x="540000" y="5074111"/>
                <a:ext cx="9473747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该抛物线的对称轴为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135" name="yt_shape_11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74111"/>
                <a:ext cx="9473747" cy="1106521"/>
              </a:xfrm>
              <a:prstGeom prst="rect">
                <a:avLst/>
              </a:prstGeom>
              <a:blipFill rotWithShape="1">
                <a:blip r:embed="rId3"/>
                <a:stretch>
                  <a:fillRect l="-3" t="-6928" r="-485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32" grpId="0" build="allAtOnce"/>
      <p:bldP spid="11135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e0acac84-b904-4531-af02-2770169677a6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2153</Words>
  <Application>WPS 演示</Application>
  <PresentationFormat>宽屏</PresentationFormat>
  <Paragraphs>156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2023-05-15T02:41:46Z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