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4" r:id="rId5"/>
    <p:sldId id="377" r:id="rId6"/>
    <p:sldId id="381" r:id="rId7"/>
    <p:sldId id="383" r:id="rId8"/>
    <p:sldId id="388" r:id="rId9"/>
    <p:sldId id="390" r:id="rId10"/>
    <p:sldId id="391" r:id="rId11"/>
    <p:sldId id="395" r:id="rId12"/>
    <p:sldId id="393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3" name="yt_shape_1021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901e705-daaf-4f3c-aaaa-e8f4944755ee.png&quot;}"/>
            </a:endParaRPr>
          </a:p>
        </p:txBody>
      </p:sp>
      <p:sp>
        <p:nvSpPr>
          <p:cNvPr id="10214" name="yt_shape_10214"/>
          <p:cNvSpPr txBox="1"/>
          <p:nvPr/>
        </p:nvSpPr>
        <p:spPr>
          <a:xfrm>
            <a:off x="540119" y="1661816"/>
            <a:ext cx="1138852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式子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根的判别式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有两个相等的实数根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   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</a:t>
            </a:r>
            <a:r>
              <a:rPr lang="zh-CN" alt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 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15" name="yt_shape_10215"/>
              <p:cNvSpPr txBox="1"/>
              <p:nvPr/>
            </p:nvSpPr>
            <p:spPr>
              <a:xfrm>
                <a:off x="540119" y="3115766"/>
                <a:ext cx="11111999" cy="12196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这个式子叫做一元二次方程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求根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公式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0215" name="yt_shape_10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5766"/>
                <a:ext cx="11111999" cy="1219629"/>
              </a:xfrm>
              <a:prstGeom prst="rect">
                <a:avLst/>
              </a:prstGeom>
              <a:blipFill>
                <a:blip r:embed="rId2"/>
                <a:stretch>
                  <a:fillRect l="-1701" r="-384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7988843">
            <a:extLst>
              <a:ext uri="{FF2B5EF4-FFF2-40B4-BE49-F238E27FC236}">
                <a16:creationId xmlns:a16="http://schemas.microsoft.com/office/drawing/2014/main" id="{CA2364C1-3EF7-2790-EF5F-C2ABC3BEA9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438732-BCDE-2A85-E867-588B0D11C893}"/>
              </a:ext>
            </a:extLst>
          </p:cNvPr>
          <p:cNvSpPr txBox="1"/>
          <p:nvPr/>
        </p:nvSpPr>
        <p:spPr>
          <a:xfrm>
            <a:off x="1669308" y="1615010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BDABA1-D415-C08D-9655-DC4C8A132171}"/>
              </a:ext>
            </a:extLst>
          </p:cNvPr>
          <p:cNvSpPr txBox="1"/>
          <p:nvPr/>
        </p:nvSpPr>
        <p:spPr>
          <a:xfrm>
            <a:off x="9449646" y="161501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B18BCA-F563-4720-3026-C90E5F8F347E}"/>
              </a:ext>
            </a:extLst>
          </p:cNvPr>
          <p:cNvSpPr txBox="1"/>
          <p:nvPr/>
        </p:nvSpPr>
        <p:spPr>
          <a:xfrm>
            <a:off x="1974108" y="25659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有两个相等的实数根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220ECB-E028-83EE-D1F3-67612413BC07}"/>
              </a:ext>
            </a:extLst>
          </p:cNvPr>
          <p:cNvSpPr txBox="1"/>
          <p:nvPr/>
        </p:nvSpPr>
        <p:spPr>
          <a:xfrm>
            <a:off x="9984432" y="2565986"/>
            <a:ext cx="15656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没有实数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E835D5-2CE8-F8E2-CF71-C3D41D2A07F2}"/>
              </a:ext>
            </a:extLst>
          </p:cNvPr>
          <p:cNvSpPr txBox="1"/>
          <p:nvPr/>
        </p:nvSpPr>
        <p:spPr>
          <a:xfrm>
            <a:off x="6595321" y="3068960"/>
            <a:ext cx="1635823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BE2AE3-E90E-5A3F-1D56-B850A8A898D8}"/>
              </a:ext>
            </a:extLst>
          </p:cNvPr>
          <p:cNvSpPr txBox="1"/>
          <p:nvPr/>
        </p:nvSpPr>
        <p:spPr>
          <a:xfrm>
            <a:off x="6595321" y="38524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求根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yt_shape_10273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3e5237f-47fc-4e90-a90f-20c281c317de.png&quot;}"/>
            </a:endParaRPr>
          </a:p>
        </p:txBody>
      </p:sp>
      <p:sp>
        <p:nvSpPr>
          <p:cNvPr id="10274" name="yt_shape_10274"/>
          <p:cNvSpPr txBox="1"/>
          <p:nvPr/>
        </p:nvSpPr>
        <p:spPr>
          <a:xfrm>
            <a:off x="540000" y="1661816"/>
            <a:ext cx="10446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540000" y="2141119"/>
            <a:ext cx="75244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276" name="yt_shape_10276"/>
          <p:cNvSpPr txBox="1"/>
          <p:nvPr/>
        </p:nvSpPr>
        <p:spPr>
          <a:xfrm>
            <a:off x="540000" y="2620422"/>
            <a:ext cx="8527976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88996">
            <a:extLst>
              <a:ext uri="{FF2B5EF4-FFF2-40B4-BE49-F238E27FC236}">
                <a16:creationId xmlns:a16="http://schemas.microsoft.com/office/drawing/2014/main" id="{E76B68F5-3422-EFE5-35B2-3FCEE4F863B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yt_shape_10277"/>
          <p:cNvSpPr txBox="1"/>
          <p:nvPr/>
        </p:nvSpPr>
        <p:spPr>
          <a:xfrm>
            <a:off x="540000" y="900000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为何整数时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方程有两个不相等的正整数根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40000" y="1379303"/>
                <a:ext cx="10880223" cy="3555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+2±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方程的两个根都是正整数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两根不相等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方程有两个不相等的正整数根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78" name="yt_shape_10278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0880223" cy="3555204"/>
              </a:xfrm>
              <a:prstGeom prst="rect">
                <a:avLst/>
              </a:prstGeom>
              <a:blipFill>
                <a:blip r:embed="rId2"/>
                <a:stretch>
                  <a:fillRect l="-1738" r="-729" b="-4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" name="yt_shape_10280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dd6c7c6-8927-4bb4-93fc-cff930df2e5e.png&quot;}"/>
            </a:endParaRPr>
          </a:p>
        </p:txBody>
      </p:sp>
      <p:sp>
        <p:nvSpPr>
          <p:cNvPr id="10281" name="yt_shape_10281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应用公式法解一元二次方程时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要先计算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再根据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的值确定方程的根的情况并求解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7989018">
            <a:extLst>
              <a:ext uri="{FF2B5EF4-FFF2-40B4-BE49-F238E27FC236}">
                <a16:creationId xmlns:a16="http://schemas.microsoft.com/office/drawing/2014/main" id="{EA1CEC91-4A4D-7FE0-1055-6C6CE960328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7" name="yt_shape_1021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2d8fd2f-ce15-4392-81d8-4103d7bb3073.png&quot;}"/>
            </a:endParaRPr>
          </a:p>
        </p:txBody>
      </p:sp>
      <p:sp>
        <p:nvSpPr>
          <p:cNvPr id="10218" name="yt_shape_10218"/>
          <p:cNvSpPr txBox="1"/>
          <p:nvPr/>
        </p:nvSpPr>
        <p:spPr>
          <a:xfrm>
            <a:off x="540000" y="1670985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一元二次方程根的判别式</a:t>
            </a:r>
          </a:p>
        </p:txBody>
      </p:sp>
      <p:sp>
        <p:nvSpPr>
          <p:cNvPr id="10219" name="yt_shape_10219"/>
          <p:cNvSpPr txBox="1"/>
          <p:nvPr/>
        </p:nvSpPr>
        <p:spPr>
          <a:xfrm>
            <a:off x="540000" y="2167857"/>
            <a:ext cx="7369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根的判别式的值为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20" name="yt_table_1022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83538"/>
              </p:ext>
            </p:extLst>
          </p:nvPr>
        </p:nvGraphicFramePr>
        <p:xfrm>
          <a:off x="540000" y="2799524"/>
          <a:ext cx="75050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sp>
        <p:nvSpPr>
          <p:cNvPr id="10222" name="yt_shape_10222"/>
          <p:cNvSpPr txBox="1"/>
          <p:nvPr/>
        </p:nvSpPr>
        <p:spPr>
          <a:xfrm>
            <a:off x="540000" y="3274589"/>
            <a:ext cx="9215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23" name="yt_table_1022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563637"/>
              </p:ext>
            </p:extLst>
          </p:nvPr>
        </p:nvGraphicFramePr>
        <p:xfrm>
          <a:off x="540000" y="3906256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10225" name="yt_shape_10225"/>
          <p:cNvSpPr txBox="1"/>
          <p:nvPr/>
        </p:nvSpPr>
        <p:spPr>
          <a:xfrm>
            <a:off x="540119" y="5654153"/>
            <a:ext cx="1131652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江西省中考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88869">
            <a:extLst>
              <a:ext uri="{FF2B5EF4-FFF2-40B4-BE49-F238E27FC236}">
                <a16:creationId xmlns:a16="http://schemas.microsoft.com/office/drawing/2014/main" id="{300F7FB4-BB88-1BD7-BE07-58C6A16CC33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7988885">
            <a:extLst>
              <a:ext uri="{FF2B5EF4-FFF2-40B4-BE49-F238E27FC236}">
                <a16:creationId xmlns:a16="http://schemas.microsoft.com/office/drawing/2014/main" id="{697E0496-1B2D-C05E-BE68-BC9B4DB928D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A493CC-80B3-E852-6B9D-E45AD66BDD4E}"/>
              </a:ext>
            </a:extLst>
          </p:cNvPr>
          <p:cNvSpPr txBox="1"/>
          <p:nvPr/>
        </p:nvSpPr>
        <p:spPr>
          <a:xfrm>
            <a:off x="6917464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DAF2A3-CF3D-AEEA-4B4D-391D1AC24A79}"/>
              </a:ext>
            </a:extLst>
          </p:cNvPr>
          <p:cNvSpPr txBox="1"/>
          <p:nvPr/>
        </p:nvSpPr>
        <p:spPr>
          <a:xfrm>
            <a:off x="8746264" y="32277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893AA9-B30F-A9BB-3215-559A2E04E759}"/>
              </a:ext>
            </a:extLst>
          </p:cNvPr>
          <p:cNvSpPr txBox="1"/>
          <p:nvPr/>
        </p:nvSpPr>
        <p:spPr>
          <a:xfrm>
            <a:off x="10996751" y="56094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6" name="yt_shape_10226"/>
          <p:cNvSpPr txBox="1"/>
          <p:nvPr/>
        </p:nvSpPr>
        <p:spPr>
          <a:xfrm>
            <a:off x="540000" y="90000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利用判别式判断下列方程的根的情况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227" name="yt_shape_10227"/>
          <p:cNvSpPr txBox="1"/>
          <p:nvPr/>
        </p:nvSpPr>
        <p:spPr>
          <a:xfrm>
            <a:off x="540000" y="1379303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228" name="yt_shape_10228"/>
          <p:cNvSpPr txBox="1"/>
          <p:nvPr/>
        </p:nvSpPr>
        <p:spPr>
          <a:xfrm>
            <a:off x="540000" y="1858606"/>
            <a:ext cx="5908669" cy="18524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29" name="yt_shape_10229"/>
          <p:cNvSpPr txBox="1"/>
          <p:nvPr/>
        </p:nvSpPr>
        <p:spPr>
          <a:xfrm>
            <a:off x="540000" y="3761824"/>
            <a:ext cx="32813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30" name="yt_shape_10230"/>
          <p:cNvSpPr txBox="1"/>
          <p:nvPr/>
        </p:nvSpPr>
        <p:spPr>
          <a:xfrm>
            <a:off x="540000" y="4241127"/>
            <a:ext cx="6370334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化为一般形式为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方程无实数根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8" grpId="0" build="allAtOnce"/>
      <p:bldP spid="1023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1" name="yt_shape_10231"/>
          <p:cNvSpPr txBox="1"/>
          <p:nvPr/>
        </p:nvSpPr>
        <p:spPr>
          <a:xfrm>
            <a:off x="540000" y="900000"/>
            <a:ext cx="51809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用公式法解一元二次方程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2" name="yt_shape_10232"/>
              <p:cNvSpPr txBox="1"/>
              <p:nvPr/>
            </p:nvSpPr>
            <p:spPr>
              <a:xfrm>
                <a:off x="540000" y="1396872"/>
                <a:ext cx="7338227" cy="743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为根的一元二次方程可能是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32" name="yt_shape_1023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7338227" cy="743089"/>
              </a:xfrm>
              <a:prstGeom prst="rect">
                <a:avLst/>
              </a:prstGeom>
              <a:blipFill>
                <a:blip r:embed="rId2"/>
                <a:stretch>
                  <a:fillRect l="-2577" r="-1579" b="-1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34" name="yt_table_102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630863"/>
              </p:ext>
            </p:extLst>
          </p:nvPr>
        </p:nvGraphicFramePr>
        <p:xfrm>
          <a:off x="540000" y="2343113"/>
          <a:ext cx="6297930" cy="848742"/>
        </p:xfrm>
        <a:graphic>
          <a:graphicData uri="http://schemas.openxmlformats.org/drawingml/2006/table">
            <a:tbl>
              <a:tblPr/>
              <a:tblGrid>
                <a:gridCol w="3615055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682875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sp>
        <p:nvSpPr>
          <p:cNvPr id="10236" name="yt_shape_10236"/>
          <p:cNvSpPr txBox="1"/>
          <p:nvPr/>
        </p:nvSpPr>
        <p:spPr>
          <a:xfrm>
            <a:off x="540000" y="3242455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7" name="yt_table_10237" title="H_202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7022931"/>
                  </p:ext>
                </p:extLst>
              </p:nvPr>
            </p:nvGraphicFramePr>
            <p:xfrm>
              <a:off x="540000" y="3874122"/>
              <a:ext cx="4303840" cy="2750948"/>
            </p:xfrm>
            <a:graphic>
              <a:graphicData uri="http://schemas.openxmlformats.org/drawingml/2006/table">
                <a:tbl>
                  <a:tblPr/>
                  <a:tblGrid>
                    <a:gridCol w="4303840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没有实数根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37" name="yt_table_10237" descr="{&quot;rangeId&quot;:9,&quot;type&quot;:&quot;Option&quot;}" title="H_202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7022931"/>
                  </p:ext>
                </p:extLst>
              </p:nvPr>
            </p:nvGraphicFramePr>
            <p:xfrm>
              <a:off x="540000" y="3874122"/>
              <a:ext cx="4303840" cy="2568577"/>
            </p:xfrm>
            <a:graphic>
              <a:graphicData uri="http://schemas.openxmlformats.org/drawingml/2006/table">
                <a:tbl>
                  <a:tblPr/>
                  <a:tblGrid>
                    <a:gridCol w="4303840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847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855" b="-18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855" b="-8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没有实数根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3887988919">
            <a:extLst>
              <a:ext uri="{FF2B5EF4-FFF2-40B4-BE49-F238E27FC236}">
                <a16:creationId xmlns:a16="http://schemas.microsoft.com/office/drawing/2014/main" id="{89CE1A95-119F-C87F-60B7-D774B0AA680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E47754-DEDB-DA0B-197C-4D7B062BA358}"/>
              </a:ext>
            </a:extLst>
          </p:cNvPr>
          <p:cNvSpPr txBox="1"/>
          <p:nvPr/>
        </p:nvSpPr>
        <p:spPr>
          <a:xfrm>
            <a:off x="6886984" y="1350066"/>
            <a:ext cx="400748" cy="8295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516939-EE41-E3E1-7C26-92CC4FBEA88C}"/>
              </a:ext>
            </a:extLst>
          </p:cNvPr>
          <p:cNvSpPr txBox="1"/>
          <p:nvPr/>
        </p:nvSpPr>
        <p:spPr>
          <a:xfrm>
            <a:off x="5698264" y="31956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8" name="yt_shape_10238"/>
              <p:cNvSpPr txBox="1"/>
              <p:nvPr/>
            </p:nvSpPr>
            <p:spPr>
              <a:xfrm>
                <a:off x="540000" y="900000"/>
                <a:ext cx="10073335" cy="65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38" name="yt_shape_10238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73335" cy="653064"/>
              </a:xfrm>
              <a:prstGeom prst="rect">
                <a:avLst/>
              </a:prstGeom>
              <a:blipFill>
                <a:blip r:embed="rId2"/>
                <a:stretch>
                  <a:fillRect l="-1877" r="-121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40" name="yt_shape_10240"/>
          <p:cNvSpPr txBox="1"/>
          <p:nvPr/>
        </p:nvSpPr>
        <p:spPr>
          <a:xfrm>
            <a:off x="540000" y="167348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241" name="yt_shape_10241"/>
          <p:cNvSpPr txBox="1"/>
          <p:nvPr/>
        </p:nvSpPr>
        <p:spPr>
          <a:xfrm>
            <a:off x="540000" y="2152789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2" name="yt_shape_10242"/>
              <p:cNvSpPr txBox="1"/>
              <p:nvPr/>
            </p:nvSpPr>
            <p:spPr>
              <a:xfrm>
                <a:off x="540000" y="2632092"/>
                <a:ext cx="6439263" cy="1240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2" name="yt_shape_10242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2092"/>
                <a:ext cx="6439263" cy="1240724"/>
              </a:xfrm>
              <a:prstGeom prst="rect">
                <a:avLst/>
              </a:prstGeom>
              <a:blipFill>
                <a:blip r:embed="rId3"/>
                <a:stretch>
                  <a:fillRect l="-2936" t="-4433" r="-1894" b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44" name="yt_shape_10244"/>
          <p:cNvSpPr txBox="1"/>
          <p:nvPr/>
        </p:nvSpPr>
        <p:spPr>
          <a:xfrm>
            <a:off x="540000" y="3923604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5" name="yt_shape_10245"/>
              <p:cNvSpPr txBox="1"/>
              <p:nvPr/>
            </p:nvSpPr>
            <p:spPr>
              <a:xfrm>
                <a:off x="540000" y="4402907"/>
                <a:ext cx="6593152" cy="2233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5" name="yt_shape_10245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2907"/>
                <a:ext cx="6593152" cy="2233560"/>
              </a:xfrm>
              <a:prstGeom prst="rect">
                <a:avLst/>
              </a:prstGeom>
              <a:blipFill>
                <a:blip r:embed="rId4"/>
                <a:stretch>
                  <a:fillRect l="-2868" t="-2180" r="-1850" b="-7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3C642A-C7C8-E63C-F99A-8B218B579FA9}"/>
                  </a:ext>
                </a:extLst>
              </p:cNvPr>
              <p:cNvSpPr txBox="1"/>
              <p:nvPr/>
            </p:nvSpPr>
            <p:spPr>
              <a:xfrm>
                <a:off x="9017726" y="772244"/>
                <a:ext cx="1359662" cy="7403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FD3C642A-C7C8-E63C-F99A-8B218B579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7726" y="772244"/>
                <a:ext cx="1359662" cy="7403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allAtOnce"/>
      <p:bldP spid="10245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000" y="90000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没有考虑二次项系数不为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致错</a:t>
            </a:r>
          </a:p>
        </p:txBody>
      </p:sp>
      <p:sp>
        <p:nvSpPr>
          <p:cNvPr id="3" name="yt_shape_10248"/>
          <p:cNvSpPr txBox="1"/>
          <p:nvPr/>
        </p:nvSpPr>
        <p:spPr>
          <a:xfrm>
            <a:off x="574854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毕节市中考改编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B3EC25-492D-C3E7-0E49-611A6F4FF183}"/>
              </a:ext>
            </a:extLst>
          </p:cNvPr>
          <p:cNvSpPr txBox="1"/>
          <p:nvPr/>
        </p:nvSpPr>
        <p:spPr>
          <a:xfrm>
            <a:off x="3990043" y="1985474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5d0faab-083e-4c95-9fa0-648e84f43dae.png&quot;}"/>
            </a:endParaRPr>
          </a:p>
        </p:txBody>
      </p:sp>
      <p:sp>
        <p:nvSpPr>
          <p:cNvPr id="10250" name="yt_shape_10250"/>
          <p:cNvSpPr txBox="1"/>
          <p:nvPr/>
        </p:nvSpPr>
        <p:spPr>
          <a:xfrm>
            <a:off x="540000" y="1652711"/>
            <a:ext cx="8994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下列一元二次方程中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无实数根的是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1" name="yt_table_1025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19830"/>
              </p:ext>
            </p:extLst>
          </p:nvPr>
        </p:nvGraphicFramePr>
        <p:xfrm>
          <a:off x="540000" y="2284378"/>
          <a:ext cx="6332856" cy="950976"/>
        </p:xfrm>
        <a:graphic>
          <a:graphicData uri="http://schemas.openxmlformats.org/drawingml/2006/table">
            <a:tbl>
              <a:tblPr/>
              <a:tblGrid>
                <a:gridCol w="3632518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10253" name="yt_shape_10253"/>
          <p:cNvSpPr txBox="1"/>
          <p:nvPr/>
        </p:nvSpPr>
        <p:spPr>
          <a:xfrm>
            <a:off x="540119" y="3183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不经过第三象限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的实数根的个数为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4" name="yt_table_1025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938200"/>
              </p:ext>
            </p:extLst>
          </p:nvPr>
        </p:nvGraphicFramePr>
        <p:xfrm>
          <a:off x="540000" y="4295519"/>
          <a:ext cx="5808981" cy="950976"/>
        </p:xfrm>
        <a:graphic>
          <a:graphicData uri="http://schemas.openxmlformats.org/drawingml/2006/table">
            <a:tbl>
              <a:tblPr/>
              <a:tblGrid>
                <a:gridCol w="3632518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10256" name="yt_shape_10256"/>
          <p:cNvSpPr txBox="1"/>
          <p:nvPr/>
        </p:nvSpPr>
        <p:spPr>
          <a:xfrm>
            <a:off x="540119" y="51948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请填写一个常数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7988961">
            <a:extLst>
              <a:ext uri="{FF2B5EF4-FFF2-40B4-BE49-F238E27FC236}">
                <a16:creationId xmlns:a16="http://schemas.microsoft.com/office/drawing/2014/main" id="{A0C15B27-03BD-5C64-D11F-C7276572BDA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680424-4B0F-8E61-9C5B-34592024D311}"/>
              </a:ext>
            </a:extLst>
          </p:cNvPr>
          <p:cNvSpPr txBox="1"/>
          <p:nvPr/>
        </p:nvSpPr>
        <p:spPr>
          <a:xfrm>
            <a:off x="8527189" y="1605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11D447-2FD8-701B-74EB-F6A292C8E889}"/>
              </a:ext>
            </a:extLst>
          </p:cNvPr>
          <p:cNvSpPr txBox="1"/>
          <p:nvPr/>
        </p:nvSpPr>
        <p:spPr>
          <a:xfrm>
            <a:off x="6223846" y="3612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03125B-88F0-E268-82E2-7BCB3FCC9C5F}"/>
              </a:ext>
            </a:extLst>
          </p:cNvPr>
          <p:cNvSpPr txBox="1"/>
          <p:nvPr/>
        </p:nvSpPr>
        <p:spPr>
          <a:xfrm>
            <a:off x="9186121" y="514805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DFCBC4-A118-9350-87EC-68FF1F8758AA}"/>
              </a:ext>
            </a:extLst>
          </p:cNvPr>
          <p:cNvSpPr txBox="1"/>
          <p:nvPr/>
        </p:nvSpPr>
        <p:spPr>
          <a:xfrm>
            <a:off x="450108" y="562354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8" name="yt_shape_10258"/>
          <p:cNvSpPr txBox="1"/>
          <p:nvPr/>
        </p:nvSpPr>
        <p:spPr>
          <a:xfrm>
            <a:off x="540000" y="1591524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9" name="yt_shape_10259"/>
              <p:cNvSpPr txBox="1"/>
              <p:nvPr/>
            </p:nvSpPr>
            <p:spPr>
              <a:xfrm>
                <a:off x="540000" y="2133022"/>
                <a:ext cx="4746492" cy="2448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9" name="yt_shape_10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3022"/>
                <a:ext cx="4746492" cy="2448106"/>
              </a:xfrm>
              <a:prstGeom prst="rect">
                <a:avLst/>
              </a:prstGeom>
              <a:blipFill>
                <a:blip r:embed="rId2"/>
                <a:stretch>
                  <a:fillRect l="-3985" t="-2244" r="-2956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61">
                <a:extLst>
                  <a:ext uri="{FF2B5EF4-FFF2-40B4-BE49-F238E27FC236}">
                    <a16:creationId xmlns:a16="http://schemas.microsoft.com/office/drawing/2014/main" id="{211023E6-914B-E048-D99E-26630DC34650}"/>
                  </a:ext>
                </a:extLst>
              </p:cNvPr>
              <p:cNvSpPr txBox="1"/>
              <p:nvPr/>
            </p:nvSpPr>
            <p:spPr>
              <a:xfrm>
                <a:off x="6102036" y="1438788"/>
                <a:ext cx="3592330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261">
                <a:extLst>
                  <a:ext uri="{FF2B5EF4-FFF2-40B4-BE49-F238E27FC236}">
                    <a16:creationId xmlns:a16="http://schemas.microsoft.com/office/drawing/2014/main" id="{211023E6-914B-E048-D99E-26630DC34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036" y="1438788"/>
                <a:ext cx="3592330" cy="646267"/>
              </a:xfrm>
              <a:prstGeom prst="rect">
                <a:avLst/>
              </a:prstGeom>
              <a:blipFill>
                <a:blip r:embed="rId3"/>
                <a:stretch>
                  <a:fillRect l="-5263" r="-4075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263">
                <a:extLst>
                  <a:ext uri="{FF2B5EF4-FFF2-40B4-BE49-F238E27FC236}">
                    <a16:creationId xmlns:a16="http://schemas.microsoft.com/office/drawing/2014/main" id="{348BD9CC-8F42-6977-D63C-7F43912E9FDD}"/>
                  </a:ext>
                </a:extLst>
              </p:cNvPr>
              <p:cNvSpPr txBox="1"/>
              <p:nvPr/>
            </p:nvSpPr>
            <p:spPr>
              <a:xfrm>
                <a:off x="6102036" y="2135843"/>
                <a:ext cx="4746492" cy="2445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263">
                <a:extLst>
                  <a:ext uri="{FF2B5EF4-FFF2-40B4-BE49-F238E27FC236}">
                    <a16:creationId xmlns:a16="http://schemas.microsoft.com/office/drawing/2014/main" id="{348BD9CC-8F42-6977-D63C-7F43912E9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036" y="2135843"/>
                <a:ext cx="4746492" cy="2445285"/>
              </a:xfrm>
              <a:prstGeom prst="rect">
                <a:avLst/>
              </a:prstGeom>
              <a:blipFill>
                <a:blip r:embed="rId4"/>
                <a:stretch>
                  <a:fillRect l="-3979" t="-1995" r="-2824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257">
            <a:extLst>
              <a:ext uri="{FF2B5EF4-FFF2-40B4-BE49-F238E27FC236}">
                <a16:creationId xmlns:a16="http://schemas.microsoft.com/office/drawing/2014/main" id="{F8E6BBD2-4EB2-C404-6F50-7888A879892E}"/>
              </a:ext>
            </a:extLst>
          </p:cNvPr>
          <p:cNvSpPr txBox="1"/>
          <p:nvPr/>
        </p:nvSpPr>
        <p:spPr>
          <a:xfrm>
            <a:off x="540000" y="91225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yt_shape_102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教材第二十一章引言变式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要设计一座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高的抽象人物雕塑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使雕塑的上部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腰以上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腰以下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等于下部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与全部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雕塑的下部应设计为多高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0266" name="yt_image_102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4099" y="2491930"/>
            <a:ext cx="683800" cy="117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8" name="yt_shape_10268"/>
          <p:cNvSpPr txBox="1"/>
          <p:nvPr/>
        </p:nvSpPr>
        <p:spPr>
          <a:xfrm>
            <a:off x="540000" y="3716635"/>
            <a:ext cx="1066638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设雕塑的下部应设计为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则上部应设计为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9" name="yt_shape_10269"/>
              <p:cNvSpPr txBox="1"/>
              <p:nvPr/>
            </p:nvSpPr>
            <p:spPr>
              <a:xfrm>
                <a:off x="540000" y="4676070"/>
                <a:ext cx="6841745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9" name="yt_shape_10269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6070"/>
                <a:ext cx="6841745" cy="722698"/>
              </a:xfrm>
              <a:prstGeom prst="rect">
                <a:avLst/>
              </a:prstGeom>
              <a:blipFill>
                <a:blip r:embed="rId3"/>
                <a:stretch>
                  <a:fillRect l="-2763" r="-1783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1" name="yt_shape_10271"/>
              <p:cNvSpPr txBox="1"/>
              <p:nvPr/>
            </p:nvSpPr>
            <p:spPr>
              <a:xfrm>
                <a:off x="540000" y="5449556"/>
                <a:ext cx="4493281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雕塑的下部应设计为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1" name="yt_shape_10271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49556"/>
                <a:ext cx="4493281" cy="722698"/>
              </a:xfrm>
              <a:prstGeom prst="rect">
                <a:avLst/>
              </a:prstGeom>
              <a:blipFill>
                <a:blip r:embed="rId4"/>
                <a:stretch>
                  <a:fillRect l="-4206" r="-2849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8" grpId="0" build="allAtOnce"/>
      <p:bldP spid="10269" grpId="0" build="allAtOnce"/>
      <p:bldP spid="1027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1694</Words>
  <Application>Microsoft Office PowerPoint</Application>
  <PresentationFormat>宽屏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44</cp:revision>
  <dcterms:created xsi:type="dcterms:W3CDTF">2023-05-05T05:33:04Z</dcterms:created>
  <dcterms:modified xsi:type="dcterms:W3CDTF">2023-05-15T02:39:42Z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