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4" r:id="rId4"/>
    <p:sldId id="367" r:id="rId5"/>
    <p:sldId id="368" r:id="rId6"/>
    <p:sldId id="370" r:id="rId7"/>
    <p:sldId id="371" r:id="rId8"/>
    <p:sldId id="373" r:id="rId9"/>
    <p:sldId id="375" r:id="rId10"/>
    <p:sldId id="388" r:id="rId11"/>
    <p:sldId id="379" r:id="rId12"/>
    <p:sldId id="383" r:id="rId13"/>
    <p:sldId id="386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4" name="yt_shape_11704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8047b88f-4f79-412f-b8be-891c404c148e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05" name="yt_shape_11705"/>
              <p:cNvSpPr txBox="1"/>
              <p:nvPr/>
            </p:nvSpPr>
            <p:spPr>
              <a:xfrm>
                <a:off x="540119" y="1661816"/>
                <a:ext cx="11111999" cy="12799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销售中的数量关系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销售利润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销售收入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成本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总利润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销售量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单件利润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利润率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利润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进价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705" name="yt_shape_117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11111999" cy="1279966"/>
              </a:xfrm>
              <a:prstGeom prst="rect">
                <a:avLst/>
              </a:prstGeom>
              <a:blipFill rotWithShape="1">
                <a:blip r:embed="rId1"/>
                <a:stretch>
                  <a:fillRect l="-3" t="-2" r="5" b="-73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14918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22108" y="155679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销售收入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55707" y="155679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成本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98907" y="155679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销售量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3498108" y="2009548"/>
                <a:ext cx="1094487" cy="8857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利润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进价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8108" y="2009548"/>
                <a:ext cx="1094487" cy="885711"/>
              </a:xfrm>
              <a:prstGeom prst="rect">
                <a:avLst/>
              </a:prstGeom>
              <a:blipFill rotWithShape="1">
                <a:blip r:embed="rId3"/>
                <a:stretch>
                  <a:fillRect l="-48" t="-763" r="-3456" b="-7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6" name="yt_shape_11746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02ffd0a8-0671-48cb-87a1-c7ce07b60774.png&quot;}"/>
            </a:endParaRPr>
          </a:p>
        </p:txBody>
      </p:sp>
      <p:sp>
        <p:nvSpPr>
          <p:cNvPr id="11747" name="yt_shape_11747"/>
          <p:cNvSpPr txBox="1"/>
          <p:nvPr/>
        </p:nvSpPr>
        <p:spPr>
          <a:xfrm>
            <a:off x="540119" y="166181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荆州市中考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某企业投入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只计入第一年成本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生产某种产品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按网上订单生产并销售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生产量等于销售量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经测算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该产品网上每年的销售量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万件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与售价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之间满足函数关系式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第一年除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万元外其他成本为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748" name="yt_shape_11748"/>
          <p:cNvSpPr txBox="1"/>
          <p:nvPr/>
        </p:nvSpPr>
        <p:spPr>
          <a:xfrm>
            <a:off x="540000" y="3581514"/>
            <a:ext cx="91130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求该产品第一年的利润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与售价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之间的函数关系式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749" name="yt_shape_11749"/>
          <p:cNvSpPr txBox="1"/>
          <p:nvPr/>
        </p:nvSpPr>
        <p:spPr>
          <a:xfrm>
            <a:off x="540000" y="4060817"/>
            <a:ext cx="767517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整理得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252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14934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4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2" name="yt_shape_11752"/>
          <p:cNvSpPr txBox="1"/>
          <p:nvPr/>
        </p:nvSpPr>
        <p:spPr>
          <a:xfrm>
            <a:off x="540119" y="2172813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若第二年售价不高于第一年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销售量不超过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万件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则第二年利润最少是多少万元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 spc="15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53" name="yt_shape_11753"/>
              <p:cNvSpPr txBox="1"/>
              <p:nvPr/>
            </p:nvSpPr>
            <p:spPr>
              <a:xfrm>
                <a:off x="540000" y="2996952"/>
                <a:ext cx="6872074" cy="37784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w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252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第一年的售价为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元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w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77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w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取得最小值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此时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w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77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第二年利润最少是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万元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753" name="yt_shape_117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96952"/>
                <a:ext cx="6872074" cy="3778470"/>
              </a:xfrm>
              <a:prstGeom prst="rect">
                <a:avLst/>
              </a:prstGeom>
              <a:blipFill rotWithShape="1">
                <a:blip r:embed="rId1"/>
                <a:stretch>
                  <a:fillRect l="-4" t="-2027" r="-1224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750"/>
          <p:cNvSpPr txBox="1"/>
          <p:nvPr/>
        </p:nvSpPr>
        <p:spPr>
          <a:xfrm>
            <a:off x="540119" y="908720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该产品第一年利润为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万元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第二年将它全部作为技改资金再次投入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只计入第二年成本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其他成本下降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1751"/>
          <p:cNvSpPr txBox="1"/>
          <p:nvPr/>
        </p:nvSpPr>
        <p:spPr>
          <a:xfrm>
            <a:off x="540000" y="1700808"/>
            <a:ext cx="369331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求该产品第一年的售价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7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7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7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7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7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7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7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7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5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5" name="yt_shape_11755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cd59ec41-f777-4d40-958e-c01ce87e68fd.png&quot;}"/>
            </a:endParaRPr>
          </a:p>
        </p:txBody>
      </p:sp>
      <p:sp>
        <p:nvSpPr>
          <p:cNvPr id="11756" name="yt_shape_11756"/>
          <p:cNvSpPr txBox="1"/>
          <p:nvPr/>
        </p:nvSpPr>
        <p:spPr>
          <a:xfrm>
            <a:off x="540000" y="1370134"/>
            <a:ext cx="11111999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销售利润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每件的利润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销售的件数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建立合适的二次函数模型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用顶点式求最值时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注意考虑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是否在自变量的取值范围内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149366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7" name="yt_shape_11707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8c59734c-dc4f-4ae1-bfb8-dbafa714f944.png&quot;}"/>
            </a:endParaRPr>
          </a:p>
        </p:txBody>
      </p:sp>
      <p:sp>
        <p:nvSpPr>
          <p:cNvPr id="11708" name="yt_shape_11708"/>
          <p:cNvSpPr txBox="1"/>
          <p:nvPr/>
        </p:nvSpPr>
        <p:spPr>
          <a:xfrm>
            <a:off x="540000" y="1670985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简单的商品销售问题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709" name="yt_shape_11709"/>
          <p:cNvSpPr txBox="1"/>
          <p:nvPr/>
        </p:nvSpPr>
        <p:spPr>
          <a:xfrm>
            <a:off x="540119" y="216785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某旅行社在五一期间接团去外地旅游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经计算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所获营业额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与旅行团人数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满足关系式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28400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要使所获营业额最大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则此旅行团应有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710" name="yt_table_11710" title="H_33.41504"/>
          <p:cNvGraphicFramePr>
            <a:graphicFrameLocks noGrp="1"/>
          </p:cNvGraphicFramePr>
          <p:nvPr/>
        </p:nvGraphicFramePr>
        <p:xfrm>
          <a:off x="540000" y="3759787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/>
                <a:gridCol w="2481580"/>
                <a:gridCol w="2481580"/>
                <a:gridCol w="15668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712" name="yt_shape_11712"/>
          <p:cNvSpPr txBox="1"/>
          <p:nvPr/>
        </p:nvSpPr>
        <p:spPr>
          <a:xfrm>
            <a:off x="540119" y="4234852"/>
            <a:ext cx="1146053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燎原书店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销售某种中考复习资料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若每本可获利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一天可售出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则该书店出售该种中考复习资料的日利润最大为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713" name="yt_table_11713" title="H_66.83008"/>
          <p:cNvGraphicFramePr>
            <a:graphicFrameLocks noGrp="1"/>
          </p:cNvGraphicFramePr>
          <p:nvPr/>
        </p:nvGraphicFramePr>
        <p:xfrm>
          <a:off x="540000" y="5346651"/>
          <a:ext cx="6852286" cy="848742"/>
        </p:xfrm>
        <a:graphic>
          <a:graphicData uri="http://schemas.openxmlformats.org/drawingml/2006/table">
            <a:tbl>
              <a:tblPr/>
              <a:tblGrid>
                <a:gridCol w="4980623"/>
                <a:gridCol w="18716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元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元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元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元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149206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14922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59708" y="307202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8979" y="466353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5" name="yt_shape_1171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某商品的进价为每件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在销售过程中发现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每周的销售量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之间的关系可以近似看作一次函数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且当售价定为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每周销售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当售价定为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每周销售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716" name="yt_shape_11716"/>
          <p:cNvSpPr txBox="1"/>
          <p:nvPr/>
        </p:nvSpPr>
        <p:spPr>
          <a:xfrm>
            <a:off x="540000" y="2339566"/>
            <a:ext cx="25984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17" name="yt_shape_11717"/>
              <p:cNvSpPr txBox="1"/>
              <p:nvPr/>
            </p:nvSpPr>
            <p:spPr>
              <a:xfrm>
                <a:off x="540000" y="2818869"/>
                <a:ext cx="7019422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由题意可得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30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10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70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80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717" name="yt_shape_117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8869"/>
                <a:ext cx="7019422" cy="1070934"/>
              </a:xfrm>
              <a:prstGeom prst="rect">
                <a:avLst/>
              </a:prstGeom>
              <a:blipFill rotWithShape="1">
                <a:blip r:embed="rId1"/>
                <a:stretch>
                  <a:fillRect l="-4" t="-10" r="5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19" name="yt_shape_11719"/>
          <p:cNvSpPr txBox="1"/>
          <p:nvPr/>
        </p:nvSpPr>
        <p:spPr>
          <a:xfrm>
            <a:off x="540119" y="3940591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求销售该商品每周的利润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之间的函数关系式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并求出销售该商品每周可获得的最大利润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720" name="yt_shape_11720"/>
          <p:cNvSpPr txBox="1"/>
          <p:nvPr/>
        </p:nvSpPr>
        <p:spPr>
          <a:xfrm>
            <a:off x="540119" y="4883546"/>
            <a:ext cx="1081246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w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）（－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）＝－（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w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有最大值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721" name="yt_shape_11721"/>
          <p:cNvSpPr txBox="1"/>
          <p:nvPr/>
        </p:nvSpPr>
        <p:spPr>
          <a:xfrm>
            <a:off x="540000" y="5842981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销售该商品每周可获得的最大利润为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17" grpId="0" build="allAtOnce"/>
      <p:bldP spid="11720" grpId="0" build="allAtOnce"/>
      <p:bldP spid="1172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2" name="yt_shape_11722"/>
          <p:cNvSpPr txBox="1"/>
          <p:nvPr/>
        </p:nvSpPr>
        <p:spPr>
          <a:xfrm>
            <a:off x="540000" y="900000"/>
            <a:ext cx="641201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的销售利润问题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723" name="yt_shape_11723"/>
          <p:cNvSpPr txBox="1"/>
          <p:nvPr/>
        </p:nvSpPr>
        <p:spPr>
          <a:xfrm>
            <a:off x="540119" y="13968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将进货价为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元的某种商品按零售价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个售出时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每天能卖出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若这种商品零售价在一定范围内每降价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其日销售量就增加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设每个降价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每天的利润为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则下列关系式正确的是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724" name="yt_table_11724" title="H_133.66016"/>
          <p:cNvGraphicFramePr>
            <a:graphicFrameLocks noGrp="1"/>
          </p:cNvGraphicFramePr>
          <p:nvPr/>
        </p:nvGraphicFramePr>
        <p:xfrm>
          <a:off x="540000" y="2988802"/>
          <a:ext cx="4486275" cy="1697484"/>
        </p:xfrm>
        <a:graphic>
          <a:graphicData uri="http://schemas.openxmlformats.org/drawingml/2006/table">
            <a:tbl>
              <a:tblPr/>
              <a:tblGrid>
                <a:gridCol w="4486275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149260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71446" y="230104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6" name="yt_shape_11726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某景区商店销售一种纪念品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每件的进货价为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经市场调研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当该纪念品每件的销售价为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每天可销售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当每件的销售价每增加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每天的销售数量将减少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727" name="yt_shape_11727"/>
          <p:cNvSpPr txBox="1"/>
          <p:nvPr/>
        </p:nvSpPr>
        <p:spPr>
          <a:xfrm>
            <a:off x="540000" y="2339566"/>
            <a:ext cx="101566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当每件的销售价为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该纪念品每天的销售数量为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728" name="yt_shape_11728"/>
          <p:cNvSpPr txBox="1"/>
          <p:nvPr/>
        </p:nvSpPr>
        <p:spPr>
          <a:xfrm>
            <a:off x="540119" y="2818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故答案为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729" name="yt_shape_11729"/>
          <p:cNvSpPr txBox="1"/>
          <p:nvPr/>
        </p:nvSpPr>
        <p:spPr>
          <a:xfrm>
            <a:off x="540119" y="3778304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当每件的销售价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销售该纪念品每天获得的利润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并求出最大利润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730" name="yt_shape_11730"/>
          <p:cNvSpPr txBox="1"/>
          <p:nvPr/>
        </p:nvSpPr>
        <p:spPr>
          <a:xfrm>
            <a:off x="540119" y="472125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anose="02010609060101010101" pitchFamily="24" charset="-122"/>
                <a:ea typeface="黑体" panose="02010609060101010101" pitchFamily="24" charset="-122"/>
                <a:cs typeface="宋体" panose="02010600030101010101" pitchFamily="2" charset="-122"/>
              </a:rPr>
              <a:t>[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anose="02010609060101010101" pitchFamily="24" charset="-122"/>
                <a:ea typeface="黑体" panose="02010609060101010101" pitchFamily="24" charset="-122"/>
                <a:cs typeface="宋体" panose="02010600030101010101" pitchFamily="2" charset="-122"/>
              </a:rPr>
              <a:t>]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1100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28000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2250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每件销售价为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元时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获得最大利润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最大利润为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2250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28" grpId="0" build="allAtOnce"/>
      <p:bldP spid="1173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1" name="yt_shape_11731"/>
          <p:cNvSpPr txBox="1"/>
          <p:nvPr/>
        </p:nvSpPr>
        <p:spPr>
          <a:xfrm>
            <a:off x="540000" y="900000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忽视自变量的取值范围而出错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732" name="yt_shape_11732"/>
          <p:cNvSpPr txBox="1"/>
          <p:nvPr>
            <p:custDataLst>
              <p:tags r:id="rId1"/>
            </p:custDataLst>
          </p:nvPr>
        </p:nvSpPr>
        <p:spPr>
          <a:xfrm>
            <a:off x="551549" y="15572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某商店销售某件商品所获得的利润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与所卖的件数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之间的关系满足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1000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时的最大利润为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733" name="yt_table_11733" title="H_66.8300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1430" y="2669024"/>
          <a:ext cx="5115243" cy="848742"/>
        </p:xfrm>
        <a:graphic>
          <a:graphicData uri="http://schemas.openxmlformats.org/drawingml/2006/table">
            <a:tbl>
              <a:tblPr/>
              <a:tblGrid>
                <a:gridCol w="2938780"/>
                <a:gridCol w="2176463"/>
              </a:tblGrid>
              <a:tr h="370840"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元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47500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元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50000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元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250000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元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741812" y="19859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5" name="yt_shape_11735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9ad5db10-4245-404f-95b5-23d242f0eb22.png&quot;}"/>
            </a:endParaRPr>
          </a:p>
        </p:txBody>
      </p:sp>
      <p:sp>
        <p:nvSpPr>
          <p:cNvPr id="11736" name="yt_shape_11736"/>
          <p:cNvSpPr txBox="1"/>
          <p:nvPr/>
        </p:nvSpPr>
        <p:spPr>
          <a:xfrm>
            <a:off x="540119" y="16527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某公司在甲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乙两地同时销售某种品牌的汽车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已知在甲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乙两地的销售利润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之间分别满足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若该公司在甲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乙两地共销售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辆该品牌的汽车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则能获得的最大利润为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737" name="yt_table_11737" title="H_66.83008"/>
          <p:cNvGraphicFramePr>
            <a:graphicFrameLocks noGrp="1"/>
          </p:cNvGraphicFramePr>
          <p:nvPr/>
        </p:nvGraphicFramePr>
        <p:xfrm>
          <a:off x="540000" y="3244641"/>
          <a:ext cx="4675506" cy="848742"/>
        </p:xfrm>
        <a:graphic>
          <a:graphicData uri="http://schemas.openxmlformats.org/drawingml/2006/table">
            <a:tbl>
              <a:tblPr/>
              <a:tblGrid>
                <a:gridCol w="2803843"/>
                <a:gridCol w="18716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万元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万元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万元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万元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149309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79707" y="25568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9" name="yt_shape_11739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某旅馆有客房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每间房的日租金为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每天都客满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经市场调查发现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如果每间客房的日租金增加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那么客房每天出租数会减少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不考虑其他因素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旅馆将每间客房的日租金提高到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客房日租金的总收入最高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1740" name="yt_shape_11740"/>
          <p:cNvSpPr txBox="1"/>
          <p:nvPr/>
        </p:nvSpPr>
        <p:spPr>
          <a:xfrm>
            <a:off x="540119" y="28196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已知某商品的进价为每件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售价是每件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每星期可卖出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市场调查反映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如果调整价格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每涨价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每星期要少卖出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741" name="yt_shape_11741"/>
          <p:cNvSpPr txBox="1"/>
          <p:nvPr/>
        </p:nvSpPr>
        <p:spPr>
          <a:xfrm>
            <a:off x="540000" y="3779133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要想获得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2340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元的利润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该商品应定价为多少元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742" name="yt_shape_11742"/>
          <p:cNvSpPr txBox="1"/>
          <p:nvPr/>
        </p:nvSpPr>
        <p:spPr>
          <a:xfrm>
            <a:off x="540119" y="4258436"/>
            <a:ext cx="11244513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设商品的定价为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元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根据题意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黑体" panose="02010609060101010101" pitchFamily="24" charset="-122"/>
                <a:ea typeface="黑体" panose="02010609060101010101" pitchFamily="24" charset="-122"/>
                <a:cs typeface="宋体" panose="02010600030101010101" pitchFamily="2" charset="-122"/>
              </a:rPr>
              <a:t>[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黑体" panose="02010609060101010101" pitchFamily="24" charset="-122"/>
                <a:ea typeface="黑体" panose="02010609060101010101" pitchFamily="24" charset="-122"/>
                <a:cs typeface="宋体" panose="02010600030101010101" pitchFamily="2" charset="-122"/>
              </a:rPr>
              <a:t>]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2340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整理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3074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要想获得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2340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元的利润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该商品应定价为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元或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元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89307" y="1804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42" grpId="0" build="allAtOnce"/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3" name="yt_shape_11743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该商品定价为多少元时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要求定价为整数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商场能获得最大利润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最大利润是多少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744" name="yt_shape_11744"/>
          <p:cNvSpPr txBox="1"/>
          <p:nvPr/>
        </p:nvSpPr>
        <p:spPr>
          <a:xfrm>
            <a:off x="540119" y="1842955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设商场所获总利润为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w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w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黑体" panose="02010609060101010101" pitchFamily="24" charset="-122"/>
                <a:ea typeface="黑体" panose="02010609060101010101" pitchFamily="24" charset="-122"/>
                <a:cs typeface="宋体" panose="02010600030101010101" pitchFamily="2" charset="-122"/>
              </a:rPr>
              <a:t>[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黑体" panose="02010609060101010101" pitchFamily="24" charset="-122"/>
                <a:ea typeface="黑体" panose="02010609060101010101" pitchFamily="24" charset="-122"/>
                <a:cs typeface="宋体" panose="02010600030101010101" pitchFamily="2" charset="-122"/>
              </a:rPr>
              <a:t>]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1110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28400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2402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为整数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w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取得最大值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最大值为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2400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745" name="yt_shape_11745"/>
          <p:cNvSpPr txBox="1"/>
          <p:nvPr/>
        </p:nvSpPr>
        <p:spPr>
          <a:xfrm>
            <a:off x="540000" y="4242784"/>
            <a:ext cx="100027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该商品定价为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元时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商场能获得最大利润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最大利润是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2400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7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7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7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44" grpId="0" build="allAtOnce"/>
      <p:bldP spid="11745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PP_MARK_KEY" val="713dffae-88dd-470b-8f5c-ce6dcbb8833c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2485</Words>
  <Application>WPS 演示</Application>
  <PresentationFormat>宽屏</PresentationFormat>
  <Paragraphs>156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Cambria Math</vt:lpstr>
      <vt:lpstr>楷体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45</cp:revision>
  <dcterms:created xsi:type="dcterms:W3CDTF">2023-05-05T05:33:00Z</dcterms:created>
  <dcterms:modified xsi:type="dcterms:W3CDTF">2023-05-15T02:43:05Z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